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6" r:id="rId28"/>
    <p:sldId id="287" r:id="rId29"/>
    <p:sldId id="283" r:id="rId30"/>
    <p:sldId id="282" r:id="rId31"/>
    <p:sldId id="284" r:id="rId32"/>
    <p:sldId id="285" r:id="rId33"/>
  </p:sldIdLst>
  <p:sldSz cx="18288000" cy="10287000"/>
  <p:notesSz cx="6858000" cy="9144000"/>
  <p:embeddedFontLst>
    <p:embeddedFont>
      <p:font typeface="Cinzel Bold" panose="020B0604020202020204" charset="0"/>
      <p:regular r:id="rId35"/>
    </p:embeddedFont>
    <p:embeddedFont>
      <p:font typeface="Nunito Bold" panose="020B0604020202020204" charset="0"/>
      <p:regular r:id="rId36"/>
    </p:embeddedFont>
    <p:embeddedFont>
      <p:font typeface="Nunito" panose="020B0604020202020204" charset="0"/>
      <p:regular r:id="rId37"/>
    </p:embeddedFont>
    <p:embeddedFont>
      <p:font typeface="Cinzel Decorative Bold" panose="020B0604020202020204" charset="0"/>
      <p:regular r:id="rId38"/>
    </p:embeddedFont>
    <p:embeddedFont>
      <p:font typeface="Cinzel" panose="020B0604020202020204" charset="0"/>
      <p:regular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Cinzel Decorative" panose="020B0604020202020204" charset="0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08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6B5C01-4596-44C0-BCD5-45F9E7B72C82}" type="datetimeFigureOut">
              <a:rPr lang="en-US" smtClean="0"/>
              <a:t>9/24/2022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C10348-C6DB-4E67-9A9D-D6C2ECAB2A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174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10348-C6DB-4E67-9A9D-D6C2ECAB2A8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419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C10348-C6DB-4E67-9A9D-D6C2ECAB2A8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431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sv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7" Type="http://schemas.openxmlformats.org/officeDocument/2006/relationships/image" Target="../media/image37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47.sv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8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142526"/>
            <a:ext cx="18783822" cy="2144474"/>
            <a:chOff x="0" y="0"/>
            <a:chExt cx="6354034" cy="7254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4034" cy="725415"/>
            </a:xfrm>
            <a:custGeom>
              <a:avLst/>
              <a:gdLst/>
              <a:ahLst/>
              <a:cxnLst/>
              <a:rect l="l" t="t" r="r" b="b"/>
              <a:pathLst>
                <a:path w="6354034" h="725415">
                  <a:moveTo>
                    <a:pt x="0" y="0"/>
                  </a:moveTo>
                  <a:lnTo>
                    <a:pt x="6354034" y="0"/>
                  </a:lnTo>
                  <a:lnTo>
                    <a:pt x="6354034" y="725415"/>
                  </a:lnTo>
                  <a:lnTo>
                    <a:pt x="0" y="725415"/>
                  </a:lnTo>
                  <a:close/>
                </a:path>
              </a:pathLst>
            </a:custGeom>
            <a:solidFill>
              <a:srgbClr val="5F1A1F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13600068" y="4705910"/>
            <a:ext cx="6263420" cy="442994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6087" y="696916"/>
            <a:ext cx="3927335" cy="534499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407478" y="-19916"/>
            <a:ext cx="4997376" cy="332552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540682" y="0"/>
            <a:ext cx="5258192" cy="350717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/>
          <a:srcRect l="14833" r="14833"/>
          <a:stretch>
            <a:fillRect/>
          </a:stretch>
        </p:blipFill>
        <p:spPr>
          <a:xfrm>
            <a:off x="15068052" y="696916"/>
            <a:ext cx="5568117" cy="4446584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3353298" y="3724710"/>
            <a:ext cx="11581405" cy="3622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765"/>
              </a:lnSpc>
            </a:pPr>
            <a:r>
              <a:rPr lang="en-US" sz="15127">
                <a:solidFill>
                  <a:srgbClr val="1F222B"/>
                </a:solidFill>
                <a:latin typeface="Cinzel Decorative"/>
              </a:rPr>
              <a:t>CHURCH HISTORY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24592" y="8442687"/>
            <a:ext cx="8638816" cy="693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74"/>
              </a:lnSpc>
            </a:pPr>
            <a:r>
              <a:rPr lang="en-US" sz="4124">
                <a:solidFill>
                  <a:srgbClr val="FDFAF0"/>
                </a:solidFill>
                <a:latin typeface="Cinzel"/>
              </a:rPr>
              <a:t>25TH SEPTEMBER 2022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824592" y="9293857"/>
            <a:ext cx="8638816" cy="513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40"/>
              </a:lnSpc>
            </a:pPr>
            <a:r>
              <a:rPr lang="en-US" sz="3028">
                <a:solidFill>
                  <a:srgbClr val="FDFAF0"/>
                </a:solidFill>
                <a:latin typeface="Nunito"/>
              </a:rPr>
              <a:t>Presented by: Keith Waweru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B2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479858" y="1822860"/>
            <a:ext cx="1767549" cy="229823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726835" y="123825"/>
            <a:ext cx="16756381" cy="941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52"/>
              </a:lnSpc>
            </a:pPr>
            <a:r>
              <a:rPr lang="en-US" sz="7012">
                <a:solidFill>
                  <a:srgbClr val="5F1A1F"/>
                </a:solidFill>
                <a:latin typeface="Cinzel Decorative Bold"/>
              </a:rPr>
              <a:t>TOPIC OUTLINE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707622" y="1756185"/>
            <a:ext cx="4886506" cy="1409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74"/>
              </a:lnSpc>
            </a:pPr>
            <a:r>
              <a:rPr lang="en-US" sz="4124">
                <a:solidFill>
                  <a:srgbClr val="1F222B"/>
                </a:solidFill>
                <a:latin typeface="Cinzel"/>
              </a:rPr>
              <a:t>EARLY CHURCH (</a:t>
            </a:r>
            <a:r>
              <a:rPr lang="en-US" sz="4124">
                <a:solidFill>
                  <a:srgbClr val="1F222B"/>
                </a:solidFill>
                <a:latin typeface="Cinzel Bold"/>
              </a:rPr>
              <a:t>33-500</a:t>
            </a:r>
            <a:r>
              <a:rPr lang="en-US" sz="4124">
                <a:solidFill>
                  <a:srgbClr val="1F222B"/>
                </a:solidFill>
                <a:latin typeface="Cinzel"/>
              </a:rPr>
              <a:t>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07622" y="4894656"/>
            <a:ext cx="4886506" cy="1409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74"/>
              </a:lnSpc>
            </a:pPr>
            <a:r>
              <a:rPr lang="en-US" sz="4124">
                <a:solidFill>
                  <a:srgbClr val="1F222B"/>
                </a:solidFill>
                <a:latin typeface="Cinzel"/>
              </a:rPr>
              <a:t>REFORMATION (</a:t>
            </a:r>
            <a:r>
              <a:rPr lang="en-US" sz="4124">
                <a:solidFill>
                  <a:srgbClr val="1F222B"/>
                </a:solidFill>
                <a:latin typeface="Cinzel Bold"/>
              </a:rPr>
              <a:t>1500-1600</a:t>
            </a:r>
            <a:r>
              <a:rPr lang="en-US" sz="4124">
                <a:solidFill>
                  <a:srgbClr val="1F222B"/>
                </a:solidFill>
                <a:latin typeface="Cinzel"/>
              </a:rPr>
              <a:t>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478012" y="1756185"/>
            <a:ext cx="6322133" cy="1409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74"/>
              </a:lnSpc>
            </a:pPr>
            <a:r>
              <a:rPr lang="en-US" sz="4124">
                <a:solidFill>
                  <a:srgbClr val="1F222B"/>
                </a:solidFill>
                <a:latin typeface="Cinzel"/>
              </a:rPr>
              <a:t>MEDIEVAL CHURCH (</a:t>
            </a:r>
            <a:r>
              <a:rPr lang="en-US" sz="4124">
                <a:solidFill>
                  <a:srgbClr val="1F222B"/>
                </a:solidFill>
                <a:latin typeface="Cinzel Bold"/>
              </a:rPr>
              <a:t>500-1500</a:t>
            </a:r>
            <a:r>
              <a:rPr lang="en-US" sz="4124">
                <a:solidFill>
                  <a:srgbClr val="1F222B"/>
                </a:solidFill>
                <a:latin typeface="Cinzel"/>
              </a:rPr>
              <a:t>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478012" y="4894656"/>
            <a:ext cx="6322133" cy="2857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74"/>
              </a:lnSpc>
            </a:pPr>
            <a:r>
              <a:rPr lang="en-US" sz="4124">
                <a:solidFill>
                  <a:srgbClr val="1F222B"/>
                </a:solidFill>
                <a:latin typeface="Cinzel"/>
              </a:rPr>
              <a:t>ENGLISH REFORMATION AND PURITANISM (</a:t>
            </a:r>
            <a:r>
              <a:rPr lang="en-US" sz="4124">
                <a:solidFill>
                  <a:srgbClr val="1F222B"/>
                </a:solidFill>
                <a:latin typeface="Cinzel Bold"/>
              </a:rPr>
              <a:t>1600-1800</a:t>
            </a:r>
            <a:r>
              <a:rPr lang="en-US" sz="4124">
                <a:solidFill>
                  <a:srgbClr val="1F222B"/>
                </a:solidFill>
                <a:latin typeface="Cinzel"/>
              </a:rPr>
              <a:t>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821867" y="8028373"/>
            <a:ext cx="6322133" cy="1409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74"/>
              </a:lnSpc>
            </a:pPr>
            <a:r>
              <a:rPr lang="en-US" sz="4124">
                <a:solidFill>
                  <a:srgbClr val="1F222B"/>
                </a:solidFill>
                <a:latin typeface="Cinzel"/>
              </a:rPr>
              <a:t>GREAT CENTURY OF MISSIONS (</a:t>
            </a:r>
            <a:r>
              <a:rPr lang="en-US" sz="4124">
                <a:solidFill>
                  <a:srgbClr val="1F222B"/>
                </a:solidFill>
                <a:latin typeface="Cinzel Bold"/>
              </a:rPr>
              <a:t>1800-1900</a:t>
            </a:r>
            <a:r>
              <a:rPr lang="en-US" sz="4124">
                <a:solidFill>
                  <a:srgbClr val="1F222B"/>
                </a:solidFill>
                <a:latin typeface="Cinzel"/>
              </a:rPr>
              <a:t>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304249" y="8033127"/>
            <a:ext cx="6322133" cy="1409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74"/>
              </a:lnSpc>
            </a:pPr>
            <a:r>
              <a:rPr lang="en-US" sz="4124">
                <a:solidFill>
                  <a:srgbClr val="1F222B"/>
                </a:solidFill>
                <a:latin typeface="Cinzel"/>
              </a:rPr>
              <a:t>MODERN CHURCH (</a:t>
            </a:r>
            <a:r>
              <a:rPr lang="en-US" sz="4124">
                <a:solidFill>
                  <a:srgbClr val="1F222B"/>
                </a:solidFill>
                <a:latin typeface="Cinzel Bold"/>
              </a:rPr>
              <a:t>1900-2022</a:t>
            </a:r>
            <a:r>
              <a:rPr lang="en-US" sz="4124">
                <a:solidFill>
                  <a:srgbClr val="1F222B"/>
                </a:solidFill>
                <a:latin typeface="Cinzel"/>
              </a:rPr>
              <a:t>)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479858" y="4961331"/>
            <a:ext cx="1869412" cy="2430678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479858" y="8154009"/>
            <a:ext cx="1869412" cy="243067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9144000" y="1822860"/>
            <a:ext cx="1869412" cy="243067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9170320" y="4961331"/>
            <a:ext cx="1869412" cy="2430678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9144000" y="8154009"/>
            <a:ext cx="1869412" cy="243067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8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02475" y="3228791"/>
            <a:ext cx="12250772" cy="1102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91"/>
              </a:lnSpc>
            </a:pPr>
            <a:r>
              <a:rPr lang="en-US" sz="7935">
                <a:solidFill>
                  <a:srgbClr val="1F222B"/>
                </a:solidFill>
                <a:latin typeface="Cinzel Decorative"/>
              </a:rPr>
              <a:t>EARLY CHURCH (33-500)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8142526"/>
            <a:ext cx="18783822" cy="2144474"/>
            <a:chOff x="0" y="0"/>
            <a:chExt cx="6354034" cy="72541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4034" cy="725415"/>
            </a:xfrm>
            <a:custGeom>
              <a:avLst/>
              <a:gdLst/>
              <a:ahLst/>
              <a:cxnLst/>
              <a:rect l="l" t="t" r="r" b="b"/>
              <a:pathLst>
                <a:path w="6354034" h="725415">
                  <a:moveTo>
                    <a:pt x="0" y="0"/>
                  </a:moveTo>
                  <a:lnTo>
                    <a:pt x="6354034" y="0"/>
                  </a:lnTo>
                  <a:lnTo>
                    <a:pt x="6354034" y="725415"/>
                  </a:lnTo>
                  <a:lnTo>
                    <a:pt x="0" y="725415"/>
                  </a:lnTo>
                  <a:close/>
                </a:path>
              </a:pathLst>
            </a:custGeom>
            <a:solidFill>
              <a:srgbClr val="9D3E1E"/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16171793" y="1070265"/>
            <a:ext cx="4754462" cy="652108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-2483929" y="-627715"/>
            <a:ext cx="4967859" cy="6583909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747960" y="7003035"/>
            <a:ext cx="4177402" cy="277987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rcRect/>
          <a:stretch>
            <a:fillRect/>
          </a:stretch>
        </p:blipFill>
        <p:spPr>
          <a:xfrm flipH="1">
            <a:off x="1838322" y="4330806"/>
            <a:ext cx="1996679" cy="3042032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rcRect/>
          <a:stretch>
            <a:fillRect/>
          </a:stretch>
        </p:blipFill>
        <p:spPr>
          <a:xfrm>
            <a:off x="13325688" y="5157864"/>
            <a:ext cx="6263420" cy="442994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8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287609"/>
            <a:ext cx="9584054" cy="16522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69"/>
              </a:lnSpc>
            </a:pPr>
            <a:r>
              <a:rPr lang="en-US" sz="6045">
                <a:solidFill>
                  <a:srgbClr val="1F222B"/>
                </a:solidFill>
                <a:latin typeface="Cinzel Decorative Bold"/>
              </a:rPr>
              <a:t>WHAT IS THE EARLY CHURCH?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940468"/>
            <a:ext cx="9863778" cy="7210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88803" lvl="1" indent="-444402">
              <a:lnSpc>
                <a:spcPts val="5763"/>
              </a:lnSpc>
              <a:buFont typeface="Arial"/>
              <a:buChar char="•"/>
            </a:pPr>
            <a:r>
              <a:rPr lang="en-US" sz="4116">
                <a:solidFill>
                  <a:srgbClr val="1F222B"/>
                </a:solidFill>
                <a:latin typeface="Nunito"/>
              </a:rPr>
              <a:t>This is the period from Christ's ascencion to the fall of Rome.</a:t>
            </a:r>
          </a:p>
          <a:p>
            <a:pPr marL="888803" lvl="1" indent="-444402">
              <a:lnSpc>
                <a:spcPts val="5763"/>
              </a:lnSpc>
              <a:buFont typeface="Arial"/>
              <a:buChar char="•"/>
            </a:pPr>
            <a:r>
              <a:rPr lang="en-US" sz="4116">
                <a:solidFill>
                  <a:srgbClr val="1F222B"/>
                </a:solidFill>
                <a:latin typeface="Nunito"/>
              </a:rPr>
              <a:t>This period can be divided into two broad happenings:</a:t>
            </a:r>
          </a:p>
          <a:p>
            <a:pPr>
              <a:lnSpc>
                <a:spcPts val="5763"/>
              </a:lnSpc>
            </a:pPr>
            <a:endParaRPr lang="en-US" sz="4116">
              <a:solidFill>
                <a:srgbClr val="1F222B"/>
              </a:solidFill>
              <a:latin typeface="Nunito"/>
            </a:endParaRPr>
          </a:p>
          <a:p>
            <a:pPr marL="888803" lvl="1" indent="-444402">
              <a:lnSpc>
                <a:spcPts val="5763"/>
              </a:lnSpc>
              <a:buFont typeface="Arial"/>
              <a:buChar char="•"/>
            </a:pPr>
            <a:r>
              <a:rPr lang="en-US" sz="4116">
                <a:solidFill>
                  <a:srgbClr val="1F222B"/>
                </a:solidFill>
                <a:latin typeface="Nunito Bold"/>
              </a:rPr>
              <a:t>Persecution</a:t>
            </a:r>
          </a:p>
          <a:p>
            <a:pPr marL="888803" lvl="1" indent="-444402">
              <a:lnSpc>
                <a:spcPts val="5763"/>
              </a:lnSpc>
              <a:buFont typeface="Arial"/>
              <a:buChar char="•"/>
            </a:pPr>
            <a:r>
              <a:rPr lang="en-US" sz="4116">
                <a:solidFill>
                  <a:srgbClr val="1F222B"/>
                </a:solidFill>
                <a:latin typeface="Nunito Bold"/>
              </a:rPr>
              <a:t>Heresy</a:t>
            </a:r>
          </a:p>
          <a:p>
            <a:pPr>
              <a:lnSpc>
                <a:spcPts val="5763"/>
              </a:lnSpc>
            </a:pPr>
            <a:endParaRPr lang="en-US" sz="4116">
              <a:solidFill>
                <a:srgbClr val="1F222B"/>
              </a:solidFill>
              <a:latin typeface="Nunito Bold"/>
            </a:endParaRPr>
          </a:p>
          <a:p>
            <a:pPr>
              <a:lnSpc>
                <a:spcPts val="5763"/>
              </a:lnSpc>
            </a:pPr>
            <a:r>
              <a:rPr lang="en-US" sz="4116">
                <a:solidFill>
                  <a:srgbClr val="1F222B"/>
                </a:solidFill>
                <a:latin typeface="Nunito"/>
              </a:rPr>
              <a:t>These are the two plagues of the church (Revelation 12:1-2)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 flipH="1">
            <a:off x="11125440" y="634845"/>
            <a:ext cx="6410488" cy="90173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6784" y="2201532"/>
            <a:ext cx="7227012" cy="6489352"/>
            <a:chOff x="0" y="0"/>
            <a:chExt cx="3934455" cy="35328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34455" cy="3532866"/>
            </a:xfrm>
            <a:custGeom>
              <a:avLst/>
              <a:gdLst/>
              <a:ahLst/>
              <a:cxnLst/>
              <a:rect l="l" t="t" r="r" b="b"/>
              <a:pathLst>
                <a:path w="3934455" h="3532866">
                  <a:moveTo>
                    <a:pt x="3669025" y="0"/>
                  </a:moveTo>
                  <a:lnTo>
                    <a:pt x="265430" y="0"/>
                  </a:lnTo>
                  <a:cubicBezTo>
                    <a:pt x="265430" y="146050"/>
                    <a:pt x="147320" y="265430"/>
                    <a:pt x="0" y="265430"/>
                  </a:cubicBezTo>
                  <a:lnTo>
                    <a:pt x="0" y="3267436"/>
                  </a:lnTo>
                  <a:cubicBezTo>
                    <a:pt x="146050" y="3267436"/>
                    <a:pt x="265430" y="3385546"/>
                    <a:pt x="265430" y="3532866"/>
                  </a:cubicBezTo>
                  <a:lnTo>
                    <a:pt x="3669025" y="3532866"/>
                  </a:lnTo>
                  <a:cubicBezTo>
                    <a:pt x="3669025" y="3386816"/>
                    <a:pt x="3787135" y="3267436"/>
                    <a:pt x="3934455" y="3267436"/>
                  </a:cubicBezTo>
                  <a:lnTo>
                    <a:pt x="3934455" y="265430"/>
                  </a:lnTo>
                  <a:cubicBezTo>
                    <a:pt x="3788405" y="265430"/>
                    <a:pt x="3669025" y="147320"/>
                    <a:pt x="3669025" y="0"/>
                  </a:cubicBezTo>
                  <a:close/>
                </a:path>
              </a:pathLst>
            </a:custGeom>
            <a:solidFill>
              <a:srgbClr val="C8A888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809748" y="470859"/>
            <a:ext cx="15654433" cy="114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97"/>
              </a:lnSpc>
            </a:pPr>
            <a:r>
              <a:rPr lang="en-US" sz="7756">
                <a:solidFill>
                  <a:srgbClr val="FDFAF0"/>
                </a:solidFill>
                <a:latin typeface="Cinzel Decorative"/>
              </a:rPr>
              <a:t> PERSECUTION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54737" y="2467680"/>
            <a:ext cx="5751106" cy="596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>
                <a:solidFill>
                  <a:srgbClr val="1F222B"/>
                </a:solidFill>
                <a:latin typeface="Nunito Bold"/>
              </a:rPr>
              <a:t>EARLY (33-100)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744204" y="2201532"/>
            <a:ext cx="7227012" cy="6489352"/>
            <a:chOff x="0" y="0"/>
            <a:chExt cx="3783632" cy="33974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783632" cy="3397437"/>
            </a:xfrm>
            <a:custGeom>
              <a:avLst/>
              <a:gdLst/>
              <a:ahLst/>
              <a:cxnLst/>
              <a:rect l="l" t="t" r="r" b="b"/>
              <a:pathLst>
                <a:path w="3783632" h="3397437">
                  <a:moveTo>
                    <a:pt x="3518202" y="0"/>
                  </a:moveTo>
                  <a:lnTo>
                    <a:pt x="265430" y="0"/>
                  </a:lnTo>
                  <a:cubicBezTo>
                    <a:pt x="265430" y="146050"/>
                    <a:pt x="147320" y="265430"/>
                    <a:pt x="0" y="265430"/>
                  </a:cubicBezTo>
                  <a:lnTo>
                    <a:pt x="0" y="3132007"/>
                  </a:lnTo>
                  <a:cubicBezTo>
                    <a:pt x="146050" y="3132007"/>
                    <a:pt x="265430" y="3250117"/>
                    <a:pt x="265430" y="3397437"/>
                  </a:cubicBezTo>
                  <a:lnTo>
                    <a:pt x="3518202" y="3397437"/>
                  </a:lnTo>
                  <a:cubicBezTo>
                    <a:pt x="3518202" y="3251387"/>
                    <a:pt x="3636312" y="3132007"/>
                    <a:pt x="3783632" y="3132007"/>
                  </a:cubicBezTo>
                  <a:lnTo>
                    <a:pt x="3783632" y="265430"/>
                  </a:lnTo>
                  <a:cubicBezTo>
                    <a:pt x="3637581" y="265430"/>
                    <a:pt x="3518202" y="147320"/>
                    <a:pt x="3518202" y="0"/>
                  </a:cubicBezTo>
                  <a:close/>
                </a:path>
              </a:pathLst>
            </a:custGeom>
            <a:solidFill>
              <a:srgbClr val="C8A888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10482157" y="2467680"/>
            <a:ext cx="5982024" cy="596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>
                <a:solidFill>
                  <a:srgbClr val="1F222B"/>
                </a:solidFill>
                <a:latin typeface="Nunito Bold"/>
              </a:rPr>
              <a:t>LATE (101-305)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054737" y="3141403"/>
            <a:ext cx="5751106" cy="5549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1F222B"/>
                </a:solidFill>
                <a:latin typeface="Nunito"/>
              </a:rPr>
              <a:t>The Early church in Acts was primarily persecuted by the Jews out of pure jealousy.</a:t>
            </a:r>
          </a:p>
          <a:p>
            <a:pPr marL="755651" lvl="1" indent="-377825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1F222B"/>
                </a:solidFill>
                <a:latin typeface="Nunito"/>
              </a:rPr>
              <a:t>The Roman emperors were not really involved until 64AD during Nero's reign and 90AD during Domitian's reign.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482157" y="2997859"/>
            <a:ext cx="5751106" cy="5549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1F222B"/>
                </a:solidFill>
                <a:latin typeface="Nunito"/>
              </a:rPr>
              <a:t>A period of relative peace followed in the 2nd Century.</a:t>
            </a:r>
          </a:p>
          <a:p>
            <a:pPr marL="755651" lvl="1" indent="-377825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1F222B"/>
                </a:solidFill>
                <a:latin typeface="Nunito"/>
              </a:rPr>
              <a:t>Persecution was local and sporadic. The Decian and Diocletian persecutions were organized and targeted in the 3rd century.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530494" y="2306261"/>
            <a:ext cx="7227012" cy="7980739"/>
            <a:chOff x="0" y="0"/>
            <a:chExt cx="3783632" cy="41782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83632" cy="4178238"/>
            </a:xfrm>
            <a:custGeom>
              <a:avLst/>
              <a:gdLst/>
              <a:ahLst/>
              <a:cxnLst/>
              <a:rect l="l" t="t" r="r" b="b"/>
              <a:pathLst>
                <a:path w="3783632" h="4178238">
                  <a:moveTo>
                    <a:pt x="3518202" y="0"/>
                  </a:moveTo>
                  <a:lnTo>
                    <a:pt x="265430" y="0"/>
                  </a:lnTo>
                  <a:cubicBezTo>
                    <a:pt x="265430" y="146050"/>
                    <a:pt x="147320" y="265430"/>
                    <a:pt x="0" y="265430"/>
                  </a:cubicBezTo>
                  <a:lnTo>
                    <a:pt x="0" y="3912808"/>
                  </a:lnTo>
                  <a:cubicBezTo>
                    <a:pt x="146050" y="3912808"/>
                    <a:pt x="265430" y="4030918"/>
                    <a:pt x="265430" y="4178238"/>
                  </a:cubicBezTo>
                  <a:lnTo>
                    <a:pt x="3518202" y="4178238"/>
                  </a:lnTo>
                  <a:cubicBezTo>
                    <a:pt x="3518202" y="4032188"/>
                    <a:pt x="3636312" y="3912808"/>
                    <a:pt x="3783632" y="3912808"/>
                  </a:cubicBezTo>
                  <a:lnTo>
                    <a:pt x="3783632" y="265430"/>
                  </a:lnTo>
                  <a:cubicBezTo>
                    <a:pt x="3637581" y="265430"/>
                    <a:pt x="3518202" y="147320"/>
                    <a:pt x="3518202" y="0"/>
                  </a:cubicBezTo>
                  <a:close/>
                </a:path>
              </a:pathLst>
            </a:custGeom>
            <a:solidFill>
              <a:srgbClr val="C8A888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6268447" y="2220536"/>
            <a:ext cx="5751106" cy="7596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28366" lvl="1" indent="-464183">
              <a:lnSpc>
                <a:spcPts val="6019"/>
              </a:lnSpc>
              <a:buFont typeface="Arial"/>
              <a:buChar char="•"/>
            </a:pPr>
            <a:r>
              <a:rPr lang="en-US" sz="4299">
                <a:solidFill>
                  <a:srgbClr val="1F222B"/>
                </a:solidFill>
                <a:latin typeface="Nunito"/>
              </a:rPr>
              <a:t>A dangerous superstition.</a:t>
            </a:r>
          </a:p>
          <a:p>
            <a:pPr marL="928366" lvl="1" indent="-464183">
              <a:lnSpc>
                <a:spcPts val="6019"/>
              </a:lnSpc>
              <a:buFont typeface="Arial"/>
              <a:buChar char="•"/>
            </a:pPr>
            <a:r>
              <a:rPr lang="en-US" sz="4299">
                <a:solidFill>
                  <a:srgbClr val="1F222B"/>
                </a:solidFill>
                <a:latin typeface="Nunito"/>
              </a:rPr>
              <a:t>Incestous - because Christians called each other brother and sister.</a:t>
            </a:r>
          </a:p>
          <a:p>
            <a:pPr marL="928366" lvl="1" indent="-464183">
              <a:lnSpc>
                <a:spcPts val="6019"/>
              </a:lnSpc>
              <a:buFont typeface="Arial"/>
              <a:buChar char="•"/>
            </a:pPr>
            <a:r>
              <a:rPr lang="en-US" sz="4299">
                <a:solidFill>
                  <a:srgbClr val="1F222B"/>
                </a:solidFill>
                <a:latin typeface="Nunito"/>
              </a:rPr>
              <a:t>Anti-social.</a:t>
            </a:r>
          </a:p>
          <a:p>
            <a:pPr marL="928366" lvl="1" indent="-464183">
              <a:lnSpc>
                <a:spcPts val="6019"/>
              </a:lnSpc>
              <a:buFont typeface="Arial"/>
              <a:buChar char="•"/>
            </a:pPr>
            <a:r>
              <a:rPr lang="en-US" sz="4299">
                <a:solidFill>
                  <a:srgbClr val="1F222B"/>
                </a:solidFill>
                <a:latin typeface="Nunito"/>
              </a:rPr>
              <a:t>Cannibalistic - Ate the body and drank the blood of Christ.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8575"/>
            <a:ext cx="15654433" cy="2277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97"/>
              </a:lnSpc>
            </a:pPr>
            <a:r>
              <a:rPr lang="en-US" sz="7756">
                <a:solidFill>
                  <a:srgbClr val="FDFAF0"/>
                </a:solidFill>
                <a:latin typeface="Cinzel Decorative"/>
              </a:rPr>
              <a:t> WHAT WAS THE ROMAN VIEW OF CHRISTIANITY?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142526"/>
            <a:ext cx="18783822" cy="2144474"/>
            <a:chOff x="0" y="0"/>
            <a:chExt cx="6354034" cy="7254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4034" cy="725415"/>
            </a:xfrm>
            <a:custGeom>
              <a:avLst/>
              <a:gdLst/>
              <a:ahLst/>
              <a:cxnLst/>
              <a:rect l="l" t="t" r="r" b="b"/>
              <a:pathLst>
                <a:path w="6354034" h="725415">
                  <a:moveTo>
                    <a:pt x="0" y="0"/>
                  </a:moveTo>
                  <a:lnTo>
                    <a:pt x="6354034" y="0"/>
                  </a:lnTo>
                  <a:lnTo>
                    <a:pt x="6354034" y="725415"/>
                  </a:lnTo>
                  <a:lnTo>
                    <a:pt x="0" y="725415"/>
                  </a:lnTo>
                  <a:close/>
                </a:path>
              </a:pathLst>
            </a:custGeom>
            <a:solidFill>
              <a:srgbClr val="AC8E6F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3578" r="5915" b="3578"/>
          <a:stretch>
            <a:fillRect/>
          </a:stretch>
        </p:blipFill>
        <p:spPr>
          <a:xfrm>
            <a:off x="0" y="0"/>
            <a:ext cx="7659618" cy="10287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3693" r="2743" b="3693"/>
          <a:stretch>
            <a:fillRect/>
          </a:stretch>
        </p:blipFill>
        <p:spPr>
          <a:xfrm>
            <a:off x="0" y="0"/>
            <a:ext cx="7937459" cy="102870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8002" b="29588"/>
          <a:stretch>
            <a:fillRect/>
          </a:stretch>
        </p:blipFill>
        <p:spPr>
          <a:xfrm>
            <a:off x="7937459" y="5143500"/>
            <a:ext cx="10350541" cy="51435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7937459" y="245441"/>
            <a:ext cx="10350541" cy="2471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69"/>
              </a:lnSpc>
            </a:pPr>
            <a:r>
              <a:rPr lang="en-US" sz="6045">
                <a:solidFill>
                  <a:srgbClr val="FFFFFF"/>
                </a:solidFill>
                <a:latin typeface="Cinzel Decorative"/>
              </a:rPr>
              <a:t>NERO (54-68 AD)</a:t>
            </a:r>
          </a:p>
          <a:p>
            <a:pPr algn="ctr">
              <a:lnSpc>
                <a:spcPts val="6469"/>
              </a:lnSpc>
            </a:pPr>
            <a:endParaRPr lang="en-US" sz="6045">
              <a:solidFill>
                <a:srgbClr val="FFFFFF"/>
              </a:solidFill>
              <a:latin typeface="Cinzel Decorative"/>
            </a:endParaRPr>
          </a:p>
          <a:p>
            <a:pPr>
              <a:lnSpc>
                <a:spcPts val="6469"/>
              </a:lnSpc>
            </a:pPr>
            <a:endParaRPr lang="en-US" sz="6045">
              <a:solidFill>
                <a:srgbClr val="FFFFFF"/>
              </a:solidFill>
              <a:latin typeface="Cinzel Decorativ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937459" y="952500"/>
            <a:ext cx="10350541" cy="409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008" lvl="1" indent="-421004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FFFFFF"/>
                </a:solidFill>
                <a:latin typeface="Nunito"/>
              </a:rPr>
              <a:t>He accussed Christians of starting the fire of Rome in 64 AD. </a:t>
            </a:r>
          </a:p>
          <a:p>
            <a:pPr marL="842008" lvl="1" indent="-421004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FFFFFF"/>
                </a:solidFill>
                <a:latin typeface="Nunito"/>
              </a:rPr>
              <a:t>Christians were persecuted because of this.</a:t>
            </a:r>
          </a:p>
          <a:p>
            <a:pPr marL="842008" lvl="1" indent="-421004">
              <a:lnSpc>
                <a:spcPts val="5459"/>
              </a:lnSpc>
              <a:buFont typeface="Arial"/>
              <a:buChar char="•"/>
            </a:pPr>
            <a:r>
              <a:rPr lang="en-US" sz="3899">
                <a:solidFill>
                  <a:srgbClr val="FFFFFF"/>
                </a:solidFill>
                <a:latin typeface="Nunito"/>
              </a:rPr>
              <a:t>Peter and Paul were probably martyred under him.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B2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1876" r="23747"/>
          <a:stretch>
            <a:fillRect/>
          </a:stretch>
        </p:blipFill>
        <p:spPr>
          <a:xfrm>
            <a:off x="9897578" y="0"/>
            <a:ext cx="8390422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0" y="28575"/>
            <a:ext cx="9897578" cy="1045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85"/>
              </a:lnSpc>
            </a:pPr>
            <a:r>
              <a:rPr lang="en-US" sz="7056">
                <a:solidFill>
                  <a:srgbClr val="1F222B"/>
                </a:solidFill>
                <a:latin typeface="Cinzel Decorative"/>
              </a:rPr>
              <a:t>DOMITIAN (81-96 AD)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989764"/>
            <a:ext cx="9897578" cy="8780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96920" lvl="1" indent="-448460">
              <a:lnSpc>
                <a:spcPts val="5816"/>
              </a:lnSpc>
              <a:buFont typeface="Arial"/>
              <a:buChar char="•"/>
            </a:pPr>
            <a:r>
              <a:rPr lang="en-US" sz="4154">
                <a:solidFill>
                  <a:srgbClr val="5F1A1F"/>
                </a:solidFill>
                <a:latin typeface="Nunito"/>
              </a:rPr>
              <a:t>Was a strong adherent to the Roman religion.</a:t>
            </a:r>
          </a:p>
          <a:p>
            <a:pPr marL="896920" lvl="1" indent="-448460">
              <a:lnSpc>
                <a:spcPts val="5816"/>
              </a:lnSpc>
              <a:buFont typeface="Arial"/>
              <a:buChar char="•"/>
            </a:pPr>
            <a:r>
              <a:rPr lang="en-US" sz="4154">
                <a:solidFill>
                  <a:srgbClr val="5F1A1F"/>
                </a:solidFill>
                <a:latin typeface="Nunito"/>
              </a:rPr>
              <a:t>Christians were heavily persecuted during his time.</a:t>
            </a:r>
          </a:p>
          <a:p>
            <a:pPr marL="896920" lvl="1" indent="-448460">
              <a:lnSpc>
                <a:spcPts val="5816"/>
              </a:lnSpc>
              <a:buFont typeface="Arial"/>
              <a:buChar char="•"/>
            </a:pPr>
            <a:r>
              <a:rPr lang="en-US" sz="4154">
                <a:solidFill>
                  <a:srgbClr val="5F1A1F"/>
                </a:solidFill>
                <a:latin typeface="Nunito"/>
              </a:rPr>
              <a:t>He called himself "</a:t>
            </a:r>
            <a:r>
              <a:rPr lang="en-US" sz="4154">
                <a:solidFill>
                  <a:srgbClr val="5F1A1F"/>
                </a:solidFill>
                <a:latin typeface="Nunito Bold"/>
              </a:rPr>
              <a:t>Dominus et Deus</a:t>
            </a:r>
            <a:r>
              <a:rPr lang="en-US" sz="4154">
                <a:solidFill>
                  <a:srgbClr val="5F1A1F"/>
                </a:solidFill>
                <a:latin typeface="Nunito"/>
              </a:rPr>
              <a:t>" meaning Lord and God. </a:t>
            </a:r>
          </a:p>
          <a:p>
            <a:pPr marL="896920" lvl="1" indent="-448460">
              <a:lnSpc>
                <a:spcPts val="5816"/>
              </a:lnSpc>
              <a:buFont typeface="Arial"/>
              <a:buChar char="•"/>
            </a:pPr>
            <a:r>
              <a:rPr lang="en-US" sz="4154">
                <a:solidFill>
                  <a:srgbClr val="5F1A1F"/>
                </a:solidFill>
                <a:latin typeface="Nunito"/>
              </a:rPr>
              <a:t>Christians refused to participate in emperor worship bringing about their persecution.</a:t>
            </a:r>
          </a:p>
          <a:p>
            <a:pPr marL="896920" lvl="1" indent="-448460">
              <a:lnSpc>
                <a:spcPts val="5816"/>
              </a:lnSpc>
              <a:buFont typeface="Arial"/>
              <a:buChar char="•"/>
            </a:pPr>
            <a:r>
              <a:rPr lang="en-US" sz="4154">
                <a:solidFill>
                  <a:srgbClr val="5F1A1F"/>
                </a:solidFill>
                <a:latin typeface="Nunito"/>
              </a:rPr>
              <a:t>The Apostle John wrote Revelation during his time (probably exiled by him).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8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9144000" cy="10287000"/>
            <a:chOff x="0" y="0"/>
            <a:chExt cx="3093156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93156" cy="3479800"/>
            </a:xfrm>
            <a:custGeom>
              <a:avLst/>
              <a:gdLst/>
              <a:ahLst/>
              <a:cxnLst/>
              <a:rect l="l" t="t" r="r" b="b"/>
              <a:pathLst>
                <a:path w="3093156" h="3479800">
                  <a:moveTo>
                    <a:pt x="0" y="0"/>
                  </a:moveTo>
                  <a:lnTo>
                    <a:pt x="3093156" y="0"/>
                  </a:lnTo>
                  <a:lnTo>
                    <a:pt x="3093156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5F1A1F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3362" t="14223" b="18408"/>
          <a:stretch>
            <a:fillRect/>
          </a:stretch>
        </p:blipFill>
        <p:spPr>
          <a:xfrm>
            <a:off x="0" y="1541184"/>
            <a:ext cx="9144000" cy="8745816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514350" y="32307"/>
            <a:ext cx="8115300" cy="996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64"/>
              </a:lnSpc>
            </a:pPr>
            <a:r>
              <a:rPr lang="en-US" sz="6780">
                <a:solidFill>
                  <a:srgbClr val="FDFAF0"/>
                </a:solidFill>
                <a:latin typeface="Cinzel Decorative"/>
              </a:rPr>
              <a:t>TRAJAN (98-117 AD)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636842" y="-81993"/>
            <a:ext cx="7932080" cy="10248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45" lvl="1" indent="-485773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1F222B"/>
                </a:solidFill>
                <a:latin typeface="Nunito"/>
              </a:rPr>
              <a:t>Trajan told Pliny to continue prosecutions of Christians if they merited that, but not to accept anonymous or malicious denunciations.</a:t>
            </a:r>
          </a:p>
          <a:p>
            <a:pPr marL="971545" lvl="1" indent="-485773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1F222B"/>
                </a:solidFill>
                <a:latin typeface="Nunito"/>
              </a:rPr>
              <a:t>His policy was continued throughout the 2nd Century AD. </a:t>
            </a:r>
          </a:p>
          <a:p>
            <a:pPr marL="971545" lvl="1" indent="-485773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1F222B"/>
                </a:solidFill>
                <a:latin typeface="Nunito"/>
              </a:rPr>
              <a:t>This stable and peaceful time in Rome meant Christians were relatively unharmed.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5457" b="5457"/>
          <a:stretch>
            <a:fillRect/>
          </a:stretch>
        </p:blipFill>
        <p:spPr>
          <a:xfrm>
            <a:off x="7932080" y="-29356"/>
            <a:ext cx="10355920" cy="517285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4966" b="4966"/>
          <a:stretch>
            <a:fillRect/>
          </a:stretch>
        </p:blipFill>
        <p:spPr>
          <a:xfrm>
            <a:off x="7932080" y="5143500"/>
            <a:ext cx="10355920" cy="523878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0" y="-48285"/>
            <a:ext cx="7539520" cy="10097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14724" lvl="1" indent="-507362">
              <a:lnSpc>
                <a:spcPts val="6579"/>
              </a:lnSpc>
              <a:buFont typeface="Arial"/>
              <a:buChar char="•"/>
            </a:pPr>
            <a:r>
              <a:rPr lang="en-US" sz="4699">
                <a:solidFill>
                  <a:srgbClr val="FFFFFF"/>
                </a:solidFill>
                <a:latin typeface="Nunito"/>
              </a:rPr>
              <a:t>Though these persecutions were sporadic and local, they claimed many believers who refused to sacrifice to the Roman gods or denounce Jesus.</a:t>
            </a:r>
          </a:p>
          <a:p>
            <a:pPr marL="1057903" lvl="1" indent="-528951">
              <a:lnSpc>
                <a:spcPts val="6859"/>
              </a:lnSpc>
              <a:buFont typeface="Arial"/>
              <a:buChar char="•"/>
            </a:pPr>
            <a:r>
              <a:rPr lang="en-US" sz="4899">
                <a:solidFill>
                  <a:srgbClr val="FFFFFF"/>
                </a:solidFill>
                <a:latin typeface="Nunito"/>
              </a:rPr>
              <a:t>The Romans had no problem if you had your gods provided you recognized their's as well.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325087" cy="523759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5143500"/>
            <a:ext cx="9325087" cy="5222049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9325087" y="145883"/>
            <a:ext cx="7539520" cy="6595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14724" lvl="1" indent="-507362">
              <a:lnSpc>
                <a:spcPts val="6579"/>
              </a:lnSpc>
              <a:buFont typeface="Arial"/>
              <a:buChar char="•"/>
            </a:pPr>
            <a:r>
              <a:rPr lang="en-US" sz="4699">
                <a:solidFill>
                  <a:srgbClr val="FFFFFF"/>
                </a:solidFill>
                <a:latin typeface="Nunito"/>
              </a:rPr>
              <a:t>The persecutions of these prominent people were meant to scare other Christians from either practicing their faith or accepting to sacrifice to the Roman gods.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8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6653" y="1028700"/>
            <a:ext cx="8115300" cy="8238457"/>
            <a:chOff x="0" y="0"/>
            <a:chExt cx="4418048" cy="44850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18048" cy="4485096"/>
            </a:xfrm>
            <a:custGeom>
              <a:avLst/>
              <a:gdLst/>
              <a:ahLst/>
              <a:cxnLst/>
              <a:rect l="l" t="t" r="r" b="b"/>
              <a:pathLst>
                <a:path w="4418048" h="4485096">
                  <a:moveTo>
                    <a:pt x="4152617" y="0"/>
                  </a:moveTo>
                  <a:lnTo>
                    <a:pt x="265430" y="0"/>
                  </a:lnTo>
                  <a:cubicBezTo>
                    <a:pt x="265430" y="146050"/>
                    <a:pt x="147320" y="265430"/>
                    <a:pt x="0" y="265430"/>
                  </a:cubicBezTo>
                  <a:lnTo>
                    <a:pt x="0" y="4219666"/>
                  </a:lnTo>
                  <a:cubicBezTo>
                    <a:pt x="146050" y="4219666"/>
                    <a:pt x="265430" y="4337776"/>
                    <a:pt x="265430" y="4485096"/>
                  </a:cubicBezTo>
                  <a:lnTo>
                    <a:pt x="4152617" y="4485096"/>
                  </a:lnTo>
                  <a:cubicBezTo>
                    <a:pt x="4152617" y="4339046"/>
                    <a:pt x="4270728" y="4219666"/>
                    <a:pt x="4418048" y="4219666"/>
                  </a:cubicBezTo>
                  <a:lnTo>
                    <a:pt x="4418048" y="265430"/>
                  </a:lnTo>
                  <a:cubicBezTo>
                    <a:pt x="4271997" y="265430"/>
                    <a:pt x="4152617" y="147320"/>
                    <a:pt x="4152617" y="0"/>
                  </a:cubicBezTo>
                  <a:close/>
                </a:path>
              </a:pathLst>
            </a:custGeom>
            <a:solidFill>
              <a:srgbClr val="FDFAF0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6300" t="18139" r="3669"/>
          <a:stretch>
            <a:fillRect/>
          </a:stretch>
        </p:blipFill>
        <p:spPr>
          <a:xfrm>
            <a:off x="9806998" y="0"/>
            <a:ext cx="8481002" cy="51435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12621" b="12621"/>
          <a:stretch>
            <a:fillRect/>
          </a:stretch>
        </p:blipFill>
        <p:spPr>
          <a:xfrm>
            <a:off x="9806998" y="5143500"/>
            <a:ext cx="8481002" cy="51435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010827" y="1169566"/>
            <a:ext cx="7746952" cy="2871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92"/>
              </a:lnSpc>
            </a:pPr>
            <a:r>
              <a:rPr lang="en-US" sz="5270">
                <a:solidFill>
                  <a:srgbClr val="070C17"/>
                </a:solidFill>
                <a:latin typeface="Cinzel Decorative Bold"/>
              </a:rPr>
              <a:t>HOW DID CHRISTIANS RESPOND TO PERSECEUTION?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80085" y="4129439"/>
            <a:ext cx="7008435" cy="4539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06777" lvl="1" indent="-453388">
              <a:lnSpc>
                <a:spcPts val="5879"/>
              </a:lnSpc>
              <a:buFont typeface="Arial"/>
              <a:buChar char="•"/>
            </a:pPr>
            <a:r>
              <a:rPr lang="en-US" sz="4199" dirty="0">
                <a:solidFill>
                  <a:srgbClr val="1F222B"/>
                </a:solidFill>
                <a:latin typeface="Nunito"/>
              </a:rPr>
              <a:t>Many Christians resorted to meet in </a:t>
            </a:r>
            <a:r>
              <a:rPr lang="en-US" sz="4199" dirty="0" smtClean="0">
                <a:solidFill>
                  <a:srgbClr val="1F222B"/>
                </a:solidFill>
                <a:latin typeface="Nunito"/>
              </a:rPr>
              <a:t>homes </a:t>
            </a:r>
            <a:r>
              <a:rPr lang="en-US" sz="4199" dirty="0">
                <a:solidFill>
                  <a:srgbClr val="1F222B"/>
                </a:solidFill>
                <a:latin typeface="Nunito"/>
              </a:rPr>
              <a:t>while some met in </a:t>
            </a:r>
            <a:r>
              <a:rPr lang="en-US" sz="4199" dirty="0">
                <a:solidFill>
                  <a:srgbClr val="1F222B"/>
                </a:solidFill>
                <a:latin typeface="Nunito Bold"/>
              </a:rPr>
              <a:t>CATACOMBS</a:t>
            </a:r>
            <a:r>
              <a:rPr lang="en-US" sz="4199" dirty="0">
                <a:solidFill>
                  <a:srgbClr val="1F222B"/>
                </a:solidFill>
                <a:latin typeface="Nunito"/>
              </a:rPr>
              <a:t> which were found under the Ancient Roman city.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8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388520" cy="10287000"/>
            <a:chOff x="0" y="0"/>
            <a:chExt cx="4566791" cy="56003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66791" cy="5600342"/>
            </a:xfrm>
            <a:custGeom>
              <a:avLst/>
              <a:gdLst/>
              <a:ahLst/>
              <a:cxnLst/>
              <a:rect l="l" t="t" r="r" b="b"/>
              <a:pathLst>
                <a:path w="4566791" h="5600342">
                  <a:moveTo>
                    <a:pt x="4301361" y="0"/>
                  </a:moveTo>
                  <a:lnTo>
                    <a:pt x="265430" y="0"/>
                  </a:lnTo>
                  <a:cubicBezTo>
                    <a:pt x="265430" y="146050"/>
                    <a:pt x="147320" y="265430"/>
                    <a:pt x="0" y="265430"/>
                  </a:cubicBezTo>
                  <a:lnTo>
                    <a:pt x="0" y="5334912"/>
                  </a:lnTo>
                  <a:cubicBezTo>
                    <a:pt x="146050" y="5334912"/>
                    <a:pt x="265430" y="5453022"/>
                    <a:pt x="265430" y="5600342"/>
                  </a:cubicBezTo>
                  <a:lnTo>
                    <a:pt x="4301361" y="5600342"/>
                  </a:lnTo>
                  <a:cubicBezTo>
                    <a:pt x="4301361" y="5454292"/>
                    <a:pt x="4419471" y="5334912"/>
                    <a:pt x="4566791" y="5334912"/>
                  </a:cubicBezTo>
                  <a:lnTo>
                    <a:pt x="4566791" y="265430"/>
                  </a:lnTo>
                  <a:cubicBezTo>
                    <a:pt x="4420741" y="265430"/>
                    <a:pt x="4301361" y="147320"/>
                    <a:pt x="4301361" y="0"/>
                  </a:cubicBezTo>
                  <a:close/>
                </a:path>
              </a:pathLst>
            </a:custGeom>
            <a:solidFill>
              <a:srgbClr val="FDFAF0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l="8866" r="1970"/>
          <a:stretch>
            <a:fillRect/>
          </a:stretch>
        </p:blipFill>
        <p:spPr>
          <a:xfrm>
            <a:off x="8388520" y="0"/>
            <a:ext cx="9899480" cy="580114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2400" t="3050" b="1634"/>
          <a:stretch>
            <a:fillRect/>
          </a:stretch>
        </p:blipFill>
        <p:spPr>
          <a:xfrm>
            <a:off x="8388520" y="5801145"/>
            <a:ext cx="9899480" cy="4485855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457394" y="66675"/>
            <a:ext cx="7746952" cy="3105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4"/>
              </a:lnSpc>
            </a:pPr>
            <a:r>
              <a:rPr lang="en-US" sz="5670">
                <a:solidFill>
                  <a:srgbClr val="070C17"/>
                </a:solidFill>
                <a:latin typeface="Cinzel Decorative Bold"/>
              </a:rPr>
              <a:t>HOW DID CHRISTIANS RESPOND TO PERSECEUTION?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7394" y="3491620"/>
            <a:ext cx="7008435" cy="5766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14724" lvl="1" indent="-507362">
              <a:lnSpc>
                <a:spcPts val="6579"/>
              </a:lnSpc>
              <a:buFont typeface="Arial"/>
              <a:buChar char="•"/>
            </a:pPr>
            <a:r>
              <a:rPr lang="en-US" sz="4699">
                <a:solidFill>
                  <a:srgbClr val="1F222B"/>
                </a:solidFill>
                <a:latin typeface="Nunito"/>
              </a:rPr>
              <a:t>They also developed an Acrostic to communicate. This was by making a sign of a fish which would help one Christian identify another.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8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66246" y="1685630"/>
            <a:ext cx="6729410" cy="5202026"/>
            <a:chOff x="0" y="0"/>
            <a:chExt cx="2629585" cy="20327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29585" cy="2032744"/>
            </a:xfrm>
            <a:custGeom>
              <a:avLst/>
              <a:gdLst/>
              <a:ahLst/>
              <a:cxnLst/>
              <a:rect l="l" t="t" r="r" b="b"/>
              <a:pathLst>
                <a:path w="2629585" h="2032744">
                  <a:moveTo>
                    <a:pt x="2364155" y="0"/>
                  </a:moveTo>
                  <a:lnTo>
                    <a:pt x="265430" y="0"/>
                  </a:lnTo>
                  <a:cubicBezTo>
                    <a:pt x="265430" y="146050"/>
                    <a:pt x="147320" y="265430"/>
                    <a:pt x="0" y="265430"/>
                  </a:cubicBezTo>
                  <a:lnTo>
                    <a:pt x="0" y="1767314"/>
                  </a:lnTo>
                  <a:cubicBezTo>
                    <a:pt x="146050" y="1767314"/>
                    <a:pt x="265430" y="1885424"/>
                    <a:pt x="265430" y="2032744"/>
                  </a:cubicBezTo>
                  <a:lnTo>
                    <a:pt x="2364155" y="2032744"/>
                  </a:lnTo>
                  <a:cubicBezTo>
                    <a:pt x="2364155" y="1886694"/>
                    <a:pt x="2482265" y="1767314"/>
                    <a:pt x="2629585" y="1767314"/>
                  </a:cubicBezTo>
                  <a:lnTo>
                    <a:pt x="2629585" y="265430"/>
                  </a:lnTo>
                  <a:cubicBezTo>
                    <a:pt x="2483535" y="265430"/>
                    <a:pt x="2364155" y="147320"/>
                    <a:pt x="2364155" y="0"/>
                  </a:cubicBezTo>
                  <a:close/>
                </a:path>
              </a:pathLst>
            </a:custGeom>
            <a:solidFill>
              <a:srgbClr val="FDFAF0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9144000" y="1685630"/>
            <a:ext cx="6729410" cy="5202026"/>
            <a:chOff x="0" y="0"/>
            <a:chExt cx="2597970" cy="200830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97970" cy="2008305"/>
            </a:xfrm>
            <a:custGeom>
              <a:avLst/>
              <a:gdLst/>
              <a:ahLst/>
              <a:cxnLst/>
              <a:rect l="l" t="t" r="r" b="b"/>
              <a:pathLst>
                <a:path w="2597970" h="2008305">
                  <a:moveTo>
                    <a:pt x="2332540" y="0"/>
                  </a:moveTo>
                  <a:lnTo>
                    <a:pt x="265430" y="0"/>
                  </a:lnTo>
                  <a:cubicBezTo>
                    <a:pt x="265430" y="146050"/>
                    <a:pt x="147320" y="265430"/>
                    <a:pt x="0" y="265430"/>
                  </a:cubicBezTo>
                  <a:lnTo>
                    <a:pt x="0" y="1742875"/>
                  </a:lnTo>
                  <a:cubicBezTo>
                    <a:pt x="146050" y="1742875"/>
                    <a:pt x="265430" y="1860985"/>
                    <a:pt x="265430" y="2008305"/>
                  </a:cubicBezTo>
                  <a:lnTo>
                    <a:pt x="2332540" y="2008305"/>
                  </a:lnTo>
                  <a:cubicBezTo>
                    <a:pt x="2332540" y="1862255"/>
                    <a:pt x="2450650" y="1742875"/>
                    <a:pt x="2597970" y="1742875"/>
                  </a:cubicBezTo>
                  <a:lnTo>
                    <a:pt x="2597970" y="265430"/>
                  </a:lnTo>
                  <a:cubicBezTo>
                    <a:pt x="2451920" y="265430"/>
                    <a:pt x="2332540" y="147320"/>
                    <a:pt x="2332540" y="0"/>
                  </a:cubicBezTo>
                  <a:close/>
                </a:path>
              </a:pathLst>
            </a:custGeom>
            <a:solidFill>
              <a:srgbClr val="FDFAF0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124" b="26937"/>
          <a:stretch>
            <a:fillRect/>
          </a:stretch>
        </p:blipFill>
        <p:spPr>
          <a:xfrm>
            <a:off x="3580281" y="6383514"/>
            <a:ext cx="4901339" cy="478339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 t="15011" b="15011"/>
          <a:stretch>
            <a:fillRect/>
          </a:stretch>
        </p:blipFill>
        <p:spPr>
          <a:xfrm>
            <a:off x="10165217" y="6287800"/>
            <a:ext cx="4686976" cy="4368077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768261" y="342988"/>
            <a:ext cx="14751478" cy="1342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02"/>
              </a:lnSpc>
            </a:pPr>
            <a:r>
              <a:rPr lang="en-US" sz="9539">
                <a:solidFill>
                  <a:srgbClr val="070C17"/>
                </a:solidFill>
                <a:latin typeface="Cinzel Decorative"/>
              </a:rPr>
              <a:t>LATER PERSECUTION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42142" y="1657825"/>
            <a:ext cx="4274306" cy="646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34"/>
              </a:lnSpc>
            </a:pPr>
            <a:r>
              <a:rPr lang="en-US" sz="3810">
                <a:solidFill>
                  <a:srgbClr val="1F222B"/>
                </a:solidFill>
                <a:latin typeface="Nunito Bold"/>
              </a:rPr>
              <a:t>DECIUS (249-251)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414590" y="2461017"/>
            <a:ext cx="6729410" cy="385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0873" lvl="1" indent="-340437">
              <a:lnSpc>
                <a:spcPts val="4415"/>
              </a:lnSpc>
              <a:buFont typeface="Arial"/>
              <a:buChar char="•"/>
            </a:pPr>
            <a:r>
              <a:rPr lang="en-US" sz="3153">
                <a:solidFill>
                  <a:srgbClr val="1F222B"/>
                </a:solidFill>
                <a:latin typeface="Nunito"/>
              </a:rPr>
              <a:t>This was the first targetted Christian persecution.</a:t>
            </a:r>
          </a:p>
          <a:p>
            <a:pPr marL="680873" lvl="1" indent="-340437">
              <a:lnSpc>
                <a:spcPts val="4415"/>
              </a:lnSpc>
              <a:buFont typeface="Arial"/>
              <a:buChar char="•"/>
            </a:pPr>
            <a:r>
              <a:rPr lang="en-US" sz="3153">
                <a:solidFill>
                  <a:srgbClr val="1F222B"/>
                </a:solidFill>
                <a:latin typeface="Nunito"/>
              </a:rPr>
              <a:t>Christians were to sacrifice to the Roman gods and be issued with a Libellus (certificate).</a:t>
            </a:r>
          </a:p>
          <a:p>
            <a:pPr marL="680873" lvl="1" indent="-340437">
              <a:lnSpc>
                <a:spcPts val="4415"/>
              </a:lnSpc>
              <a:buFont typeface="Arial"/>
              <a:buChar char="•"/>
            </a:pPr>
            <a:r>
              <a:rPr lang="en-US" sz="3153">
                <a:solidFill>
                  <a:srgbClr val="1F222B"/>
                </a:solidFill>
                <a:latin typeface="Nunito"/>
              </a:rPr>
              <a:t>Rome was celebrating 1000 years. This was a publicity stunt.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974400" y="1693047"/>
            <a:ext cx="5068611" cy="611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28"/>
              </a:lnSpc>
            </a:pPr>
            <a:r>
              <a:rPr lang="en-US" sz="3591">
                <a:solidFill>
                  <a:srgbClr val="1F222B"/>
                </a:solidFill>
                <a:latin typeface="Nunito Bold"/>
              </a:rPr>
              <a:t>DIOCLETIAN (284-305)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144000" y="2613120"/>
            <a:ext cx="6729410" cy="330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0873" lvl="1" indent="-340437">
              <a:lnSpc>
                <a:spcPts val="4415"/>
              </a:lnSpc>
              <a:buFont typeface="Arial"/>
              <a:buChar char="•"/>
            </a:pPr>
            <a:r>
              <a:rPr lang="en-US" sz="3153">
                <a:solidFill>
                  <a:srgbClr val="1F222B"/>
                </a:solidFill>
                <a:latin typeface="Nunito"/>
              </a:rPr>
              <a:t>In 303 Diocletian issued a decree that made it illegal to practice Christianity. </a:t>
            </a:r>
          </a:p>
          <a:p>
            <a:pPr marL="680873" lvl="1" indent="-340437">
              <a:lnSpc>
                <a:spcPts val="4415"/>
              </a:lnSpc>
              <a:buFont typeface="Arial"/>
              <a:buChar char="•"/>
            </a:pPr>
            <a:r>
              <a:rPr lang="en-US" sz="3153">
                <a:solidFill>
                  <a:srgbClr val="1F222B"/>
                </a:solidFill>
                <a:latin typeface="Nunito"/>
              </a:rPr>
              <a:t>This was the longest, worst and last persecution.</a:t>
            </a:r>
          </a:p>
          <a:p>
            <a:pPr marL="680873" lvl="1" indent="-340437">
              <a:lnSpc>
                <a:spcPts val="4415"/>
              </a:lnSpc>
              <a:buFont typeface="Arial"/>
              <a:buChar char="•"/>
            </a:pPr>
            <a:r>
              <a:rPr lang="en-US" sz="3153">
                <a:solidFill>
                  <a:srgbClr val="1F222B"/>
                </a:solidFill>
                <a:latin typeface="Nunito"/>
              </a:rPr>
              <a:t>It was a universal persecution.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8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18879"/>
          <a:stretch>
            <a:fillRect/>
          </a:stretch>
        </p:blipFill>
        <p:spPr>
          <a:xfrm>
            <a:off x="0" y="0"/>
            <a:ext cx="9498973" cy="5143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3003" t="4962" r="7026" b="17942"/>
          <a:stretch>
            <a:fillRect/>
          </a:stretch>
        </p:blipFill>
        <p:spPr>
          <a:xfrm>
            <a:off x="0" y="5143500"/>
            <a:ext cx="9498973" cy="51435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 l="25080" r="25080"/>
          <a:stretch>
            <a:fillRect/>
          </a:stretch>
        </p:blipFill>
        <p:spPr>
          <a:xfrm>
            <a:off x="9498973" y="0"/>
            <a:ext cx="8789027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83582" y="19050"/>
            <a:ext cx="13833278" cy="1114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49"/>
              </a:lnSpc>
            </a:pPr>
            <a:r>
              <a:rPr lang="en-US" sz="7456">
                <a:solidFill>
                  <a:srgbClr val="EECD80"/>
                </a:solidFill>
                <a:latin typeface="Cinzel Decorative"/>
              </a:rPr>
              <a:t>WHEN CHRISTIANS GAVE IN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940152" y="1846150"/>
            <a:ext cx="12738120" cy="2821119"/>
            <a:chOff x="0" y="0"/>
            <a:chExt cx="6314204" cy="139841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14205" cy="1398410"/>
            </a:xfrm>
            <a:custGeom>
              <a:avLst/>
              <a:gdLst/>
              <a:ahLst/>
              <a:cxnLst/>
              <a:rect l="l" t="t" r="r" b="b"/>
              <a:pathLst>
                <a:path w="6314205" h="1398410">
                  <a:moveTo>
                    <a:pt x="6048775" y="0"/>
                  </a:moveTo>
                  <a:lnTo>
                    <a:pt x="265430" y="0"/>
                  </a:lnTo>
                  <a:cubicBezTo>
                    <a:pt x="265430" y="146050"/>
                    <a:pt x="147320" y="265430"/>
                    <a:pt x="0" y="265430"/>
                  </a:cubicBezTo>
                  <a:lnTo>
                    <a:pt x="0" y="1132980"/>
                  </a:lnTo>
                  <a:cubicBezTo>
                    <a:pt x="146050" y="1132980"/>
                    <a:pt x="265430" y="1251090"/>
                    <a:pt x="265430" y="1398410"/>
                  </a:cubicBezTo>
                  <a:lnTo>
                    <a:pt x="6048775" y="1398410"/>
                  </a:lnTo>
                  <a:cubicBezTo>
                    <a:pt x="6048775" y="1252360"/>
                    <a:pt x="6166884" y="1132980"/>
                    <a:pt x="6314205" y="1132980"/>
                  </a:cubicBezTo>
                  <a:lnTo>
                    <a:pt x="6314205" y="265430"/>
                  </a:lnTo>
                  <a:cubicBezTo>
                    <a:pt x="6168155" y="265430"/>
                    <a:pt x="6048775" y="147320"/>
                    <a:pt x="6048775" y="0"/>
                  </a:cubicBezTo>
                  <a:close/>
                </a:path>
              </a:pathLst>
            </a:custGeom>
            <a:solidFill>
              <a:srgbClr val="FDFAF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3569627" y="6641189"/>
            <a:ext cx="12444888" cy="2436809"/>
            <a:chOff x="0" y="0"/>
            <a:chExt cx="6775117" cy="132662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775117" cy="1326622"/>
            </a:xfrm>
            <a:custGeom>
              <a:avLst/>
              <a:gdLst/>
              <a:ahLst/>
              <a:cxnLst/>
              <a:rect l="l" t="t" r="r" b="b"/>
              <a:pathLst>
                <a:path w="6775117" h="1326622">
                  <a:moveTo>
                    <a:pt x="6509687" y="0"/>
                  </a:moveTo>
                  <a:lnTo>
                    <a:pt x="265430" y="0"/>
                  </a:lnTo>
                  <a:cubicBezTo>
                    <a:pt x="265430" y="146050"/>
                    <a:pt x="147320" y="265430"/>
                    <a:pt x="0" y="265430"/>
                  </a:cubicBezTo>
                  <a:lnTo>
                    <a:pt x="0" y="1061192"/>
                  </a:lnTo>
                  <a:cubicBezTo>
                    <a:pt x="146050" y="1061192"/>
                    <a:pt x="265430" y="1179302"/>
                    <a:pt x="265430" y="1326622"/>
                  </a:cubicBezTo>
                  <a:lnTo>
                    <a:pt x="6509687" y="1326622"/>
                  </a:lnTo>
                  <a:cubicBezTo>
                    <a:pt x="6509687" y="1180572"/>
                    <a:pt x="6627797" y="1061192"/>
                    <a:pt x="6775117" y="1061192"/>
                  </a:cubicBezTo>
                  <a:lnTo>
                    <a:pt x="6775117" y="265430"/>
                  </a:lnTo>
                  <a:cubicBezTo>
                    <a:pt x="6629067" y="265430"/>
                    <a:pt x="6509687" y="147320"/>
                    <a:pt x="6509687" y="0"/>
                  </a:cubicBezTo>
                  <a:close/>
                </a:path>
              </a:pathLst>
            </a:custGeom>
            <a:solidFill>
              <a:srgbClr val="FDFAF0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14093119" y="4927021"/>
            <a:ext cx="2934368" cy="4774859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3630901" y="1779475"/>
            <a:ext cx="9330232" cy="2887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>
                <a:solidFill>
                  <a:srgbClr val="1F222B"/>
                </a:solidFill>
                <a:latin typeface="Nunito Bold"/>
              </a:rPr>
              <a:t>NOVATIANISM</a:t>
            </a:r>
            <a:r>
              <a:rPr lang="en-US" sz="3300">
                <a:solidFill>
                  <a:srgbClr val="1F222B"/>
                </a:solidFill>
                <a:latin typeface="Nunito"/>
              </a:rPr>
              <a:t>: During the Decian Persecution some Christians offered sacrifices to the gods. They were called </a:t>
            </a:r>
            <a:r>
              <a:rPr lang="en-US" sz="3300">
                <a:solidFill>
                  <a:srgbClr val="1F222B"/>
                </a:solidFill>
                <a:latin typeface="Nunito Bold"/>
              </a:rPr>
              <a:t>Lapsi</a:t>
            </a:r>
            <a:r>
              <a:rPr lang="en-US" sz="3300">
                <a:solidFill>
                  <a:srgbClr val="1F222B"/>
                </a:solidFill>
                <a:latin typeface="Nunito"/>
              </a:rPr>
              <a:t>. Novatianism taught that such people could not be welcomed back into the church.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07322" y="6599211"/>
            <a:ext cx="9585796" cy="2454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US" sz="3500">
                <a:solidFill>
                  <a:srgbClr val="1F222B"/>
                </a:solidFill>
                <a:latin typeface="Nunito Bold"/>
              </a:rPr>
              <a:t>DONATISM</a:t>
            </a:r>
            <a:r>
              <a:rPr lang="en-US" sz="3500">
                <a:solidFill>
                  <a:srgbClr val="1F222B"/>
                </a:solidFill>
                <a:latin typeface="Nunito"/>
              </a:rPr>
              <a:t>: In North Africa, Donatus rejected the appointment of a bishop who was consecrated by a </a:t>
            </a:r>
            <a:r>
              <a:rPr lang="en-US" sz="3500">
                <a:solidFill>
                  <a:srgbClr val="1F222B"/>
                </a:solidFill>
                <a:latin typeface="Nunito Bold"/>
              </a:rPr>
              <a:t>traditores</a:t>
            </a:r>
            <a:r>
              <a:rPr lang="en-US" sz="3500">
                <a:solidFill>
                  <a:srgbClr val="1F222B"/>
                </a:solidFill>
                <a:latin typeface="Nunito"/>
              </a:rPr>
              <a:t> (one who had given up the Bible to be burnt).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flipH="1">
            <a:off x="660564" y="1369918"/>
            <a:ext cx="2559175" cy="377358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347784" y="0"/>
            <a:ext cx="13592432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612" t="6949" b="18510"/>
          <a:stretch>
            <a:fillRect/>
          </a:stretch>
        </p:blipFill>
        <p:spPr>
          <a:xfrm>
            <a:off x="9144000" y="0"/>
            <a:ext cx="9144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0" y="3194838"/>
            <a:ext cx="9144000" cy="3136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81"/>
              </a:lnSpc>
            </a:pPr>
            <a:r>
              <a:rPr lang="en-US" sz="7646">
                <a:solidFill>
                  <a:srgbClr val="FFFFFF"/>
                </a:solidFill>
                <a:latin typeface="Cinzel Decorative"/>
              </a:rPr>
              <a:t>CONSTANTINE</a:t>
            </a:r>
          </a:p>
          <a:p>
            <a:pPr algn="ctr">
              <a:lnSpc>
                <a:spcPts val="8181"/>
              </a:lnSpc>
            </a:pPr>
            <a:endParaRPr lang="en-US" sz="7646">
              <a:solidFill>
                <a:srgbClr val="FFFFFF"/>
              </a:solidFill>
              <a:latin typeface="Cinzel Decorative"/>
            </a:endParaRPr>
          </a:p>
          <a:p>
            <a:pPr algn="ctr">
              <a:lnSpc>
                <a:spcPts val="8181"/>
              </a:lnSpc>
            </a:pPr>
            <a:r>
              <a:rPr lang="en-US" sz="7646">
                <a:solidFill>
                  <a:srgbClr val="FFFFFF"/>
                </a:solidFill>
                <a:latin typeface="Cinzel Decorative"/>
              </a:rPr>
              <a:t>324-337 AD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1245" r="15917" b="20639"/>
          <a:stretch>
            <a:fillRect/>
          </a:stretch>
        </p:blipFill>
        <p:spPr>
          <a:xfrm>
            <a:off x="0" y="0"/>
            <a:ext cx="18288000" cy="840328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814285" y="8894900"/>
            <a:ext cx="14659430" cy="81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62"/>
              </a:lnSpc>
            </a:pPr>
            <a:r>
              <a:rPr lang="en-US" sz="5946">
                <a:solidFill>
                  <a:srgbClr val="FFFFFF"/>
                </a:solidFill>
                <a:latin typeface="Cinzel Decorative Bold"/>
              </a:rPr>
              <a:t>MILVIAN BRIDGE (312 AD)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2622" b="12622"/>
          <a:stretch>
            <a:fillRect/>
          </a:stretch>
        </p:blipFill>
        <p:spPr>
          <a:xfrm>
            <a:off x="0" y="22245"/>
            <a:ext cx="10082785" cy="730381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t="2704" b="2704"/>
          <a:stretch>
            <a:fillRect/>
          </a:stretch>
        </p:blipFill>
        <p:spPr>
          <a:xfrm>
            <a:off x="11123919" y="0"/>
            <a:ext cx="5834372" cy="7303812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341973" y="7383207"/>
            <a:ext cx="11604054" cy="3849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6"/>
              </a:lnSpc>
            </a:pPr>
            <a:r>
              <a:rPr lang="en-US" sz="4707">
                <a:solidFill>
                  <a:srgbClr val="070C17"/>
                </a:solidFill>
                <a:latin typeface="Cinzel Decorative Bold"/>
              </a:rPr>
              <a:t>CHI-RHO </a:t>
            </a:r>
          </a:p>
          <a:p>
            <a:pPr algn="ctr">
              <a:lnSpc>
                <a:spcPts val="5036"/>
              </a:lnSpc>
            </a:pPr>
            <a:endParaRPr lang="en-US" sz="4707">
              <a:solidFill>
                <a:srgbClr val="070C17"/>
              </a:solidFill>
              <a:latin typeface="Cinzel Decorative Bold"/>
            </a:endParaRPr>
          </a:p>
          <a:p>
            <a:pPr algn="ctr">
              <a:lnSpc>
                <a:spcPts val="5036"/>
              </a:lnSpc>
            </a:pPr>
            <a:r>
              <a:rPr lang="en-US" sz="4707">
                <a:solidFill>
                  <a:srgbClr val="070C17"/>
                </a:solidFill>
                <a:latin typeface="Cinzel Decorative"/>
              </a:rPr>
              <a:t>THE FIRST TWO LETTERS OF</a:t>
            </a:r>
            <a:r>
              <a:rPr lang="en-US" sz="4707">
                <a:solidFill>
                  <a:srgbClr val="070C17"/>
                </a:solidFill>
                <a:latin typeface="Cinzel Decorative Bold"/>
              </a:rPr>
              <a:t> CHRISTOS</a:t>
            </a:r>
            <a:r>
              <a:rPr lang="en-US" sz="4707">
                <a:solidFill>
                  <a:srgbClr val="070C17"/>
                </a:solidFill>
                <a:latin typeface="Cinzel Decorative"/>
              </a:rPr>
              <a:t> </a:t>
            </a:r>
          </a:p>
          <a:p>
            <a:pPr algn="ctr">
              <a:lnSpc>
                <a:spcPts val="5036"/>
              </a:lnSpc>
            </a:pPr>
            <a:endParaRPr lang="en-US" sz="4707">
              <a:solidFill>
                <a:srgbClr val="070C17"/>
              </a:solidFill>
              <a:latin typeface="Cinzel Decorative"/>
            </a:endParaRPr>
          </a:p>
          <a:p>
            <a:pPr algn="ctr">
              <a:lnSpc>
                <a:spcPts val="5036"/>
              </a:lnSpc>
            </a:pPr>
            <a:endParaRPr lang="en-US" sz="4707">
              <a:solidFill>
                <a:srgbClr val="070C17"/>
              </a:solidFill>
              <a:latin typeface="Cinzel Decorativ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8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142526"/>
            <a:ext cx="18783822" cy="2144474"/>
            <a:chOff x="0" y="0"/>
            <a:chExt cx="6354034" cy="7254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4034" cy="725415"/>
            </a:xfrm>
            <a:custGeom>
              <a:avLst/>
              <a:gdLst/>
              <a:ahLst/>
              <a:cxnLst/>
              <a:rect l="l" t="t" r="r" b="b"/>
              <a:pathLst>
                <a:path w="6354034" h="725415">
                  <a:moveTo>
                    <a:pt x="0" y="0"/>
                  </a:moveTo>
                  <a:lnTo>
                    <a:pt x="6354034" y="0"/>
                  </a:lnTo>
                  <a:lnTo>
                    <a:pt x="6354034" y="725415"/>
                  </a:lnTo>
                  <a:lnTo>
                    <a:pt x="0" y="725415"/>
                  </a:lnTo>
                  <a:close/>
                </a:path>
              </a:pathLst>
            </a:custGeom>
            <a:solidFill>
              <a:srgbClr val="1F222B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2750641" y="3425636"/>
            <a:ext cx="12786717" cy="1490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41"/>
              </a:lnSpc>
            </a:pPr>
            <a:r>
              <a:rPr lang="en-US" sz="10692">
                <a:solidFill>
                  <a:srgbClr val="1F222B"/>
                </a:solidFill>
                <a:latin typeface="Cinzel Decorative Bold"/>
              </a:rPr>
              <a:t>HERESY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-1948342" y="5143500"/>
            <a:ext cx="6263420" cy="442994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13428802" y="5476896"/>
            <a:ext cx="6263420" cy="4429946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>
            <a:off x="8176428" y="-2062831"/>
            <a:ext cx="3700979" cy="448356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rcRect t="1963" b="1963"/>
          <a:stretch>
            <a:fillRect/>
          </a:stretch>
        </p:blipFill>
        <p:spPr>
          <a:xfrm>
            <a:off x="14474279" y="178951"/>
            <a:ext cx="4172466" cy="6317812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/>
          <a:srcRect l="5206" r="5206"/>
          <a:stretch>
            <a:fillRect/>
          </a:stretch>
        </p:blipFill>
        <p:spPr>
          <a:xfrm>
            <a:off x="0" y="114452"/>
            <a:ext cx="6042294" cy="378181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60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>
            <a:fillRect/>
          </a:stretch>
        </p:blipFill>
        <p:spPr>
          <a:xfrm>
            <a:off x="0" y="608565"/>
            <a:ext cx="6904061" cy="864973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607242" y="421037"/>
            <a:ext cx="9652058" cy="1032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40"/>
              </a:lnSpc>
            </a:pPr>
            <a:r>
              <a:rPr lang="en-US" sz="7017">
                <a:solidFill>
                  <a:srgbClr val="FDFAF0"/>
                </a:solidFill>
                <a:latin typeface="Cinzel Decorative"/>
              </a:rPr>
              <a:t>EARLY HERESIES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932761" y="1704996"/>
            <a:ext cx="9037899" cy="4714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45" lvl="1" indent="-485773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FDFAF0"/>
                </a:solidFill>
                <a:latin typeface="Nunito"/>
              </a:rPr>
              <a:t>GNOSTICISM</a:t>
            </a:r>
          </a:p>
          <a:p>
            <a:pPr marL="971545" lvl="1" indent="-485773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FDFAF0"/>
                </a:solidFill>
                <a:latin typeface="Nunito"/>
              </a:rPr>
              <a:t>MONTANISM</a:t>
            </a:r>
          </a:p>
          <a:p>
            <a:pPr marL="971545" lvl="1" indent="-485773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FDFAF0"/>
                </a:solidFill>
                <a:latin typeface="Nunito"/>
              </a:rPr>
              <a:t>MARCIONISM</a:t>
            </a:r>
          </a:p>
          <a:p>
            <a:pPr marL="971545" lvl="1" indent="-485773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FDFAF0"/>
                </a:solidFill>
                <a:latin typeface="Nunito"/>
              </a:rPr>
              <a:t>SABELLIANISM (MODALISM)</a:t>
            </a:r>
          </a:p>
          <a:p>
            <a:pPr marL="971545" lvl="1" indent="-485773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FDFAF0"/>
                </a:solidFill>
                <a:latin typeface="Nunito"/>
              </a:rPr>
              <a:t>UNIVERSALISM (ORIGENISTS)</a:t>
            </a:r>
          </a:p>
          <a:p>
            <a:pPr marL="971545" lvl="1" indent="-485773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FDFAF0"/>
                </a:solidFill>
                <a:latin typeface="Nunito"/>
              </a:rPr>
              <a:t>DONATISM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531689" y="6362932"/>
            <a:ext cx="10727611" cy="3924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1545" lvl="1" indent="-485773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FDFAF0"/>
                </a:solidFill>
                <a:latin typeface="Nunito"/>
              </a:rPr>
              <a:t>Constantine came to power at a time when the empire was ripe with various heresies. </a:t>
            </a:r>
          </a:p>
          <a:p>
            <a:pPr marL="971545" lvl="1" indent="-485773">
              <a:lnSpc>
                <a:spcPts val="6299"/>
              </a:lnSpc>
              <a:buFont typeface="Arial"/>
              <a:buChar char="•"/>
            </a:pPr>
            <a:r>
              <a:rPr lang="en-US" sz="4499">
                <a:solidFill>
                  <a:srgbClr val="FDFAF0"/>
                </a:solidFill>
                <a:latin typeface="Nunito"/>
              </a:rPr>
              <a:t>In 325 he had to contend with one of the worst crisis in the church.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8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8794" y="2775384"/>
            <a:ext cx="5418663" cy="6482916"/>
            <a:chOff x="0" y="0"/>
            <a:chExt cx="2267860" cy="27132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67860" cy="2713279"/>
            </a:xfrm>
            <a:custGeom>
              <a:avLst/>
              <a:gdLst/>
              <a:ahLst/>
              <a:cxnLst/>
              <a:rect l="l" t="t" r="r" b="b"/>
              <a:pathLst>
                <a:path w="2267860" h="2713279">
                  <a:moveTo>
                    <a:pt x="2002430" y="0"/>
                  </a:moveTo>
                  <a:lnTo>
                    <a:pt x="265430" y="0"/>
                  </a:lnTo>
                  <a:cubicBezTo>
                    <a:pt x="265430" y="146050"/>
                    <a:pt x="147320" y="265430"/>
                    <a:pt x="0" y="265430"/>
                  </a:cubicBezTo>
                  <a:lnTo>
                    <a:pt x="0" y="2447849"/>
                  </a:lnTo>
                  <a:cubicBezTo>
                    <a:pt x="146050" y="2447849"/>
                    <a:pt x="265430" y="2565959"/>
                    <a:pt x="265430" y="2713279"/>
                  </a:cubicBezTo>
                  <a:lnTo>
                    <a:pt x="2002430" y="2713279"/>
                  </a:lnTo>
                  <a:cubicBezTo>
                    <a:pt x="2002430" y="2567229"/>
                    <a:pt x="2120540" y="2447849"/>
                    <a:pt x="2267860" y="2447849"/>
                  </a:cubicBezTo>
                  <a:lnTo>
                    <a:pt x="2267860" y="265430"/>
                  </a:lnTo>
                  <a:cubicBezTo>
                    <a:pt x="2121810" y="265430"/>
                    <a:pt x="2002430" y="147320"/>
                    <a:pt x="2002430" y="0"/>
                  </a:cubicBezTo>
                  <a:close/>
                </a:path>
              </a:pathLst>
            </a:custGeom>
            <a:solidFill>
              <a:srgbClr val="5F1A1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230543" y="2775384"/>
            <a:ext cx="5418663" cy="6482916"/>
            <a:chOff x="0" y="0"/>
            <a:chExt cx="2267860" cy="271327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67860" cy="2713279"/>
            </a:xfrm>
            <a:custGeom>
              <a:avLst/>
              <a:gdLst/>
              <a:ahLst/>
              <a:cxnLst/>
              <a:rect l="l" t="t" r="r" b="b"/>
              <a:pathLst>
                <a:path w="2267860" h="2713279">
                  <a:moveTo>
                    <a:pt x="2002430" y="0"/>
                  </a:moveTo>
                  <a:lnTo>
                    <a:pt x="265430" y="0"/>
                  </a:lnTo>
                  <a:cubicBezTo>
                    <a:pt x="265430" y="146050"/>
                    <a:pt x="147320" y="265430"/>
                    <a:pt x="0" y="265430"/>
                  </a:cubicBezTo>
                  <a:lnTo>
                    <a:pt x="0" y="2447849"/>
                  </a:lnTo>
                  <a:cubicBezTo>
                    <a:pt x="146050" y="2447849"/>
                    <a:pt x="265430" y="2565959"/>
                    <a:pt x="265430" y="2713279"/>
                  </a:cubicBezTo>
                  <a:lnTo>
                    <a:pt x="2002430" y="2713279"/>
                  </a:lnTo>
                  <a:cubicBezTo>
                    <a:pt x="2002430" y="2567229"/>
                    <a:pt x="2120540" y="2447849"/>
                    <a:pt x="2267860" y="2447849"/>
                  </a:cubicBezTo>
                  <a:lnTo>
                    <a:pt x="2267860" y="265430"/>
                  </a:lnTo>
                  <a:cubicBezTo>
                    <a:pt x="2121810" y="265430"/>
                    <a:pt x="2002430" y="147320"/>
                    <a:pt x="2002430" y="0"/>
                  </a:cubicBezTo>
                  <a:close/>
                </a:path>
              </a:pathLst>
            </a:custGeom>
            <a:solidFill>
              <a:srgbClr val="5F1A1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6434668" y="2775384"/>
            <a:ext cx="5418663" cy="6482916"/>
            <a:chOff x="0" y="0"/>
            <a:chExt cx="2267860" cy="27132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67860" cy="2713279"/>
            </a:xfrm>
            <a:custGeom>
              <a:avLst/>
              <a:gdLst/>
              <a:ahLst/>
              <a:cxnLst/>
              <a:rect l="l" t="t" r="r" b="b"/>
              <a:pathLst>
                <a:path w="2267860" h="2713279">
                  <a:moveTo>
                    <a:pt x="2002430" y="0"/>
                  </a:moveTo>
                  <a:lnTo>
                    <a:pt x="265430" y="0"/>
                  </a:lnTo>
                  <a:cubicBezTo>
                    <a:pt x="265430" y="146050"/>
                    <a:pt x="147320" y="265430"/>
                    <a:pt x="0" y="265430"/>
                  </a:cubicBezTo>
                  <a:lnTo>
                    <a:pt x="0" y="2447849"/>
                  </a:lnTo>
                  <a:cubicBezTo>
                    <a:pt x="146050" y="2447849"/>
                    <a:pt x="265430" y="2565959"/>
                    <a:pt x="265430" y="2713279"/>
                  </a:cubicBezTo>
                  <a:lnTo>
                    <a:pt x="2002430" y="2713279"/>
                  </a:lnTo>
                  <a:cubicBezTo>
                    <a:pt x="2002430" y="2567229"/>
                    <a:pt x="2120540" y="2447849"/>
                    <a:pt x="2267860" y="2447849"/>
                  </a:cubicBezTo>
                  <a:lnTo>
                    <a:pt x="2267860" y="265430"/>
                  </a:lnTo>
                  <a:cubicBezTo>
                    <a:pt x="2121810" y="265430"/>
                    <a:pt x="2002430" y="147320"/>
                    <a:pt x="2002430" y="0"/>
                  </a:cubicBezTo>
                  <a:close/>
                </a:path>
              </a:pathLst>
            </a:custGeom>
            <a:solidFill>
              <a:srgbClr val="5F1A1F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1028700" y="433998"/>
            <a:ext cx="16620506" cy="1217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34"/>
              </a:lnSpc>
            </a:pPr>
            <a:r>
              <a:rPr lang="en-US" sz="8219">
                <a:solidFill>
                  <a:srgbClr val="070C17"/>
                </a:solidFill>
                <a:latin typeface="Cinzel Decorative"/>
              </a:rPr>
              <a:t>ARIAN CONTROVERSY (318)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4402" y="3185593"/>
            <a:ext cx="4626731" cy="567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54"/>
              </a:lnSpc>
            </a:pPr>
            <a:r>
              <a:rPr lang="en-US" sz="4124">
                <a:solidFill>
                  <a:srgbClr val="FDFAF0"/>
                </a:solidFill>
                <a:latin typeface="Cinzel"/>
              </a:rPr>
              <a:t>ARIANISM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090993" y="3881279"/>
            <a:ext cx="4106014" cy="2980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2047" lvl="1" indent="-366023">
              <a:lnSpc>
                <a:spcPts val="4746"/>
              </a:lnSpc>
              <a:buFont typeface="Arial"/>
              <a:buChar char="•"/>
            </a:pPr>
            <a:r>
              <a:rPr lang="en-US" sz="3390">
                <a:solidFill>
                  <a:srgbClr val="FDFAF0"/>
                </a:solidFill>
                <a:latin typeface="Nunito"/>
              </a:rPr>
              <a:t>The Father = The Son = The Holy Spirit</a:t>
            </a:r>
          </a:p>
          <a:p>
            <a:pPr marL="732047" lvl="1" indent="-366023">
              <a:lnSpc>
                <a:spcPts val="4746"/>
              </a:lnSpc>
              <a:buFont typeface="Arial"/>
              <a:buChar char="•"/>
            </a:pPr>
            <a:r>
              <a:rPr lang="en-US" sz="3390">
                <a:solidFill>
                  <a:srgbClr val="FDFAF0"/>
                </a:solidFill>
                <a:latin typeface="Nunito"/>
              </a:rPr>
              <a:t>Each is the mode of the other.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30634" y="3185593"/>
            <a:ext cx="4626731" cy="567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54"/>
              </a:lnSpc>
            </a:pPr>
            <a:r>
              <a:rPr lang="en-US" sz="4124">
                <a:solidFill>
                  <a:srgbClr val="FDFAF0"/>
                </a:solidFill>
                <a:latin typeface="Cinzel"/>
              </a:rPr>
              <a:t>SABELLIANISM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626509" y="3881279"/>
            <a:ext cx="4106014" cy="2993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2047" lvl="1" indent="-366023">
              <a:lnSpc>
                <a:spcPts val="4746"/>
              </a:lnSpc>
              <a:buFont typeface="Arial"/>
              <a:buChar char="•"/>
            </a:pPr>
            <a:r>
              <a:rPr lang="en-US" sz="3390" dirty="0">
                <a:solidFill>
                  <a:srgbClr val="FDFAF0"/>
                </a:solidFill>
                <a:latin typeface="Nunito"/>
              </a:rPr>
              <a:t>The Son is divine </a:t>
            </a:r>
            <a:r>
              <a:rPr lang="en-US" sz="3390" dirty="0" smtClean="0">
                <a:solidFill>
                  <a:srgbClr val="FDFAF0"/>
                </a:solidFill>
                <a:latin typeface="Nunito"/>
              </a:rPr>
              <a:t>but is </a:t>
            </a:r>
            <a:r>
              <a:rPr lang="en-US" sz="3390" dirty="0">
                <a:solidFill>
                  <a:srgbClr val="FDFAF0"/>
                </a:solidFill>
                <a:latin typeface="Nunito"/>
              </a:rPr>
              <a:t>a degree less in divinity than the Father.</a:t>
            </a:r>
          </a:p>
          <a:p>
            <a:pPr>
              <a:lnSpc>
                <a:spcPts val="4746"/>
              </a:lnSpc>
            </a:pPr>
            <a:endParaRPr lang="en-US" sz="3390" dirty="0">
              <a:solidFill>
                <a:srgbClr val="FDFAF0"/>
              </a:solidFill>
              <a:latin typeface="Nunito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626509" y="3216948"/>
            <a:ext cx="4626731" cy="567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54"/>
              </a:lnSpc>
            </a:pPr>
            <a:r>
              <a:rPr lang="en-US" sz="4124">
                <a:solidFill>
                  <a:srgbClr val="FDFAF0"/>
                </a:solidFill>
                <a:latin typeface="Cinzel"/>
              </a:rPr>
              <a:t>ORIGENISTS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90430" y="3881279"/>
            <a:ext cx="4106014" cy="4781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2047" lvl="1" indent="-366023">
              <a:lnSpc>
                <a:spcPts val="4746"/>
              </a:lnSpc>
              <a:buFont typeface="Arial"/>
              <a:buChar char="•"/>
            </a:pPr>
            <a:r>
              <a:rPr lang="en-US" sz="3390">
                <a:solidFill>
                  <a:srgbClr val="FDFAF0"/>
                </a:solidFill>
                <a:latin typeface="Nunito"/>
              </a:rPr>
              <a:t>Jesus is a creature.</a:t>
            </a:r>
          </a:p>
          <a:p>
            <a:pPr marL="732047" lvl="1" indent="-366023">
              <a:lnSpc>
                <a:spcPts val="4746"/>
              </a:lnSpc>
              <a:buFont typeface="Arial"/>
              <a:buChar char="•"/>
            </a:pPr>
            <a:r>
              <a:rPr lang="en-US" sz="3390">
                <a:solidFill>
                  <a:srgbClr val="FDFAF0"/>
                </a:solidFill>
                <a:latin typeface="Nunito"/>
              </a:rPr>
              <a:t>There was a time he didn't exist.</a:t>
            </a:r>
          </a:p>
          <a:p>
            <a:pPr marL="732047" lvl="1" indent="-366023">
              <a:lnSpc>
                <a:spcPts val="4746"/>
              </a:lnSpc>
              <a:buFont typeface="Arial"/>
              <a:buChar char="•"/>
            </a:pPr>
            <a:r>
              <a:rPr lang="en-US" sz="3390">
                <a:solidFill>
                  <a:srgbClr val="FDFAF0"/>
                </a:solidFill>
                <a:latin typeface="Nunito"/>
              </a:rPr>
              <a:t>Only the Father is divine.</a:t>
            </a:r>
          </a:p>
          <a:p>
            <a:pPr marL="732047" lvl="1" indent="-366023">
              <a:lnSpc>
                <a:spcPts val="4746"/>
              </a:lnSpc>
              <a:buFont typeface="Arial"/>
              <a:buChar char="•"/>
            </a:pPr>
            <a:r>
              <a:rPr lang="en-US" sz="3390">
                <a:solidFill>
                  <a:srgbClr val="FDFAF0"/>
                </a:solidFill>
                <a:latin typeface="Nunito"/>
              </a:rPr>
              <a:t>Jesus is an exalted creature.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F1A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4108" b="9031"/>
          <a:stretch>
            <a:fillRect/>
          </a:stretch>
        </p:blipFill>
        <p:spPr>
          <a:xfrm>
            <a:off x="0" y="1350040"/>
            <a:ext cx="18288000" cy="893696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028700" y="28575"/>
            <a:ext cx="16853942" cy="1321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286"/>
              </a:lnSpc>
            </a:pPr>
            <a:r>
              <a:rPr lang="en-US" sz="8867">
                <a:solidFill>
                  <a:srgbClr val="FDFAF0"/>
                </a:solidFill>
                <a:latin typeface="Cinzel Decorative"/>
              </a:rPr>
              <a:t>COUNCIL OF NICEA (325 AD)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CD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-95250"/>
            <a:ext cx="18288000" cy="10217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267"/>
              </a:lnSpc>
            </a:pPr>
            <a:r>
              <a:rPr lang="en-US" sz="4000" dirty="0">
                <a:solidFill>
                  <a:srgbClr val="070C17"/>
                </a:solidFill>
                <a:latin typeface="Cinzel" panose="020B0604020202020204" charset="0"/>
              </a:rPr>
              <a:t>We believe in one God</a:t>
            </a:r>
            <a:r>
              <a:rPr lang="en-US" sz="4000" dirty="0" smtClean="0">
                <a:solidFill>
                  <a:srgbClr val="070C17"/>
                </a:solidFill>
                <a:latin typeface="Cinzel" panose="020B0604020202020204" charset="0"/>
              </a:rPr>
              <a:t>, the </a:t>
            </a:r>
            <a:r>
              <a:rPr lang="en-US" sz="4000" dirty="0">
                <a:solidFill>
                  <a:srgbClr val="070C17"/>
                </a:solidFill>
                <a:latin typeface="Cinzel" panose="020B0604020202020204" charset="0"/>
              </a:rPr>
              <a:t>Father almighty</a:t>
            </a:r>
            <a:r>
              <a:rPr lang="en-US" sz="4000" dirty="0" smtClean="0">
                <a:solidFill>
                  <a:srgbClr val="070C17"/>
                </a:solidFill>
                <a:latin typeface="Cinzel" panose="020B0604020202020204" charset="0"/>
              </a:rPr>
              <a:t>, Creator </a:t>
            </a:r>
            <a:r>
              <a:rPr lang="en-US" sz="4000" dirty="0">
                <a:solidFill>
                  <a:srgbClr val="070C17"/>
                </a:solidFill>
                <a:latin typeface="Cinzel" panose="020B0604020202020204" charset="0"/>
              </a:rPr>
              <a:t>of all things visible and </a:t>
            </a:r>
            <a:r>
              <a:rPr lang="en-US" sz="4000" dirty="0" err="1">
                <a:solidFill>
                  <a:srgbClr val="070C17"/>
                </a:solidFill>
                <a:latin typeface="Cinzel" panose="020B0604020202020204" charset="0"/>
              </a:rPr>
              <a:t>invisible;and</a:t>
            </a:r>
            <a:r>
              <a:rPr lang="en-US" sz="4000" dirty="0">
                <a:solidFill>
                  <a:srgbClr val="070C17"/>
                </a:solidFill>
                <a:latin typeface="Cinzel" panose="020B0604020202020204" charset="0"/>
              </a:rPr>
              <a:t> in one Lord Jesus Christ</a:t>
            </a:r>
            <a:r>
              <a:rPr lang="en-US" sz="4000" dirty="0" smtClean="0">
                <a:solidFill>
                  <a:srgbClr val="070C17"/>
                </a:solidFill>
                <a:latin typeface="Cinzel" panose="020B0604020202020204" charset="0"/>
              </a:rPr>
              <a:t>, the </a:t>
            </a:r>
            <a:r>
              <a:rPr lang="en-US" sz="4000" dirty="0">
                <a:solidFill>
                  <a:srgbClr val="070C17"/>
                </a:solidFill>
                <a:latin typeface="Cinzel" panose="020B0604020202020204" charset="0"/>
              </a:rPr>
              <a:t>Son of God</a:t>
            </a:r>
            <a:r>
              <a:rPr lang="en-US" sz="4000" dirty="0" smtClean="0">
                <a:solidFill>
                  <a:srgbClr val="070C17"/>
                </a:solidFill>
                <a:latin typeface="Cinzel" panose="020B0604020202020204" charset="0"/>
              </a:rPr>
              <a:t>, begotten </a:t>
            </a:r>
            <a:r>
              <a:rPr lang="en-US" sz="4000" dirty="0">
                <a:solidFill>
                  <a:srgbClr val="070C17"/>
                </a:solidFill>
                <a:latin typeface="Cinzel" panose="020B0604020202020204" charset="0"/>
              </a:rPr>
              <a:t>of the Father</a:t>
            </a:r>
            <a:r>
              <a:rPr lang="en-US" sz="4000" dirty="0" smtClean="0">
                <a:solidFill>
                  <a:srgbClr val="070C17"/>
                </a:solidFill>
                <a:latin typeface="Cinzel" panose="020B0604020202020204" charset="0"/>
              </a:rPr>
              <a:t>, only-begotten, that </a:t>
            </a:r>
            <a:r>
              <a:rPr lang="en-US" sz="4000" dirty="0">
                <a:solidFill>
                  <a:srgbClr val="070C17"/>
                </a:solidFill>
                <a:latin typeface="Cinzel" panose="020B0604020202020204" charset="0"/>
              </a:rPr>
              <a:t>is, </a:t>
            </a:r>
            <a:r>
              <a:rPr lang="en-US" sz="4000" b="1" u="sng" dirty="0">
                <a:solidFill>
                  <a:srgbClr val="070C17"/>
                </a:solidFill>
                <a:latin typeface="Cinzel" panose="020B0604020202020204" charset="0"/>
              </a:rPr>
              <a:t>from the essence of the Father</a:t>
            </a:r>
            <a:r>
              <a:rPr lang="en-US" sz="4000" b="1" u="sng" dirty="0" smtClean="0">
                <a:solidFill>
                  <a:srgbClr val="070C17"/>
                </a:solidFill>
                <a:latin typeface="Cinzel" panose="020B0604020202020204" charset="0"/>
              </a:rPr>
              <a:t>, God </a:t>
            </a:r>
            <a:r>
              <a:rPr lang="en-US" sz="4000" b="1" u="sng" dirty="0">
                <a:solidFill>
                  <a:srgbClr val="070C17"/>
                </a:solidFill>
                <a:latin typeface="Cinzel" panose="020B0604020202020204" charset="0"/>
              </a:rPr>
              <a:t>from God</a:t>
            </a:r>
            <a:r>
              <a:rPr lang="en-US" sz="4000" b="1" u="sng" dirty="0" smtClean="0">
                <a:solidFill>
                  <a:srgbClr val="070C17"/>
                </a:solidFill>
                <a:latin typeface="Cinzel" panose="020B0604020202020204" charset="0"/>
              </a:rPr>
              <a:t>, light </a:t>
            </a:r>
            <a:r>
              <a:rPr lang="en-US" sz="4000" b="1" u="sng" dirty="0">
                <a:solidFill>
                  <a:srgbClr val="070C17"/>
                </a:solidFill>
                <a:latin typeface="Cinzel" panose="020B0604020202020204" charset="0"/>
              </a:rPr>
              <a:t>from light</a:t>
            </a:r>
            <a:r>
              <a:rPr lang="en-US" sz="4000" b="1" u="sng" dirty="0" smtClean="0">
                <a:solidFill>
                  <a:srgbClr val="070C17"/>
                </a:solidFill>
                <a:latin typeface="Cinzel" panose="020B0604020202020204" charset="0"/>
              </a:rPr>
              <a:t>, true </a:t>
            </a:r>
            <a:r>
              <a:rPr lang="en-US" sz="4000" b="1" u="sng" dirty="0">
                <a:solidFill>
                  <a:srgbClr val="070C17"/>
                </a:solidFill>
                <a:latin typeface="Cinzel" panose="020B0604020202020204" charset="0"/>
              </a:rPr>
              <a:t>God from true God</a:t>
            </a:r>
            <a:r>
              <a:rPr lang="en-US" sz="4000" b="1" u="sng" dirty="0" smtClean="0">
                <a:solidFill>
                  <a:srgbClr val="070C17"/>
                </a:solidFill>
                <a:latin typeface="Cinzel" panose="020B0604020202020204" charset="0"/>
              </a:rPr>
              <a:t>, begotten</a:t>
            </a:r>
            <a:r>
              <a:rPr lang="en-US" sz="4000" b="1" u="sng" dirty="0">
                <a:solidFill>
                  <a:srgbClr val="070C17"/>
                </a:solidFill>
                <a:latin typeface="Cinzel" panose="020B0604020202020204" charset="0"/>
              </a:rPr>
              <a:t>, not created</a:t>
            </a:r>
            <a:r>
              <a:rPr lang="en-US" sz="4000" b="1" u="sng" dirty="0" smtClean="0">
                <a:solidFill>
                  <a:srgbClr val="070C17"/>
                </a:solidFill>
                <a:latin typeface="Cinzel" panose="020B0604020202020204" charset="0"/>
              </a:rPr>
              <a:t>, of </a:t>
            </a:r>
            <a:r>
              <a:rPr lang="en-US" sz="4000" b="1" u="sng" dirty="0">
                <a:solidFill>
                  <a:srgbClr val="070C17"/>
                </a:solidFill>
                <a:latin typeface="Cinzel" panose="020B0604020202020204" charset="0"/>
              </a:rPr>
              <a:t>the same essence as the Father</a:t>
            </a:r>
            <a:r>
              <a:rPr lang="en-US" sz="4000" dirty="0" smtClean="0">
                <a:solidFill>
                  <a:srgbClr val="070C17"/>
                </a:solidFill>
                <a:latin typeface="Cinzel" panose="020B0604020202020204" charset="0"/>
              </a:rPr>
              <a:t>, through </a:t>
            </a:r>
            <a:r>
              <a:rPr lang="en-US" sz="4000" dirty="0">
                <a:solidFill>
                  <a:srgbClr val="070C17"/>
                </a:solidFill>
                <a:latin typeface="Cinzel" panose="020B0604020202020204" charset="0"/>
              </a:rPr>
              <a:t>Whom [i.e., through Christ] all things were created both in heaven and on </a:t>
            </a:r>
            <a:r>
              <a:rPr lang="en-US" sz="4000" dirty="0" err="1">
                <a:solidFill>
                  <a:srgbClr val="070C17"/>
                </a:solidFill>
                <a:latin typeface="Cinzel" panose="020B0604020202020204" charset="0"/>
              </a:rPr>
              <a:t>earth;Who</a:t>
            </a:r>
            <a:r>
              <a:rPr lang="en-US" sz="4000" dirty="0">
                <a:solidFill>
                  <a:srgbClr val="070C17"/>
                </a:solidFill>
                <a:latin typeface="Cinzel" panose="020B0604020202020204" charset="0"/>
              </a:rPr>
              <a:t> for us human beings and for our </a:t>
            </a:r>
            <a:r>
              <a:rPr lang="en-US" sz="4000" dirty="0" smtClean="0">
                <a:solidFill>
                  <a:srgbClr val="070C17"/>
                </a:solidFill>
                <a:latin typeface="Cinzel" panose="020B0604020202020204" charset="0"/>
              </a:rPr>
              <a:t>salvation came </a:t>
            </a:r>
            <a:r>
              <a:rPr lang="en-US" sz="4000" dirty="0">
                <a:solidFill>
                  <a:srgbClr val="070C17"/>
                </a:solidFill>
                <a:latin typeface="Cinzel" panose="020B0604020202020204" charset="0"/>
              </a:rPr>
              <a:t>down and was incarnate</a:t>
            </a:r>
            <a:r>
              <a:rPr lang="en-US" sz="4000" dirty="0" smtClean="0">
                <a:solidFill>
                  <a:srgbClr val="070C17"/>
                </a:solidFill>
                <a:latin typeface="Cinzel" panose="020B0604020202020204" charset="0"/>
              </a:rPr>
              <a:t>, was </a:t>
            </a:r>
            <a:r>
              <a:rPr lang="en-US" sz="4000" dirty="0">
                <a:solidFill>
                  <a:srgbClr val="070C17"/>
                </a:solidFill>
                <a:latin typeface="Cinzel" panose="020B0604020202020204" charset="0"/>
              </a:rPr>
              <a:t>made man</a:t>
            </a:r>
            <a:r>
              <a:rPr lang="en-US" sz="4000" dirty="0" smtClean="0">
                <a:solidFill>
                  <a:srgbClr val="070C17"/>
                </a:solidFill>
                <a:latin typeface="Cinzel" panose="020B0604020202020204" charset="0"/>
              </a:rPr>
              <a:t>, suffered </a:t>
            </a:r>
            <a:r>
              <a:rPr lang="en-US" sz="4000" dirty="0">
                <a:solidFill>
                  <a:srgbClr val="070C17"/>
                </a:solidFill>
                <a:latin typeface="Cinzel" panose="020B0604020202020204" charset="0"/>
              </a:rPr>
              <a:t>and rose again on the third </a:t>
            </a:r>
            <a:r>
              <a:rPr lang="en-US" sz="4000" dirty="0" smtClean="0">
                <a:solidFill>
                  <a:srgbClr val="070C17"/>
                </a:solidFill>
                <a:latin typeface="Cinzel" panose="020B0604020202020204" charset="0"/>
              </a:rPr>
              <a:t>day, ascended </a:t>
            </a:r>
            <a:r>
              <a:rPr lang="en-US" sz="4000" dirty="0">
                <a:solidFill>
                  <a:srgbClr val="070C17"/>
                </a:solidFill>
                <a:latin typeface="Cinzel" panose="020B0604020202020204" charset="0"/>
              </a:rPr>
              <a:t>into heaven</a:t>
            </a:r>
            <a:r>
              <a:rPr lang="en-US" sz="4000" dirty="0" smtClean="0">
                <a:solidFill>
                  <a:srgbClr val="070C17"/>
                </a:solidFill>
                <a:latin typeface="Cinzel" panose="020B0604020202020204" charset="0"/>
              </a:rPr>
              <a:t>, and </a:t>
            </a:r>
            <a:r>
              <a:rPr lang="en-US" sz="4000" dirty="0">
                <a:solidFill>
                  <a:srgbClr val="070C17"/>
                </a:solidFill>
                <a:latin typeface="Cinzel" panose="020B0604020202020204" charset="0"/>
              </a:rPr>
              <a:t>is coming again to judge the living and the </a:t>
            </a:r>
            <a:r>
              <a:rPr lang="en-US" sz="4000" dirty="0" err="1">
                <a:solidFill>
                  <a:srgbClr val="070C17"/>
                </a:solidFill>
                <a:latin typeface="Cinzel" panose="020B0604020202020204" charset="0"/>
              </a:rPr>
              <a:t>dead;and</a:t>
            </a:r>
            <a:r>
              <a:rPr lang="en-US" sz="4000" dirty="0">
                <a:solidFill>
                  <a:srgbClr val="070C17"/>
                </a:solidFill>
                <a:latin typeface="Cinzel" panose="020B0604020202020204" charset="0"/>
              </a:rPr>
              <a:t> [we believe] in the Holy Spirit.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8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3617" b="3617"/>
          <a:stretch>
            <a:fillRect/>
          </a:stretch>
        </p:blipFill>
        <p:spPr>
          <a:xfrm>
            <a:off x="0" y="3926250"/>
            <a:ext cx="12207957" cy="636075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597286" y="114300"/>
            <a:ext cx="15093428" cy="1412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39"/>
              </a:lnSpc>
            </a:pPr>
            <a:r>
              <a:rPr lang="en-US" sz="10036">
                <a:solidFill>
                  <a:srgbClr val="1F222B"/>
                </a:solidFill>
                <a:latin typeface="Cinzel Decorative"/>
              </a:rPr>
              <a:t>TROUBLE?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1839916"/>
            <a:ext cx="15092129" cy="173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61"/>
              </a:lnSpc>
            </a:pPr>
            <a:r>
              <a:rPr lang="en-US" sz="4223">
                <a:solidFill>
                  <a:srgbClr val="1F222B"/>
                </a:solidFill>
                <a:latin typeface="Cinzel"/>
              </a:rPr>
              <a:t>HOMOOUSIOS - SAME ESSENCE (NICENES) - WEST</a:t>
            </a:r>
          </a:p>
          <a:p>
            <a:pPr>
              <a:lnSpc>
                <a:spcPts val="4561"/>
              </a:lnSpc>
            </a:pPr>
            <a:endParaRPr lang="en-US" sz="4223">
              <a:solidFill>
                <a:srgbClr val="1F222B"/>
              </a:solidFill>
              <a:latin typeface="Cinzel"/>
            </a:endParaRPr>
          </a:p>
          <a:p>
            <a:pPr>
              <a:lnSpc>
                <a:spcPts val="4561"/>
              </a:lnSpc>
            </a:pPr>
            <a:r>
              <a:rPr lang="en-US" sz="4223">
                <a:solidFill>
                  <a:srgbClr val="1F222B"/>
                </a:solidFill>
                <a:latin typeface="Cinzel"/>
              </a:rPr>
              <a:t>HOMO</a:t>
            </a:r>
            <a:r>
              <a:rPr lang="en-US" sz="4223">
                <a:solidFill>
                  <a:srgbClr val="1F222B"/>
                </a:solidFill>
                <a:latin typeface="Cinzel Bold"/>
              </a:rPr>
              <a:t>I</a:t>
            </a:r>
            <a:r>
              <a:rPr lang="en-US" sz="4223">
                <a:solidFill>
                  <a:srgbClr val="1F222B"/>
                </a:solidFill>
                <a:latin typeface="Cinzel"/>
              </a:rPr>
              <a:t>OUSIOS - SIMILAR ESSENCE (ORIGENISTS) - EAST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896257" y="5200650"/>
            <a:ext cx="6391743" cy="3594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41"/>
              </a:lnSpc>
            </a:pPr>
            <a:r>
              <a:rPr lang="en-US" sz="5223" dirty="0">
                <a:solidFill>
                  <a:srgbClr val="1F222B"/>
                </a:solidFill>
                <a:latin typeface="Cinzel"/>
              </a:rPr>
              <a:t>ATHANASIUS </a:t>
            </a:r>
            <a:r>
              <a:rPr lang="en-US" sz="5223" dirty="0">
                <a:solidFill>
                  <a:srgbClr val="1F222B"/>
                </a:solidFill>
                <a:latin typeface="Cinzel Bold"/>
              </a:rPr>
              <a:t>CONTRA MUNDUM  </a:t>
            </a:r>
            <a:r>
              <a:rPr lang="en-US" sz="5223" dirty="0">
                <a:solidFill>
                  <a:srgbClr val="1F222B"/>
                </a:solidFill>
                <a:latin typeface="Cinzel"/>
              </a:rPr>
              <a:t>(</a:t>
            </a:r>
            <a:r>
              <a:rPr lang="en-US" sz="5223" dirty="0" smtClean="0">
                <a:solidFill>
                  <a:srgbClr val="1F222B"/>
                </a:solidFill>
                <a:latin typeface="Cinzel"/>
              </a:rPr>
              <a:t>AGAINST </a:t>
            </a:r>
            <a:r>
              <a:rPr lang="en-US" sz="5223" dirty="0">
                <a:solidFill>
                  <a:srgbClr val="1F222B"/>
                </a:solidFill>
                <a:latin typeface="Cinzel"/>
              </a:rPr>
              <a:t>THE WORLD)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8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28600" y="266700"/>
            <a:ext cx="17830800" cy="88485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561"/>
              </a:lnSpc>
            </a:pPr>
            <a:r>
              <a:rPr lang="en-US" sz="4800" dirty="0" smtClean="0">
                <a:solidFill>
                  <a:srgbClr val="1F222B"/>
                </a:solidFill>
                <a:latin typeface="Cinzel"/>
              </a:rPr>
              <a:t>No one else but the savior </a:t>
            </a:r>
            <a:r>
              <a:rPr lang="en-US" sz="4800" b="1" u="sng" dirty="0" smtClean="0">
                <a:solidFill>
                  <a:srgbClr val="1F222B"/>
                </a:solidFill>
                <a:latin typeface="Cinzel"/>
              </a:rPr>
              <a:t>who in the beginning made everything out of nothing</a:t>
            </a:r>
            <a:r>
              <a:rPr lang="en-US" sz="4800" dirty="0" smtClean="0">
                <a:solidFill>
                  <a:srgbClr val="1F222B"/>
                </a:solidFill>
                <a:latin typeface="Cinzel"/>
              </a:rPr>
              <a:t>, could bring what had been corrupted into a state free from corruption. No one else but </a:t>
            </a:r>
            <a:r>
              <a:rPr lang="en-US" sz="4800" b="1" u="sng" dirty="0" smtClean="0">
                <a:solidFill>
                  <a:srgbClr val="1F222B"/>
                </a:solidFill>
                <a:latin typeface="Cinzel"/>
              </a:rPr>
              <a:t>the image of the father</a:t>
            </a:r>
            <a:r>
              <a:rPr lang="en-US" sz="4800" b="1" dirty="0" smtClean="0">
                <a:solidFill>
                  <a:srgbClr val="1F222B"/>
                </a:solidFill>
                <a:latin typeface="Cinzel"/>
              </a:rPr>
              <a:t> </a:t>
            </a:r>
            <a:r>
              <a:rPr lang="en-US" sz="4800" dirty="0" smtClean="0">
                <a:solidFill>
                  <a:srgbClr val="1F222B"/>
                </a:solidFill>
                <a:latin typeface="Cinzel"/>
              </a:rPr>
              <a:t>could recreate human beings in god’s image. NO ONE ELSE BUT OUR LORD JESUS CHRIST, </a:t>
            </a:r>
            <a:r>
              <a:rPr lang="en-US" sz="4800" b="1" u="sng" dirty="0" smtClean="0">
                <a:solidFill>
                  <a:srgbClr val="1F222B"/>
                </a:solidFill>
                <a:latin typeface="Cinzel"/>
              </a:rPr>
              <a:t>WHO IS LIFE ITSELF</a:t>
            </a:r>
            <a:r>
              <a:rPr lang="en-US" sz="4800" dirty="0" smtClean="0">
                <a:solidFill>
                  <a:srgbClr val="1F222B"/>
                </a:solidFill>
                <a:latin typeface="Cinzel"/>
              </a:rPr>
              <a:t>, COULD GIVE IMMORTALITY TO MORTAL HUMANS. NONE ELSE BUT THE LOGOS, </a:t>
            </a:r>
            <a:r>
              <a:rPr lang="en-US" sz="4800" b="1" u="sng" dirty="0" smtClean="0">
                <a:solidFill>
                  <a:srgbClr val="1F222B"/>
                </a:solidFill>
                <a:latin typeface="Cinzel"/>
              </a:rPr>
              <a:t>WHO IMPARTS ORDER TO EVERYTHING AND IS THE ONE TRUE AND ONLY BEGOTTEN SON OF THE FATHER</a:t>
            </a:r>
            <a:r>
              <a:rPr lang="en-US" sz="4800" dirty="0" smtClean="0">
                <a:solidFill>
                  <a:srgbClr val="1F222B"/>
                </a:solidFill>
                <a:latin typeface="Cinzel"/>
              </a:rPr>
              <a:t>, COULD TEACH US ABOUT THE FATHER AND DESTROY IDOLATRY. </a:t>
            </a:r>
            <a:r>
              <a:rPr lang="en-US" sz="4800" b="1" u="sng" dirty="0" smtClean="0">
                <a:solidFill>
                  <a:srgbClr val="1F222B"/>
                </a:solidFill>
                <a:latin typeface="Cinzel"/>
              </a:rPr>
              <a:t>HE BECAME HUMAN</a:t>
            </a:r>
            <a:r>
              <a:rPr lang="en-US" sz="4800" b="1" dirty="0" smtClean="0">
                <a:solidFill>
                  <a:srgbClr val="1F222B"/>
                </a:solidFill>
                <a:latin typeface="Cinzel"/>
              </a:rPr>
              <a:t> </a:t>
            </a:r>
            <a:r>
              <a:rPr lang="en-US" sz="4800" dirty="0" smtClean="0">
                <a:solidFill>
                  <a:srgbClr val="1F222B"/>
                </a:solidFill>
                <a:latin typeface="Cinzel"/>
              </a:rPr>
              <a:t>THAT WE MIGHT BECOME DIVINE; HE REVEALED HIMSELF IN A BODY THAT WE MIGHT SEE THE INVISIBLE FATHER;HE SUFFERED OUR INSULTS THAT WE MIGHT INHERIT IMMORTALITY.</a:t>
            </a:r>
            <a:endParaRPr lang="en-US" sz="4800" dirty="0">
              <a:solidFill>
                <a:srgbClr val="1F222B"/>
              </a:solidFill>
              <a:latin typeface="Cinzel"/>
            </a:endParaRPr>
          </a:p>
        </p:txBody>
      </p:sp>
    </p:spTree>
    <p:extLst>
      <p:ext uri="{BB962C8B-B14F-4D97-AF65-F5344CB8AC3E}">
        <p14:creationId xmlns:p14="http://schemas.microsoft.com/office/powerpoint/2010/main" val="164326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A88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219200" y="891933"/>
            <a:ext cx="1143000" cy="14861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67000" y="1133918"/>
            <a:ext cx="15773400" cy="1487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774"/>
              </a:lnSpc>
            </a:pPr>
            <a:r>
              <a:rPr lang="en-US" sz="4124" b="1" dirty="0" smtClean="0">
                <a:solidFill>
                  <a:srgbClr val="1F222B"/>
                </a:solidFill>
                <a:latin typeface="Cinzel"/>
              </a:rPr>
              <a:t>APOLLINARIANISM</a:t>
            </a: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 – CHRIST DID NOT HAVE A HUMAN MIND (</a:t>
            </a:r>
            <a:r>
              <a:rPr lang="en-US" sz="4124" b="1" dirty="0" smtClean="0">
                <a:solidFill>
                  <a:srgbClr val="1F222B"/>
                </a:solidFill>
                <a:latin typeface="Cinzel"/>
              </a:rPr>
              <a:t>CONDEMNED AT CONSTANTINOPLE – 381</a:t>
            </a: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).</a:t>
            </a:r>
            <a:endParaRPr lang="en-US" sz="4124" dirty="0">
              <a:solidFill>
                <a:srgbClr val="1F222B"/>
              </a:solidFill>
              <a:latin typeface="Cinze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139223"/>
            <a:ext cx="13716000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74"/>
              </a:lnSpc>
            </a:pPr>
            <a:r>
              <a:rPr lang="en-US" sz="4800" b="1" dirty="0" smtClean="0">
                <a:solidFill>
                  <a:srgbClr val="1F222B"/>
                </a:solidFill>
                <a:latin typeface="Cinzel"/>
              </a:rPr>
              <a:t>POST-NICENE CONTROVERSIES</a:t>
            </a:r>
            <a:endParaRPr lang="en-US" sz="4800" b="1" dirty="0">
              <a:solidFill>
                <a:srgbClr val="1F222B"/>
              </a:solidFill>
              <a:latin typeface="Cinze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219200" y="2747837"/>
            <a:ext cx="1143000" cy="14861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67000" y="2746420"/>
            <a:ext cx="15773400" cy="22041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774"/>
              </a:lnSpc>
            </a:pPr>
            <a:r>
              <a:rPr lang="en-US" sz="4124" b="1" dirty="0" smtClean="0">
                <a:solidFill>
                  <a:srgbClr val="1F222B"/>
                </a:solidFill>
                <a:latin typeface="Cinzel"/>
              </a:rPr>
              <a:t>NESTORIANISM</a:t>
            </a: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 – SEPARATED THE DIVINE AND HUMAN NATURES OF CHRIST (</a:t>
            </a:r>
            <a:r>
              <a:rPr lang="en-US" sz="4124" b="1" dirty="0" smtClean="0">
                <a:solidFill>
                  <a:srgbClr val="1F222B"/>
                </a:solidFill>
                <a:latin typeface="Cinzel"/>
              </a:rPr>
              <a:t>DEPOSED AT EPHESUS – 431</a:t>
            </a: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).</a:t>
            </a:r>
          </a:p>
          <a:p>
            <a:pPr>
              <a:lnSpc>
                <a:spcPts val="5774"/>
              </a:lnSpc>
            </a:pPr>
            <a:endParaRPr lang="en-US" sz="4124" dirty="0">
              <a:solidFill>
                <a:srgbClr val="1F222B"/>
              </a:solidFill>
              <a:latin typeface="Cinzel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219200" y="4605158"/>
            <a:ext cx="1143000" cy="14861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67000" y="4603741"/>
            <a:ext cx="15773400" cy="14875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774"/>
              </a:lnSpc>
            </a:pPr>
            <a:r>
              <a:rPr lang="en-US" sz="4124" b="1" dirty="0" smtClean="0">
                <a:solidFill>
                  <a:srgbClr val="1F222B"/>
                </a:solidFill>
                <a:latin typeface="Cinzel"/>
              </a:rPr>
              <a:t>EUTYCHIANISM</a:t>
            </a: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 – CHRIST’S DIVINITY SWALLOWED UP HIS HUMANITY (</a:t>
            </a:r>
            <a:r>
              <a:rPr lang="en-US" sz="4124" b="1" dirty="0" smtClean="0">
                <a:solidFill>
                  <a:srgbClr val="1F222B"/>
                </a:solidFill>
                <a:latin typeface="Cinzel"/>
              </a:rPr>
              <a:t>REJECTED AT CHALCEDON – 451</a:t>
            </a: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).</a:t>
            </a:r>
            <a:endParaRPr lang="en-US" sz="4124" dirty="0">
              <a:solidFill>
                <a:srgbClr val="1F222B"/>
              </a:solidFill>
              <a:latin typeface="Cinze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62200" y="6430569"/>
            <a:ext cx="15773400" cy="3718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774"/>
              </a:lnSpc>
            </a:pPr>
            <a:r>
              <a:rPr lang="en-US" sz="4124" b="1" dirty="0" err="1" smtClean="0">
                <a:solidFill>
                  <a:srgbClr val="1F222B"/>
                </a:solidFill>
                <a:latin typeface="Cinzel"/>
              </a:rPr>
              <a:t>PELagianism</a:t>
            </a: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 – humans are born into the world as sinless as </a:t>
            </a:r>
            <a:r>
              <a:rPr lang="en-US" sz="4124" dirty="0" err="1" smtClean="0">
                <a:solidFill>
                  <a:srgbClr val="1F222B"/>
                </a:solidFill>
                <a:latin typeface="Cinzel"/>
              </a:rPr>
              <a:t>adam</a:t>
            </a: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 was before the fall &amp; we can maintain sinless perfection. TO HIM GRACE WAS GOD’S GIFT OF A FREE WILL, MORAL LAW &amp; CHRIST’S EXAMPLE (</a:t>
            </a:r>
            <a:r>
              <a:rPr lang="en-US" sz="4124" b="1" dirty="0" smtClean="0">
                <a:solidFill>
                  <a:srgbClr val="1F222B"/>
                </a:solidFill>
                <a:latin typeface="Cinzel"/>
              </a:rPr>
              <a:t>REJECTED AT </a:t>
            </a:r>
            <a:r>
              <a:rPr lang="en-US" sz="4124" b="1" dirty="0" err="1" smtClean="0">
                <a:solidFill>
                  <a:srgbClr val="1F222B"/>
                </a:solidFill>
                <a:latin typeface="Cinzel"/>
              </a:rPr>
              <a:t>ephesus</a:t>
            </a:r>
            <a:r>
              <a:rPr lang="en-US" sz="4124" b="1" dirty="0" smtClean="0">
                <a:solidFill>
                  <a:srgbClr val="1F222B"/>
                </a:solidFill>
                <a:latin typeface="Cinzel"/>
              </a:rPr>
              <a:t> – 431</a:t>
            </a: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).</a:t>
            </a:r>
            <a:endParaRPr lang="en-US" sz="4124" dirty="0">
              <a:solidFill>
                <a:srgbClr val="1F222B"/>
              </a:solidFill>
              <a:latin typeface="Cinzel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219200" y="6406152"/>
            <a:ext cx="1143000" cy="148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49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" y="0"/>
            <a:ext cx="9448800" cy="53070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448800" y="0"/>
            <a:ext cx="8839199" cy="59503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ts val="5774"/>
              </a:lnSpc>
              <a:buFont typeface="Arial" panose="020B0604020202020204" pitchFamily="34" charset="0"/>
              <a:buChar char="•"/>
            </a:pP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HE WROTE </a:t>
            </a:r>
            <a:r>
              <a:rPr lang="en-US" sz="4124" b="1" dirty="0" smtClean="0">
                <a:solidFill>
                  <a:srgbClr val="1F222B"/>
                </a:solidFill>
                <a:latin typeface="Cinzel"/>
              </a:rPr>
              <a:t>ON NATURE AND GRACE</a:t>
            </a: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, </a:t>
            </a:r>
            <a:r>
              <a:rPr lang="en-US" sz="4124" b="1" dirty="0" smtClean="0">
                <a:solidFill>
                  <a:srgbClr val="1F222B"/>
                </a:solidFill>
                <a:latin typeface="Cinzel"/>
              </a:rPr>
              <a:t>ON THE GRACE OF CHRIST AND ORIGINAL SIN</a:t>
            </a: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, </a:t>
            </a:r>
            <a:r>
              <a:rPr lang="en-US" sz="4124" b="1" dirty="0" smtClean="0">
                <a:solidFill>
                  <a:srgbClr val="1F222B"/>
                </a:solidFill>
                <a:latin typeface="Cinzel"/>
              </a:rPr>
              <a:t>CONFESSIONS</a:t>
            </a: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 &amp; </a:t>
            </a:r>
            <a:r>
              <a:rPr lang="en-US" sz="4124" b="1" dirty="0" smtClean="0">
                <a:solidFill>
                  <a:srgbClr val="1F222B"/>
                </a:solidFill>
                <a:latin typeface="Cinzel"/>
              </a:rPr>
              <a:t>CITY OF GOD</a:t>
            </a: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.</a:t>
            </a:r>
          </a:p>
          <a:p>
            <a:pPr marL="571500" indent="-571500">
              <a:lnSpc>
                <a:spcPts val="5774"/>
              </a:lnSpc>
              <a:buFont typeface="Arial" panose="020B0604020202020204" pitchFamily="34" charset="0"/>
              <a:buChar char="•"/>
            </a:pP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HUMANS </a:t>
            </a:r>
            <a:r>
              <a:rPr lang="en-US" sz="4124" b="1" dirty="0" smtClean="0">
                <a:solidFill>
                  <a:srgbClr val="1F222B"/>
                </a:solidFill>
                <a:latin typeface="Cinzel"/>
              </a:rPr>
              <a:t>FELL IN ADAM</a:t>
            </a: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.</a:t>
            </a:r>
          </a:p>
          <a:p>
            <a:pPr marL="571500" indent="-571500">
              <a:lnSpc>
                <a:spcPts val="5774"/>
              </a:lnSpc>
              <a:buFont typeface="Arial" panose="020B0604020202020204" pitchFamily="34" charset="0"/>
              <a:buChar char="•"/>
            </a:pP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WE ARE BORN </a:t>
            </a:r>
            <a:r>
              <a:rPr lang="en-US" sz="4124" b="1" dirty="0" smtClean="0">
                <a:solidFill>
                  <a:srgbClr val="1F222B"/>
                </a:solidFill>
                <a:latin typeface="Cinzel"/>
              </a:rPr>
              <a:t>WITH ORIGINAL SIN.</a:t>
            </a:r>
          </a:p>
          <a:p>
            <a:pPr>
              <a:lnSpc>
                <a:spcPts val="5774"/>
              </a:lnSpc>
            </a:pPr>
            <a:endParaRPr lang="en-US" sz="4124" dirty="0">
              <a:solidFill>
                <a:srgbClr val="1F222B"/>
              </a:solidFill>
              <a:latin typeface="Cinze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5219700"/>
            <a:ext cx="18287999" cy="66941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>
              <a:lnSpc>
                <a:spcPts val="5774"/>
              </a:lnSpc>
              <a:buFont typeface="Arial" panose="020B0604020202020204" pitchFamily="34" charset="0"/>
              <a:buChar char="•"/>
            </a:pP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WE ARE FREE TO DO </a:t>
            </a:r>
            <a:r>
              <a:rPr lang="en-US" sz="4124" b="1" dirty="0" smtClean="0">
                <a:solidFill>
                  <a:srgbClr val="1F222B"/>
                </a:solidFill>
                <a:latin typeface="Cinzel"/>
              </a:rPr>
              <a:t>WHAT WE WANT TO DO </a:t>
            </a: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BUT WHAT WE EVER WANT TO DO IS SIN.</a:t>
            </a:r>
          </a:p>
          <a:p>
            <a:pPr marL="571500" indent="-571500">
              <a:lnSpc>
                <a:spcPts val="5774"/>
              </a:lnSpc>
              <a:buFont typeface="Arial" panose="020B0604020202020204" pitchFamily="34" charset="0"/>
              <a:buChar char="•"/>
            </a:pP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UNLESS GOD’S GRACE STEPS IN TO SAVE US AND ENABLE US TO DO </a:t>
            </a:r>
            <a:r>
              <a:rPr lang="en-US" sz="4124" b="1" dirty="0" smtClean="0">
                <a:solidFill>
                  <a:srgbClr val="1F222B"/>
                </a:solidFill>
                <a:latin typeface="Cinzel"/>
              </a:rPr>
              <a:t>WHAT WE OUGHT TO DO</a:t>
            </a: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, WE WILL ALWAYS CHOOSE SIN.</a:t>
            </a:r>
          </a:p>
          <a:p>
            <a:pPr marL="571500" indent="-571500">
              <a:lnSpc>
                <a:spcPts val="5774"/>
              </a:lnSpc>
              <a:buFont typeface="Arial" panose="020B0604020202020204" pitchFamily="34" charset="0"/>
              <a:buChar char="•"/>
            </a:pP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GOD DOES SO SOVEREIGNLY.</a:t>
            </a:r>
          </a:p>
          <a:p>
            <a:pPr marL="571500" indent="-571500">
              <a:lnSpc>
                <a:spcPts val="5774"/>
              </a:lnSpc>
              <a:buFont typeface="Arial" panose="020B0604020202020204" pitchFamily="34" charset="0"/>
              <a:buChar char="•"/>
            </a:pP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HIS GO TO TEXT WAS </a:t>
            </a:r>
            <a:r>
              <a:rPr lang="en-US" sz="4124" b="1" dirty="0" smtClean="0">
                <a:solidFill>
                  <a:srgbClr val="1F222B"/>
                </a:solidFill>
                <a:latin typeface="Cinzel"/>
              </a:rPr>
              <a:t>JOHN 15:16. SALVATION IS A WORK OF GOD ALONE </a:t>
            </a: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(POPULARLY KNOWN AS </a:t>
            </a:r>
            <a:r>
              <a:rPr lang="en-US" sz="4124" b="1" dirty="0" smtClean="0">
                <a:solidFill>
                  <a:srgbClr val="1F222B"/>
                </a:solidFill>
                <a:latin typeface="Cinzel"/>
              </a:rPr>
              <a:t>MONERGISM</a:t>
            </a:r>
            <a:r>
              <a:rPr lang="en-US" sz="4124" dirty="0" smtClean="0">
                <a:solidFill>
                  <a:srgbClr val="1F222B"/>
                </a:solidFill>
                <a:latin typeface="Cinzel"/>
              </a:rPr>
              <a:t>).</a:t>
            </a:r>
            <a:endParaRPr lang="en-US" sz="4124" b="1" dirty="0" smtClean="0">
              <a:solidFill>
                <a:srgbClr val="1F222B"/>
              </a:solidFill>
              <a:latin typeface="Cinzel"/>
            </a:endParaRPr>
          </a:p>
          <a:p>
            <a:pPr>
              <a:lnSpc>
                <a:spcPts val="5774"/>
              </a:lnSpc>
            </a:pPr>
            <a:endParaRPr lang="en-US" sz="4124" dirty="0" smtClean="0">
              <a:solidFill>
                <a:srgbClr val="1F222B"/>
              </a:solidFill>
              <a:latin typeface="Cinzel"/>
            </a:endParaRPr>
          </a:p>
          <a:p>
            <a:pPr>
              <a:lnSpc>
                <a:spcPts val="5774"/>
              </a:lnSpc>
            </a:pPr>
            <a:endParaRPr lang="en-US" sz="4124" dirty="0">
              <a:solidFill>
                <a:srgbClr val="1F222B"/>
              </a:solidFill>
              <a:latin typeface="Cinze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4775"/>
            <a:ext cx="16263603" cy="1307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26"/>
              </a:lnSpc>
            </a:pPr>
            <a:r>
              <a:rPr lang="en-US" sz="9283" dirty="0">
                <a:solidFill>
                  <a:srgbClr val="FDFAF0"/>
                </a:solidFill>
                <a:latin typeface="Cinzel Decorative"/>
              </a:rPr>
              <a:t>KEY DATES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501" y="1431801"/>
            <a:ext cx="18288000" cy="8802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70953" lvl="1" indent="-585476">
              <a:buFont typeface="Arial"/>
              <a:buChar char="•"/>
            </a:pPr>
            <a:r>
              <a:rPr lang="en-US" sz="4400" dirty="0">
                <a:solidFill>
                  <a:srgbClr val="FFFFFF"/>
                </a:solidFill>
                <a:latin typeface="Cinzel Bold"/>
              </a:rPr>
              <a:t>337</a:t>
            </a:r>
            <a:r>
              <a:rPr lang="en-US" sz="4400" dirty="0">
                <a:solidFill>
                  <a:srgbClr val="FFFFFF"/>
                </a:solidFill>
                <a:latin typeface="Cinzel"/>
              </a:rPr>
              <a:t> - CONSTANTINE DIES AND THE EMPIRE IS PLIT BETWEEN </a:t>
            </a:r>
            <a:r>
              <a:rPr lang="en-US" sz="4400" dirty="0" smtClean="0">
                <a:solidFill>
                  <a:srgbClr val="FFFFFF"/>
                </a:solidFill>
                <a:latin typeface="Cinzel Bold"/>
              </a:rPr>
              <a:t>CONSTANS</a:t>
            </a:r>
            <a:r>
              <a:rPr lang="en-US" sz="4400" dirty="0" smtClean="0">
                <a:solidFill>
                  <a:srgbClr val="FFFFFF"/>
                </a:solidFill>
                <a:latin typeface="Cinzel"/>
              </a:rPr>
              <a:t> </a:t>
            </a:r>
            <a:r>
              <a:rPr lang="en-US" sz="4400" dirty="0">
                <a:solidFill>
                  <a:srgbClr val="FFFFFF"/>
                </a:solidFill>
                <a:latin typeface="Cinzel"/>
              </a:rPr>
              <a:t>AND </a:t>
            </a:r>
            <a:r>
              <a:rPr lang="en-US" sz="4400" dirty="0" smtClean="0">
                <a:solidFill>
                  <a:srgbClr val="FFFFFF"/>
                </a:solidFill>
                <a:latin typeface="Cinzel Bold"/>
              </a:rPr>
              <a:t>CONSTANTIUS</a:t>
            </a:r>
          </a:p>
          <a:p>
            <a:pPr marL="585477" lvl="1"/>
            <a:endParaRPr lang="en-US" sz="4400" dirty="0">
              <a:solidFill>
                <a:srgbClr val="FFFFFF"/>
              </a:solidFill>
              <a:latin typeface="Cinzel Bold"/>
            </a:endParaRPr>
          </a:p>
          <a:p>
            <a:pPr marL="1170953" lvl="1" indent="-585476">
              <a:buFont typeface="Arial"/>
              <a:buChar char="•"/>
            </a:pPr>
            <a:r>
              <a:rPr lang="en-US" sz="4400" dirty="0">
                <a:solidFill>
                  <a:srgbClr val="FFFFFF"/>
                </a:solidFill>
                <a:latin typeface="Cinzel Bold"/>
              </a:rPr>
              <a:t>343</a:t>
            </a:r>
            <a:r>
              <a:rPr lang="en-US" sz="4400" dirty="0">
                <a:solidFill>
                  <a:srgbClr val="FFFFFF"/>
                </a:solidFill>
                <a:latin typeface="Cinzel"/>
              </a:rPr>
              <a:t> - THE CHURCH IN THE EAST AND WEST SPLIT AT </a:t>
            </a:r>
            <a:r>
              <a:rPr lang="en-US" sz="4400" dirty="0">
                <a:solidFill>
                  <a:srgbClr val="FFFFFF"/>
                </a:solidFill>
                <a:latin typeface="Cinzel Bold"/>
              </a:rPr>
              <a:t>COUNCIL OF </a:t>
            </a:r>
            <a:r>
              <a:rPr lang="en-US" sz="4400" dirty="0" smtClean="0">
                <a:solidFill>
                  <a:srgbClr val="FFFFFF"/>
                </a:solidFill>
                <a:latin typeface="Cinzel Bold"/>
              </a:rPr>
              <a:t>SARDICA</a:t>
            </a:r>
          </a:p>
          <a:p>
            <a:pPr marL="1170953" lvl="1" indent="-585476">
              <a:buFont typeface="Arial"/>
              <a:buChar char="•"/>
            </a:pPr>
            <a:endParaRPr lang="en-US" sz="4400" dirty="0">
              <a:solidFill>
                <a:srgbClr val="FFFFFF"/>
              </a:solidFill>
              <a:latin typeface="Cinzel Bold"/>
            </a:endParaRPr>
          </a:p>
          <a:p>
            <a:pPr marL="1170953" lvl="1" indent="-585476">
              <a:buFont typeface="Arial"/>
              <a:buChar char="•"/>
            </a:pPr>
            <a:r>
              <a:rPr lang="en-US" sz="4400" dirty="0">
                <a:solidFill>
                  <a:srgbClr val="FFFFFF"/>
                </a:solidFill>
                <a:latin typeface="Cinzel Bold"/>
              </a:rPr>
              <a:t>376 - </a:t>
            </a:r>
            <a:r>
              <a:rPr lang="en-US" sz="4400" dirty="0">
                <a:solidFill>
                  <a:srgbClr val="FFFFFF"/>
                </a:solidFill>
                <a:latin typeface="Cinzel"/>
              </a:rPr>
              <a:t>THE EAST BECOMES OFFICIALLY </a:t>
            </a:r>
            <a:r>
              <a:rPr lang="en-US" sz="4400" dirty="0" smtClean="0">
                <a:solidFill>
                  <a:srgbClr val="FFFFFF"/>
                </a:solidFill>
                <a:latin typeface="Cinzel"/>
              </a:rPr>
              <a:t>ARIAN</a:t>
            </a:r>
          </a:p>
          <a:p>
            <a:pPr marL="1170953" lvl="1" indent="-585476">
              <a:buFont typeface="Arial"/>
              <a:buChar char="•"/>
            </a:pPr>
            <a:endParaRPr lang="en-US" sz="4400" dirty="0">
              <a:solidFill>
                <a:srgbClr val="FFFFFF"/>
              </a:solidFill>
              <a:latin typeface="Cinzel"/>
            </a:endParaRPr>
          </a:p>
          <a:p>
            <a:pPr marL="1170953" lvl="1" indent="-585476">
              <a:buFont typeface="Arial"/>
              <a:buChar char="•"/>
            </a:pPr>
            <a:r>
              <a:rPr lang="en-US" sz="4400" dirty="0">
                <a:solidFill>
                  <a:srgbClr val="FFFFFF"/>
                </a:solidFill>
                <a:latin typeface="Cinzel Bold"/>
              </a:rPr>
              <a:t>395</a:t>
            </a:r>
            <a:r>
              <a:rPr lang="en-US" sz="4400" dirty="0">
                <a:solidFill>
                  <a:srgbClr val="FFFFFF"/>
                </a:solidFill>
                <a:latin typeface="Cinzel"/>
              </a:rPr>
              <a:t> - THE EMPIRE PERMANENTLY SPLITS TO EAST AND </a:t>
            </a:r>
            <a:r>
              <a:rPr lang="en-US" sz="4400" dirty="0" smtClean="0">
                <a:solidFill>
                  <a:srgbClr val="FFFFFF"/>
                </a:solidFill>
                <a:latin typeface="Cinzel"/>
              </a:rPr>
              <a:t>WEST</a:t>
            </a:r>
          </a:p>
          <a:p>
            <a:pPr marL="1170953" lvl="1" indent="-585476">
              <a:buFont typeface="Arial"/>
              <a:buChar char="•"/>
            </a:pPr>
            <a:endParaRPr lang="en-US" sz="4400" dirty="0">
              <a:solidFill>
                <a:srgbClr val="FFFFFF"/>
              </a:solidFill>
              <a:latin typeface="Cinzel"/>
            </a:endParaRPr>
          </a:p>
          <a:p>
            <a:pPr marL="1170953" lvl="1" indent="-585476">
              <a:buFont typeface="Arial"/>
              <a:buChar char="•"/>
            </a:pPr>
            <a:r>
              <a:rPr lang="en-US" sz="4400" dirty="0">
                <a:solidFill>
                  <a:srgbClr val="FFFFFF"/>
                </a:solidFill>
                <a:latin typeface="Cinzel Bold"/>
              </a:rPr>
              <a:t>410</a:t>
            </a:r>
            <a:r>
              <a:rPr lang="en-US" sz="4400" dirty="0">
                <a:solidFill>
                  <a:srgbClr val="FFFFFF"/>
                </a:solidFill>
                <a:latin typeface="Cinzel"/>
              </a:rPr>
              <a:t> - ROME IS </a:t>
            </a:r>
            <a:r>
              <a:rPr lang="en-US" sz="4400" dirty="0" smtClean="0">
                <a:solidFill>
                  <a:srgbClr val="FFFFFF"/>
                </a:solidFill>
                <a:latin typeface="Cinzel"/>
              </a:rPr>
              <a:t>SACKED</a:t>
            </a:r>
          </a:p>
          <a:p>
            <a:pPr marL="1170953" lvl="1" indent="-585476">
              <a:buFont typeface="Arial"/>
              <a:buChar char="•"/>
            </a:pPr>
            <a:endParaRPr lang="en-US" sz="4400" dirty="0">
              <a:solidFill>
                <a:srgbClr val="FFFFFF"/>
              </a:solidFill>
              <a:latin typeface="Cinzel"/>
            </a:endParaRPr>
          </a:p>
          <a:p>
            <a:pPr marL="1170953" lvl="1" indent="-585476">
              <a:buFont typeface="Arial"/>
              <a:buChar char="•"/>
            </a:pPr>
            <a:r>
              <a:rPr lang="en-US" sz="4400" dirty="0">
                <a:solidFill>
                  <a:srgbClr val="FFFFFF"/>
                </a:solidFill>
                <a:latin typeface="Cinzel Bold"/>
              </a:rPr>
              <a:t>476</a:t>
            </a:r>
            <a:r>
              <a:rPr lang="en-US" sz="4400" dirty="0">
                <a:solidFill>
                  <a:srgbClr val="FFFFFF"/>
                </a:solidFill>
                <a:latin typeface="Cinzel"/>
              </a:rPr>
              <a:t> - ROME FALLS TO ODOVACER THE GERMAN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2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889"/>
          <a:stretch>
            <a:fillRect/>
          </a:stretch>
        </p:blipFill>
        <p:spPr>
          <a:xfrm>
            <a:off x="1662174" y="0"/>
            <a:ext cx="14787776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865" b="786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1321</Words>
  <Application>Microsoft Office PowerPoint</Application>
  <PresentationFormat>Custom</PresentationFormat>
  <Paragraphs>126</Paragraphs>
  <Slides>32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Cinzel Bold</vt:lpstr>
      <vt:lpstr>Nunito Bold</vt:lpstr>
      <vt:lpstr>Nunito</vt:lpstr>
      <vt:lpstr>Cinzel Decorative Bold</vt:lpstr>
      <vt:lpstr>Cinzel</vt:lpstr>
      <vt:lpstr>Calibri</vt:lpstr>
      <vt:lpstr>Cinzel Decorative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Church History</dc:title>
  <cp:lastModifiedBy>CBC NaKuru</cp:lastModifiedBy>
  <cp:revision>20</cp:revision>
  <dcterms:created xsi:type="dcterms:W3CDTF">2006-08-16T00:00:00Z</dcterms:created>
  <dcterms:modified xsi:type="dcterms:W3CDTF">2022-09-24T10:10:51Z</dcterms:modified>
  <dc:identifier>DAFJen48pL8</dc:identifier>
</cp:coreProperties>
</file>