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</p:sldIdLst>
  <p:sldSz cx="18288000" cy="10287000"/>
  <p:notesSz cx="6858000" cy="9144000"/>
  <p:embeddedFontLst>
    <p:embeddedFont>
      <p:font typeface="Nunito" charset="1" panose="00000500000000000000"/>
      <p:regular r:id="rId6"/>
    </p:embeddedFont>
    <p:embeddedFont>
      <p:font typeface="Nunito Bold" charset="1" panose="00000800000000000000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Pluma" charset="1" panose="00000000000000000000"/>
      <p:regular r:id="rId12"/>
    </p:embeddedFont>
    <p:embeddedFont>
      <p:font typeface="Pluma Bold" charset="1" panose="00000000000000000000"/>
      <p:regular r:id="rId13"/>
    </p:embeddedFont>
    <p:embeddedFont>
      <p:font typeface="Varela Round" charset="1" panose="000005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slides/slide1.xml" Type="http://schemas.openxmlformats.org/officeDocument/2006/relationships/slide"/><Relationship Id="rId16" Target="slides/slide2.xml" Type="http://schemas.openxmlformats.org/officeDocument/2006/relationships/slide"/><Relationship Id="rId17" Target="slides/slide3.xml" Type="http://schemas.openxmlformats.org/officeDocument/2006/relationships/slide"/><Relationship Id="rId18" Target="slides/slide4.xml" Type="http://schemas.openxmlformats.org/officeDocument/2006/relationships/slide"/><Relationship Id="rId19" Target="slides/slide5.xml" Type="http://schemas.openxmlformats.org/officeDocument/2006/relationships/slide"/><Relationship Id="rId2" Target="presProps.xml" Type="http://schemas.openxmlformats.org/officeDocument/2006/relationships/presProps"/><Relationship Id="rId20" Target="slides/slide6.xml" Type="http://schemas.openxmlformats.org/officeDocument/2006/relationships/slide"/><Relationship Id="rId21" Target="slides/slide7.xml" Type="http://schemas.openxmlformats.org/officeDocument/2006/relationships/slide"/><Relationship Id="rId22" Target="slides/slide8.xml" Type="http://schemas.openxmlformats.org/officeDocument/2006/relationships/slide"/><Relationship Id="rId23" Target="slides/slide9.xml" Type="http://schemas.openxmlformats.org/officeDocument/2006/relationships/slide"/><Relationship Id="rId24" Target="slides/slide10.xml" Type="http://schemas.openxmlformats.org/officeDocument/2006/relationships/slide"/><Relationship Id="rId25" Target="slides/slide11.xml" Type="http://schemas.openxmlformats.org/officeDocument/2006/relationships/slide"/><Relationship Id="rId26" Target="slides/slide12.xml" Type="http://schemas.openxmlformats.org/officeDocument/2006/relationships/slide"/><Relationship Id="rId27" Target="slides/slide13.xml" Type="http://schemas.openxmlformats.org/officeDocument/2006/relationships/slide"/><Relationship Id="rId28" Target="slides/slide14.xml" Type="http://schemas.openxmlformats.org/officeDocument/2006/relationships/slide"/><Relationship Id="rId29" Target="slides/slide15.xml" Type="http://schemas.openxmlformats.org/officeDocument/2006/relationships/slide"/><Relationship Id="rId3" Target="viewProps.xml" Type="http://schemas.openxmlformats.org/officeDocument/2006/relationships/viewProps"/><Relationship Id="rId30" Target="slides/slide16.xml" Type="http://schemas.openxmlformats.org/officeDocument/2006/relationships/slide"/><Relationship Id="rId31" Target="slides/slide17.xml" Type="http://schemas.openxmlformats.org/officeDocument/2006/relationships/slide"/><Relationship Id="rId32" Target="slides/slide18.xml" Type="http://schemas.openxmlformats.org/officeDocument/2006/relationships/slide"/><Relationship Id="rId33" Target="slides/slide19.xml" Type="http://schemas.openxmlformats.org/officeDocument/2006/relationships/slide"/><Relationship Id="rId34" Target="slides/slide20.xml" Type="http://schemas.openxmlformats.org/officeDocument/2006/relationships/slide"/><Relationship Id="rId35" Target="slides/slide21.xml" Type="http://schemas.openxmlformats.org/officeDocument/2006/relationships/slide"/><Relationship Id="rId36" Target="slides/slide22.xml" Type="http://schemas.openxmlformats.org/officeDocument/2006/relationships/slide"/><Relationship Id="rId37" Target="slides/slide23.xml" Type="http://schemas.openxmlformats.org/officeDocument/2006/relationships/slide"/><Relationship Id="rId38" Target="slides/slide24.xml" Type="http://schemas.openxmlformats.org/officeDocument/2006/relationships/slide"/><Relationship Id="rId39" Target="slides/slide25.xml" Type="http://schemas.openxmlformats.org/officeDocument/2006/relationships/slide"/><Relationship Id="rId4" Target="theme/theme1.xml" Type="http://schemas.openxmlformats.org/officeDocument/2006/relationships/theme"/><Relationship Id="rId40" Target="slides/slide26.xml" Type="http://schemas.openxmlformats.org/officeDocument/2006/relationships/slide"/><Relationship Id="rId41" Target="slides/slide27.xml" Type="http://schemas.openxmlformats.org/officeDocument/2006/relationships/slide"/><Relationship Id="rId42" Target="slides/slide28.xml" Type="http://schemas.openxmlformats.org/officeDocument/2006/relationships/slide"/><Relationship Id="rId43" Target="slides/slide29.xml" Type="http://schemas.openxmlformats.org/officeDocument/2006/relationships/slide"/><Relationship Id="rId44" Target="slides/slide30.xml" Type="http://schemas.openxmlformats.org/officeDocument/2006/relationships/slide"/><Relationship Id="rId45" Target="slides/slide31.xml" Type="http://schemas.openxmlformats.org/officeDocument/2006/relationships/slide"/><Relationship Id="rId46" Target="slides/slide32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jpeg" Type="http://schemas.openxmlformats.org/officeDocument/2006/relationships/image"/><Relationship Id="rId8" Target="../media/image1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9.png" Type="http://schemas.openxmlformats.org/officeDocument/2006/relationships/image"/><Relationship Id="rId4" Target="../media/image2.png" Type="http://schemas.openxmlformats.org/officeDocument/2006/relationships/image"/><Relationship Id="rId5" Target="../media/image14.jpeg" Type="http://schemas.openxmlformats.org/officeDocument/2006/relationships/image"/><Relationship Id="rId6" Target="../media/image15.jpeg" Type="http://schemas.openxmlformats.org/officeDocument/2006/relationships/image"/><Relationship Id="rId7" Target="../media/image16.png" Type="http://schemas.openxmlformats.org/officeDocument/2006/relationships/image"/><Relationship Id="rId8" Target="../media/image13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7.pn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Relationship Id="rId6" Target="../media/image20.png" Type="http://schemas.openxmlformats.org/officeDocument/2006/relationships/image"/><Relationship Id="rId7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13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3.jpeg" Type="http://schemas.openxmlformats.org/officeDocument/2006/relationships/image"/><Relationship Id="rId4" Target="../media/image2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9.png" Type="http://schemas.openxmlformats.org/officeDocument/2006/relationships/image"/><Relationship Id="rId4" Target="../media/image2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4.jpeg" Type="http://schemas.openxmlformats.org/officeDocument/2006/relationships/image"/><Relationship Id="rId4" Target="../media/image25.png" Type="http://schemas.openxmlformats.org/officeDocument/2006/relationships/image"/><Relationship Id="rId5" Target="../media/image10.png" Type="http://schemas.openxmlformats.org/officeDocument/2006/relationships/image"/><Relationship Id="rId6" Target="../media/image26.png" Type="http://schemas.openxmlformats.org/officeDocument/2006/relationships/image"/><Relationship Id="rId7" Target="../media/image3.png" Type="http://schemas.openxmlformats.org/officeDocument/2006/relationships/image"/><Relationship Id="rId8" Target="../media/image27.jpe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1.png" Type="http://schemas.openxmlformats.org/officeDocument/2006/relationships/image"/><Relationship Id="rId4" Target="../media/image28.png" Type="http://schemas.openxmlformats.org/officeDocument/2006/relationships/image"/><Relationship Id="rId5" Target="../media/image29.jpe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32.jpeg" Type="http://schemas.openxmlformats.org/officeDocument/2006/relationships/image"/><Relationship Id="rId4" Target="../media/image33.jpeg" Type="http://schemas.openxmlformats.org/officeDocument/2006/relationships/image"/><Relationship Id="rId5" Target="../media/image3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0.png" Type="http://schemas.openxmlformats.org/officeDocument/2006/relationships/image"/><Relationship Id="rId4" Target="../media/image35.jpeg" Type="http://schemas.openxmlformats.org/officeDocument/2006/relationships/image"/><Relationship Id="rId5" Target="../media/image36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37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38.jpeg" Type="http://schemas.openxmlformats.org/officeDocument/2006/relationships/image"/><Relationship Id="rId4" Target="../media/image39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40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41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42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43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3.png" Type="http://schemas.openxmlformats.org/officeDocument/2006/relationships/image"/><Relationship Id="rId4" Target="../media/image44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45.jpeg" Type="http://schemas.openxmlformats.org/officeDocument/2006/relationships/image"/><Relationship Id="rId4" Target="../media/image46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5.png" Type="http://schemas.openxmlformats.org/officeDocument/2006/relationships/image"/><Relationship Id="rId4" Target="../media/image47.jpeg" Type="http://schemas.openxmlformats.org/officeDocument/2006/relationships/image"/><Relationship Id="rId5" Target="../media/image48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9.jpeg" Type="http://schemas.openxmlformats.org/officeDocument/2006/relationships/image"/><Relationship Id="rId4" Target="../media/image50.jpeg" Type="http://schemas.openxmlformats.org/officeDocument/2006/relationships/image"/><Relationship Id="rId5" Target="../media/image51.jpeg" Type="http://schemas.openxmlformats.org/officeDocument/2006/relationships/image"/><Relationship Id="rId6" Target="../media/image52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3.jpeg" Type="http://schemas.openxmlformats.org/officeDocument/2006/relationships/image"/><Relationship Id="rId4" Target="../media/image54.jpeg" Type="http://schemas.openxmlformats.org/officeDocument/2006/relationships/image"/><Relationship Id="rId5" Target="../media/image55.jpe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4.jpeg" Type="http://schemas.openxmlformats.org/officeDocument/2006/relationships/image"/><Relationship Id="rId4" Target="../media/image2.png" Type="http://schemas.openxmlformats.org/officeDocument/2006/relationships/image"/><Relationship Id="rId5" Target="../media/image56.jpe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12165" r="50724" b="48490"/>
          <a:stretch>
            <a:fillRect/>
          </a:stretch>
        </p:blipFill>
        <p:spPr>
          <a:xfrm flipH="false" flipV="false" rot="0">
            <a:off x="1028700" y="2289019"/>
            <a:ext cx="10993119" cy="6275893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21102" r="0" b="41030"/>
          <a:stretch>
            <a:fillRect/>
          </a:stretch>
        </p:blipFill>
        <p:spPr>
          <a:xfrm flipH="false" flipV="false" rot="-108631">
            <a:off x="4195402" y="1795393"/>
            <a:ext cx="4652173" cy="748680"/>
          </a:xfrm>
          <a:prstGeom prst="rect">
            <a:avLst/>
          </a:prstGeom>
        </p:spPr>
      </p:pic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1676664" y="1315007"/>
            <a:ext cx="5276847" cy="8223916"/>
            <a:chOff x="0" y="0"/>
            <a:chExt cx="3365500" cy="5245100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3352800" cy="5219700"/>
            </a:xfrm>
            <a:custGeom>
              <a:avLst/>
              <a:gdLst/>
              <a:ahLst/>
              <a:cxnLst/>
              <a:rect r="r" b="b" t="t" l="l"/>
              <a:pathLst>
                <a:path h="5219700" w="3352800">
                  <a:moveTo>
                    <a:pt x="3352800" y="5143500"/>
                  </a:moveTo>
                  <a:cubicBezTo>
                    <a:pt x="3352800" y="5143500"/>
                    <a:pt x="3302000" y="5143500"/>
                    <a:pt x="3263900" y="5130800"/>
                  </a:cubicBezTo>
                  <a:cubicBezTo>
                    <a:pt x="3225800" y="5118100"/>
                    <a:pt x="3136900" y="5143500"/>
                    <a:pt x="3136900" y="5143500"/>
                  </a:cubicBezTo>
                  <a:lnTo>
                    <a:pt x="3009900" y="5156200"/>
                  </a:lnTo>
                  <a:cubicBezTo>
                    <a:pt x="2984500" y="5168900"/>
                    <a:pt x="2895600" y="5130800"/>
                    <a:pt x="2895600" y="5130800"/>
                  </a:cubicBezTo>
                  <a:cubicBezTo>
                    <a:pt x="2819400" y="5118100"/>
                    <a:pt x="2819400" y="5080000"/>
                    <a:pt x="2819400" y="5080000"/>
                  </a:cubicBezTo>
                  <a:cubicBezTo>
                    <a:pt x="2781300" y="5003800"/>
                    <a:pt x="2705100" y="5003800"/>
                    <a:pt x="2705100" y="5003800"/>
                  </a:cubicBezTo>
                  <a:lnTo>
                    <a:pt x="2603500" y="4965700"/>
                  </a:lnTo>
                  <a:cubicBezTo>
                    <a:pt x="2552700" y="4927600"/>
                    <a:pt x="2527300" y="4927600"/>
                    <a:pt x="2527300" y="4927600"/>
                  </a:cubicBezTo>
                  <a:cubicBezTo>
                    <a:pt x="2451100" y="4914900"/>
                    <a:pt x="2349500" y="4965700"/>
                    <a:pt x="2349500" y="4965700"/>
                  </a:cubicBezTo>
                  <a:cubicBezTo>
                    <a:pt x="2311400" y="4978400"/>
                    <a:pt x="2209800" y="4965700"/>
                    <a:pt x="2209800" y="4965700"/>
                  </a:cubicBezTo>
                  <a:cubicBezTo>
                    <a:pt x="2108200" y="4953000"/>
                    <a:pt x="1993900" y="5067300"/>
                    <a:pt x="1993900" y="5067300"/>
                  </a:cubicBezTo>
                  <a:lnTo>
                    <a:pt x="1828800" y="5156200"/>
                  </a:lnTo>
                  <a:cubicBezTo>
                    <a:pt x="1790700" y="5181600"/>
                    <a:pt x="1727200" y="5168900"/>
                    <a:pt x="1727200" y="5168900"/>
                  </a:cubicBezTo>
                  <a:cubicBezTo>
                    <a:pt x="1663700" y="5168900"/>
                    <a:pt x="1587500" y="5194300"/>
                    <a:pt x="1587500" y="5194300"/>
                  </a:cubicBezTo>
                  <a:lnTo>
                    <a:pt x="1371600" y="5219700"/>
                  </a:lnTo>
                  <a:cubicBezTo>
                    <a:pt x="1371600" y="5219700"/>
                    <a:pt x="1257300" y="5207000"/>
                    <a:pt x="1244600" y="5194300"/>
                  </a:cubicBezTo>
                  <a:cubicBezTo>
                    <a:pt x="1231900" y="5181600"/>
                    <a:pt x="1168400" y="5194300"/>
                    <a:pt x="1168400" y="5194300"/>
                  </a:cubicBezTo>
                  <a:lnTo>
                    <a:pt x="1066800" y="5181600"/>
                  </a:lnTo>
                  <a:lnTo>
                    <a:pt x="1016000" y="5143500"/>
                  </a:lnTo>
                  <a:lnTo>
                    <a:pt x="876300" y="5080000"/>
                  </a:lnTo>
                  <a:lnTo>
                    <a:pt x="673100" y="5041900"/>
                  </a:lnTo>
                  <a:lnTo>
                    <a:pt x="571500" y="5029200"/>
                  </a:lnTo>
                  <a:lnTo>
                    <a:pt x="431800" y="5016500"/>
                  </a:lnTo>
                  <a:lnTo>
                    <a:pt x="393700" y="4978400"/>
                  </a:lnTo>
                  <a:lnTo>
                    <a:pt x="317500" y="4965700"/>
                  </a:lnTo>
                  <a:lnTo>
                    <a:pt x="177800" y="4914900"/>
                  </a:lnTo>
                  <a:lnTo>
                    <a:pt x="88900" y="4876800"/>
                  </a:lnTo>
                  <a:lnTo>
                    <a:pt x="0" y="4787900"/>
                  </a:lnTo>
                  <a:lnTo>
                    <a:pt x="0" y="101600"/>
                  </a:lnTo>
                  <a:lnTo>
                    <a:pt x="76200" y="127000"/>
                  </a:lnTo>
                  <a:cubicBezTo>
                    <a:pt x="76200" y="127000"/>
                    <a:pt x="152400" y="152400"/>
                    <a:pt x="177800" y="152400"/>
                  </a:cubicBezTo>
                  <a:cubicBezTo>
                    <a:pt x="203200" y="152400"/>
                    <a:pt x="317500" y="114300"/>
                    <a:pt x="317500" y="114300"/>
                  </a:cubicBezTo>
                  <a:cubicBezTo>
                    <a:pt x="368300" y="88900"/>
                    <a:pt x="419100" y="76200"/>
                    <a:pt x="419100" y="76200"/>
                  </a:cubicBezTo>
                  <a:lnTo>
                    <a:pt x="609600" y="63500"/>
                  </a:lnTo>
                  <a:cubicBezTo>
                    <a:pt x="635000" y="50800"/>
                    <a:pt x="723900" y="38100"/>
                    <a:pt x="723900" y="38100"/>
                  </a:cubicBezTo>
                  <a:lnTo>
                    <a:pt x="889000" y="25400"/>
                  </a:lnTo>
                  <a:cubicBezTo>
                    <a:pt x="990600" y="0"/>
                    <a:pt x="1168400" y="88900"/>
                    <a:pt x="1168400" y="88900"/>
                  </a:cubicBezTo>
                  <a:cubicBezTo>
                    <a:pt x="1257300" y="139700"/>
                    <a:pt x="1308100" y="139700"/>
                    <a:pt x="1333500" y="127000"/>
                  </a:cubicBezTo>
                  <a:cubicBezTo>
                    <a:pt x="1358900" y="114300"/>
                    <a:pt x="1473200" y="127000"/>
                    <a:pt x="1511300" y="139700"/>
                  </a:cubicBezTo>
                  <a:cubicBezTo>
                    <a:pt x="1549400" y="152400"/>
                    <a:pt x="1676400" y="127000"/>
                    <a:pt x="1714500" y="114300"/>
                  </a:cubicBezTo>
                  <a:cubicBezTo>
                    <a:pt x="1752600" y="101600"/>
                    <a:pt x="1841500" y="127000"/>
                    <a:pt x="1841500" y="127000"/>
                  </a:cubicBezTo>
                  <a:lnTo>
                    <a:pt x="1930400" y="165100"/>
                  </a:lnTo>
                  <a:cubicBezTo>
                    <a:pt x="1943100" y="190500"/>
                    <a:pt x="2120900" y="203200"/>
                    <a:pt x="2120900" y="203200"/>
                  </a:cubicBezTo>
                  <a:cubicBezTo>
                    <a:pt x="2159000" y="228600"/>
                    <a:pt x="2247900" y="203200"/>
                    <a:pt x="2247900" y="203200"/>
                  </a:cubicBezTo>
                  <a:cubicBezTo>
                    <a:pt x="2374900" y="228600"/>
                    <a:pt x="2438400" y="215900"/>
                    <a:pt x="2501900" y="177800"/>
                  </a:cubicBezTo>
                  <a:cubicBezTo>
                    <a:pt x="2565400" y="139700"/>
                    <a:pt x="2667000" y="177800"/>
                    <a:pt x="2667000" y="177800"/>
                  </a:cubicBezTo>
                  <a:cubicBezTo>
                    <a:pt x="2667000" y="177800"/>
                    <a:pt x="2743200" y="190500"/>
                    <a:pt x="2844800" y="190500"/>
                  </a:cubicBezTo>
                  <a:cubicBezTo>
                    <a:pt x="2946400" y="190500"/>
                    <a:pt x="3022600" y="241300"/>
                    <a:pt x="3035300" y="254000"/>
                  </a:cubicBezTo>
                  <a:cubicBezTo>
                    <a:pt x="3048000" y="266700"/>
                    <a:pt x="3111500" y="241300"/>
                    <a:pt x="3124200" y="241300"/>
                  </a:cubicBezTo>
                  <a:cubicBezTo>
                    <a:pt x="3136900" y="241300"/>
                    <a:pt x="3200400" y="254000"/>
                    <a:pt x="3238500" y="241300"/>
                  </a:cubicBezTo>
                  <a:cubicBezTo>
                    <a:pt x="3276600" y="228600"/>
                    <a:pt x="3352800" y="241300"/>
                    <a:pt x="3352800" y="241300"/>
                  </a:cubicBezTo>
                  <a:lnTo>
                    <a:pt x="3352800" y="5143500"/>
                  </a:lnTo>
                  <a:close/>
                </a:path>
              </a:pathLst>
            </a:custGeom>
            <a:blipFill>
              <a:blip r:embed="rId5"/>
              <a:stretch>
                <a:fillRect l="-3622" r="-3622" t="-91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>
              <a:off x="0" y="0"/>
              <a:ext cx="3352800" cy="292100"/>
            </a:xfrm>
            <a:custGeom>
              <a:avLst/>
              <a:gdLst/>
              <a:ahLst/>
              <a:cxnLst/>
              <a:rect r="r" b="b" t="t" l="l"/>
              <a:pathLst>
                <a:path h="292100" w="3352800">
                  <a:moveTo>
                    <a:pt x="3352800" y="292100"/>
                  </a:moveTo>
                  <a:lnTo>
                    <a:pt x="0" y="292100"/>
                  </a:lnTo>
                  <a:lnTo>
                    <a:pt x="0" y="0"/>
                  </a:lnTo>
                  <a:lnTo>
                    <a:pt x="3352800" y="0"/>
                  </a:lnTo>
                  <a:lnTo>
                    <a:pt x="3352800" y="292100"/>
                  </a:lnTo>
                  <a:close/>
                </a:path>
              </a:pathLst>
            </a:custGeom>
            <a:blipFill>
              <a:blip r:embed="rId6"/>
              <a:stretch>
                <a:fillRect l="0" r="0" t="-7825" b="-70087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>
              <a:off x="0" y="4775200"/>
              <a:ext cx="3365500" cy="469900"/>
            </a:xfrm>
            <a:custGeom>
              <a:avLst/>
              <a:gdLst/>
              <a:ahLst/>
              <a:cxnLst/>
              <a:rect r="r" b="b" t="t" l="l"/>
              <a:pathLst>
                <a:path h="469900" w="3365500">
                  <a:moveTo>
                    <a:pt x="3365500" y="469900"/>
                  </a:moveTo>
                  <a:lnTo>
                    <a:pt x="0" y="469900"/>
                  </a:lnTo>
                  <a:lnTo>
                    <a:pt x="0" y="0"/>
                  </a:lnTo>
                  <a:lnTo>
                    <a:pt x="3365500" y="0"/>
                  </a:lnTo>
                  <a:lnTo>
                    <a:pt x="3365500" y="469900"/>
                  </a:lnTo>
                  <a:close/>
                </a:path>
              </a:pathLst>
            </a:custGeom>
            <a:blipFill>
              <a:blip r:embed="rId7"/>
              <a:stretch>
                <a:fillRect l="0" r="0" t="-137943" b="-27056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3001444" y="6483378"/>
            <a:ext cx="6887619" cy="485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839"/>
              </a:lnSpc>
              <a:spcBef>
                <a:spcPts val="2879"/>
              </a:spcBef>
            </a:pPr>
            <a:r>
              <a:rPr lang="en-US" sz="3199">
                <a:solidFill>
                  <a:srgbClr val="302C2C"/>
                </a:solidFill>
                <a:latin typeface="Varela Round"/>
              </a:rPr>
              <a:t>With Keith Waweru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76375" y="4464108"/>
            <a:ext cx="8697769" cy="1686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99"/>
              </a:lnSpc>
            </a:pPr>
            <a:r>
              <a:rPr lang="en-US" sz="6399">
                <a:solidFill>
                  <a:srgbClr val="302C2C"/>
                </a:solidFill>
                <a:latin typeface="Pluma Bold"/>
              </a:rPr>
              <a:t>MEDIEVAL CHURCH HISTORY (500-1500)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841952" y="3317903"/>
            <a:ext cx="7359073" cy="485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839"/>
              </a:lnSpc>
              <a:spcBef>
                <a:spcPts val="2879"/>
              </a:spcBef>
            </a:pPr>
            <a:r>
              <a:rPr lang="en-US" sz="3199">
                <a:solidFill>
                  <a:srgbClr val="302C2C"/>
                </a:solidFill>
                <a:latin typeface="Varela Round"/>
              </a:rPr>
              <a:t>CHURCH HISTORY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8146" r="0" b="8146"/>
          <a:stretch>
            <a:fillRect/>
          </a:stretch>
        </p:blipFill>
        <p:spPr>
          <a:xfrm flipH="false" flipV="false" rot="0">
            <a:off x="1258268" y="1333241"/>
            <a:ext cx="7885732" cy="8614531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423586" y="4894535"/>
            <a:ext cx="6995331" cy="300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3596" indent="-431798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302C2C"/>
                </a:solidFill>
                <a:latin typeface="Varela Round"/>
              </a:rPr>
              <a:t>ISLAM</a:t>
            </a:r>
          </a:p>
          <a:p>
            <a:pPr marL="863596" indent="-431798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302C2C"/>
                </a:solidFill>
                <a:latin typeface="Varela Round"/>
              </a:rPr>
              <a:t>ROMAN CATHOLIC CHURCH</a:t>
            </a:r>
          </a:p>
          <a:p>
            <a:pPr marL="863596" indent="-431798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302C2C"/>
                </a:solidFill>
                <a:latin typeface="Varela Round"/>
              </a:rPr>
              <a:t>SCHOLASTICISM</a:t>
            </a:r>
          </a:p>
          <a:p>
            <a:pPr marL="863596" indent="-431798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302C2C"/>
                </a:solidFill>
                <a:latin typeface="Varela Round"/>
              </a:rPr>
              <a:t>MONASTICISM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48658" t="40379" r="5585" b="0"/>
          <a:stretch>
            <a:fillRect/>
          </a:stretch>
        </p:blipFill>
        <p:spPr>
          <a:xfrm flipH="false" flipV="false" rot="-9334208">
            <a:off x="-1208752" y="7920162"/>
            <a:ext cx="8614985" cy="405522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34658" r="50137" b="28872"/>
          <a:stretch>
            <a:fillRect/>
          </a:stretch>
        </p:blipFill>
        <p:spPr>
          <a:xfrm flipH="false" flipV="false" rot="0">
            <a:off x="1753469" y="2605409"/>
            <a:ext cx="4118470" cy="749285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983351" y="2760976"/>
            <a:ext cx="3888588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302C2C"/>
                </a:solidFill>
                <a:latin typeface="Varela Round Bold"/>
              </a:rPr>
              <a:t>What we'll discuss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5329013" y="-422612"/>
            <a:ext cx="16230600" cy="3550444"/>
          </a:xfrm>
          <a:prstGeom prst="rect">
            <a:avLst/>
          </a:prstGeom>
        </p:spPr>
      </p:pic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8418917" y="2980051"/>
            <a:ext cx="7411822" cy="6278249"/>
            <a:chOff x="0" y="0"/>
            <a:chExt cx="2374900" cy="2011680"/>
          </a:xfrm>
        </p:grpSpPr>
        <p:sp>
          <p:nvSpPr>
            <p:cNvPr name="Freeform 10" id="10"/>
            <p:cNvSpPr/>
            <p:nvPr/>
          </p:nvSpPr>
          <p:spPr>
            <a:xfrm>
              <a:off x="-2540" y="-2540"/>
              <a:ext cx="2377441" cy="2009140"/>
            </a:xfrm>
            <a:custGeom>
              <a:avLst/>
              <a:gdLst/>
              <a:ahLst/>
              <a:cxnLst/>
              <a:rect r="r" b="b" t="t" l="l"/>
              <a:pathLst>
                <a:path h="2009140" w="2377441">
                  <a:moveTo>
                    <a:pt x="2376170" y="1778000"/>
                  </a:moveTo>
                  <a:cubicBezTo>
                    <a:pt x="2374900" y="1276350"/>
                    <a:pt x="2359660" y="598170"/>
                    <a:pt x="2359660" y="97790"/>
                  </a:cubicBezTo>
                  <a:cubicBezTo>
                    <a:pt x="2359660" y="90170"/>
                    <a:pt x="2360930" y="82550"/>
                    <a:pt x="2360930" y="76200"/>
                  </a:cubicBezTo>
                  <a:cubicBezTo>
                    <a:pt x="2359660" y="74930"/>
                    <a:pt x="2358390" y="74930"/>
                    <a:pt x="2357120" y="73660"/>
                  </a:cubicBezTo>
                  <a:cubicBezTo>
                    <a:pt x="2357120" y="73660"/>
                    <a:pt x="2355850" y="74930"/>
                    <a:pt x="2355850" y="76200"/>
                  </a:cubicBezTo>
                  <a:cubicBezTo>
                    <a:pt x="2353310" y="82550"/>
                    <a:pt x="2348230" y="82550"/>
                    <a:pt x="2343150" y="82550"/>
                  </a:cubicBezTo>
                  <a:cubicBezTo>
                    <a:pt x="2336800" y="81280"/>
                    <a:pt x="2330450" y="74930"/>
                    <a:pt x="2322830" y="77470"/>
                  </a:cubicBezTo>
                  <a:cubicBezTo>
                    <a:pt x="2320290" y="78740"/>
                    <a:pt x="2315210" y="76200"/>
                    <a:pt x="2313940" y="73660"/>
                  </a:cubicBezTo>
                  <a:cubicBezTo>
                    <a:pt x="2310130" y="68580"/>
                    <a:pt x="2305050" y="68580"/>
                    <a:pt x="2299970" y="71120"/>
                  </a:cubicBezTo>
                  <a:cubicBezTo>
                    <a:pt x="2297430" y="72390"/>
                    <a:pt x="2294890" y="71120"/>
                    <a:pt x="2292350" y="71120"/>
                  </a:cubicBezTo>
                  <a:cubicBezTo>
                    <a:pt x="2288540" y="71120"/>
                    <a:pt x="2283460" y="69850"/>
                    <a:pt x="2279650" y="68580"/>
                  </a:cubicBezTo>
                  <a:cubicBezTo>
                    <a:pt x="2278380" y="68580"/>
                    <a:pt x="2275840" y="67310"/>
                    <a:pt x="2274570" y="67310"/>
                  </a:cubicBezTo>
                  <a:cubicBezTo>
                    <a:pt x="2270760" y="66040"/>
                    <a:pt x="2266950" y="62230"/>
                    <a:pt x="2263140" y="67310"/>
                  </a:cubicBezTo>
                  <a:cubicBezTo>
                    <a:pt x="2263140" y="67310"/>
                    <a:pt x="2260600" y="67310"/>
                    <a:pt x="2259330" y="66040"/>
                  </a:cubicBezTo>
                  <a:cubicBezTo>
                    <a:pt x="2258060" y="63500"/>
                    <a:pt x="2256790" y="59690"/>
                    <a:pt x="2255520" y="57150"/>
                  </a:cubicBezTo>
                  <a:cubicBezTo>
                    <a:pt x="2252980" y="53340"/>
                    <a:pt x="2252980" y="46990"/>
                    <a:pt x="2249170" y="44450"/>
                  </a:cubicBezTo>
                  <a:cubicBezTo>
                    <a:pt x="2246630" y="43180"/>
                    <a:pt x="2245360" y="41910"/>
                    <a:pt x="2244090" y="39370"/>
                  </a:cubicBezTo>
                  <a:cubicBezTo>
                    <a:pt x="2244090" y="38100"/>
                    <a:pt x="2241550" y="36830"/>
                    <a:pt x="2241550" y="35560"/>
                  </a:cubicBezTo>
                  <a:lnTo>
                    <a:pt x="2237740" y="31750"/>
                  </a:lnTo>
                  <a:cubicBezTo>
                    <a:pt x="2236470" y="29210"/>
                    <a:pt x="2235200" y="25400"/>
                    <a:pt x="2232660" y="24130"/>
                  </a:cubicBezTo>
                  <a:cubicBezTo>
                    <a:pt x="2227580" y="20320"/>
                    <a:pt x="2226310" y="15240"/>
                    <a:pt x="2228850" y="8890"/>
                  </a:cubicBezTo>
                  <a:cubicBezTo>
                    <a:pt x="2225040" y="7620"/>
                    <a:pt x="2222500" y="5080"/>
                    <a:pt x="2218690" y="5080"/>
                  </a:cubicBezTo>
                  <a:cubicBezTo>
                    <a:pt x="2203450" y="6350"/>
                    <a:pt x="2186940" y="8890"/>
                    <a:pt x="2171700" y="10160"/>
                  </a:cubicBezTo>
                  <a:cubicBezTo>
                    <a:pt x="2169160" y="10160"/>
                    <a:pt x="2165350" y="11430"/>
                    <a:pt x="2164080" y="12700"/>
                  </a:cubicBezTo>
                  <a:cubicBezTo>
                    <a:pt x="2153920" y="19050"/>
                    <a:pt x="2143760" y="13970"/>
                    <a:pt x="2133600" y="12700"/>
                  </a:cubicBezTo>
                  <a:cubicBezTo>
                    <a:pt x="2125980" y="12700"/>
                    <a:pt x="2118360" y="8890"/>
                    <a:pt x="2110740" y="7620"/>
                  </a:cubicBezTo>
                  <a:cubicBezTo>
                    <a:pt x="2101850" y="6350"/>
                    <a:pt x="2094230" y="7620"/>
                    <a:pt x="2085340" y="6350"/>
                  </a:cubicBezTo>
                  <a:cubicBezTo>
                    <a:pt x="2084070" y="6350"/>
                    <a:pt x="2082800" y="5080"/>
                    <a:pt x="2081530" y="3810"/>
                  </a:cubicBezTo>
                  <a:cubicBezTo>
                    <a:pt x="2078990" y="0"/>
                    <a:pt x="2073910" y="1270"/>
                    <a:pt x="2071370" y="2540"/>
                  </a:cubicBezTo>
                  <a:cubicBezTo>
                    <a:pt x="2067560" y="5080"/>
                    <a:pt x="2066290" y="8890"/>
                    <a:pt x="2063750" y="12700"/>
                  </a:cubicBezTo>
                  <a:cubicBezTo>
                    <a:pt x="2057400" y="13970"/>
                    <a:pt x="2048510" y="15240"/>
                    <a:pt x="2042160" y="19050"/>
                  </a:cubicBezTo>
                  <a:cubicBezTo>
                    <a:pt x="2037080" y="21590"/>
                    <a:pt x="2034540" y="22860"/>
                    <a:pt x="2030730" y="20320"/>
                  </a:cubicBezTo>
                  <a:lnTo>
                    <a:pt x="2029460" y="21590"/>
                  </a:lnTo>
                  <a:cubicBezTo>
                    <a:pt x="2032000" y="24130"/>
                    <a:pt x="2033270" y="27940"/>
                    <a:pt x="2035810" y="30480"/>
                  </a:cubicBezTo>
                  <a:cubicBezTo>
                    <a:pt x="2032000" y="31750"/>
                    <a:pt x="2026920" y="34290"/>
                    <a:pt x="2024380" y="33020"/>
                  </a:cubicBezTo>
                  <a:cubicBezTo>
                    <a:pt x="2018030" y="31750"/>
                    <a:pt x="2015490" y="34290"/>
                    <a:pt x="2010410" y="36830"/>
                  </a:cubicBezTo>
                  <a:cubicBezTo>
                    <a:pt x="2005330" y="40640"/>
                    <a:pt x="1998980" y="43180"/>
                    <a:pt x="1993900" y="45720"/>
                  </a:cubicBezTo>
                  <a:cubicBezTo>
                    <a:pt x="1992630" y="45720"/>
                    <a:pt x="1991360" y="45720"/>
                    <a:pt x="1990090" y="44450"/>
                  </a:cubicBezTo>
                  <a:cubicBezTo>
                    <a:pt x="1988820" y="44450"/>
                    <a:pt x="1987550" y="43180"/>
                    <a:pt x="1987550" y="43180"/>
                  </a:cubicBezTo>
                  <a:cubicBezTo>
                    <a:pt x="1981200" y="45720"/>
                    <a:pt x="1974850" y="48260"/>
                    <a:pt x="1968500" y="45720"/>
                  </a:cubicBezTo>
                  <a:cubicBezTo>
                    <a:pt x="1967230" y="45720"/>
                    <a:pt x="1967230" y="46990"/>
                    <a:pt x="1965960" y="46990"/>
                  </a:cubicBezTo>
                  <a:cubicBezTo>
                    <a:pt x="1958340" y="49530"/>
                    <a:pt x="1953260" y="58420"/>
                    <a:pt x="1943100" y="58420"/>
                  </a:cubicBezTo>
                  <a:cubicBezTo>
                    <a:pt x="1935480" y="58420"/>
                    <a:pt x="1927860" y="64770"/>
                    <a:pt x="1920240" y="64770"/>
                  </a:cubicBezTo>
                  <a:cubicBezTo>
                    <a:pt x="1911350" y="66040"/>
                    <a:pt x="1903730" y="68580"/>
                    <a:pt x="1896110" y="72390"/>
                  </a:cubicBezTo>
                  <a:cubicBezTo>
                    <a:pt x="1893570" y="73660"/>
                    <a:pt x="1891030" y="73660"/>
                    <a:pt x="1889760" y="73660"/>
                  </a:cubicBezTo>
                  <a:cubicBezTo>
                    <a:pt x="1883410" y="71120"/>
                    <a:pt x="1879600" y="74930"/>
                    <a:pt x="1877060" y="78740"/>
                  </a:cubicBezTo>
                  <a:cubicBezTo>
                    <a:pt x="1870710" y="87630"/>
                    <a:pt x="1860550" y="90170"/>
                    <a:pt x="1851660" y="92710"/>
                  </a:cubicBezTo>
                  <a:cubicBezTo>
                    <a:pt x="1840230" y="95250"/>
                    <a:pt x="1828800" y="96520"/>
                    <a:pt x="1817370" y="97790"/>
                  </a:cubicBezTo>
                  <a:cubicBezTo>
                    <a:pt x="1816100" y="97790"/>
                    <a:pt x="1814830" y="101600"/>
                    <a:pt x="1812290" y="102870"/>
                  </a:cubicBezTo>
                  <a:cubicBezTo>
                    <a:pt x="1811020" y="102870"/>
                    <a:pt x="1809750" y="101600"/>
                    <a:pt x="1809750" y="101600"/>
                  </a:cubicBezTo>
                  <a:cubicBezTo>
                    <a:pt x="1803400" y="109220"/>
                    <a:pt x="1799590" y="120650"/>
                    <a:pt x="1786890" y="119380"/>
                  </a:cubicBezTo>
                  <a:lnTo>
                    <a:pt x="1785620" y="119380"/>
                  </a:lnTo>
                  <a:cubicBezTo>
                    <a:pt x="1775460" y="125730"/>
                    <a:pt x="1765300" y="123190"/>
                    <a:pt x="1756410" y="120650"/>
                  </a:cubicBezTo>
                  <a:cubicBezTo>
                    <a:pt x="1753870" y="120650"/>
                    <a:pt x="1750060" y="118110"/>
                    <a:pt x="1748790" y="115570"/>
                  </a:cubicBezTo>
                  <a:cubicBezTo>
                    <a:pt x="1744980" y="107950"/>
                    <a:pt x="1734820" y="105410"/>
                    <a:pt x="1727200" y="107950"/>
                  </a:cubicBezTo>
                  <a:cubicBezTo>
                    <a:pt x="1720850" y="110490"/>
                    <a:pt x="1714500" y="111760"/>
                    <a:pt x="1708150" y="114300"/>
                  </a:cubicBezTo>
                  <a:cubicBezTo>
                    <a:pt x="1697990" y="116840"/>
                    <a:pt x="1689100" y="118110"/>
                    <a:pt x="1678940" y="113030"/>
                  </a:cubicBezTo>
                  <a:cubicBezTo>
                    <a:pt x="1668780" y="107950"/>
                    <a:pt x="1661160" y="111760"/>
                    <a:pt x="1656080" y="123190"/>
                  </a:cubicBezTo>
                  <a:cubicBezTo>
                    <a:pt x="1652270" y="130810"/>
                    <a:pt x="1642109" y="132080"/>
                    <a:pt x="1635759" y="125730"/>
                  </a:cubicBezTo>
                  <a:cubicBezTo>
                    <a:pt x="1631949" y="121920"/>
                    <a:pt x="1629409" y="123190"/>
                    <a:pt x="1625599" y="125730"/>
                  </a:cubicBezTo>
                  <a:lnTo>
                    <a:pt x="1617979" y="133350"/>
                  </a:lnTo>
                  <a:cubicBezTo>
                    <a:pt x="1616709" y="134620"/>
                    <a:pt x="1614169" y="134620"/>
                    <a:pt x="1612899" y="134620"/>
                  </a:cubicBezTo>
                  <a:lnTo>
                    <a:pt x="1605279" y="134620"/>
                  </a:lnTo>
                  <a:cubicBezTo>
                    <a:pt x="1600199" y="134620"/>
                    <a:pt x="1595119" y="133350"/>
                    <a:pt x="1590040" y="132080"/>
                  </a:cubicBezTo>
                  <a:cubicBezTo>
                    <a:pt x="1583690" y="130810"/>
                    <a:pt x="1578609" y="127000"/>
                    <a:pt x="1572259" y="125730"/>
                  </a:cubicBezTo>
                  <a:cubicBezTo>
                    <a:pt x="1562099" y="124460"/>
                    <a:pt x="1559559" y="115570"/>
                    <a:pt x="1555749" y="109220"/>
                  </a:cubicBezTo>
                  <a:cubicBezTo>
                    <a:pt x="1553209" y="105410"/>
                    <a:pt x="1548129" y="100330"/>
                    <a:pt x="1543049" y="101600"/>
                  </a:cubicBezTo>
                  <a:cubicBezTo>
                    <a:pt x="1537969" y="104140"/>
                    <a:pt x="1532889" y="101600"/>
                    <a:pt x="1529079" y="100330"/>
                  </a:cubicBezTo>
                  <a:cubicBezTo>
                    <a:pt x="1527809" y="100330"/>
                    <a:pt x="1525269" y="99060"/>
                    <a:pt x="1523999" y="99060"/>
                  </a:cubicBezTo>
                  <a:cubicBezTo>
                    <a:pt x="1515109" y="96520"/>
                    <a:pt x="1508759" y="101600"/>
                    <a:pt x="1502409" y="107950"/>
                  </a:cubicBezTo>
                  <a:lnTo>
                    <a:pt x="1497329" y="113030"/>
                  </a:lnTo>
                  <a:cubicBezTo>
                    <a:pt x="1496059" y="114300"/>
                    <a:pt x="1496059" y="116840"/>
                    <a:pt x="1494790" y="118110"/>
                  </a:cubicBezTo>
                  <a:cubicBezTo>
                    <a:pt x="1487170" y="124460"/>
                    <a:pt x="1479550" y="121920"/>
                    <a:pt x="1470659" y="118110"/>
                  </a:cubicBezTo>
                  <a:cubicBezTo>
                    <a:pt x="1463040" y="114300"/>
                    <a:pt x="1454149" y="118110"/>
                    <a:pt x="1451609" y="125730"/>
                  </a:cubicBezTo>
                  <a:cubicBezTo>
                    <a:pt x="1450340" y="130810"/>
                    <a:pt x="1449070" y="134620"/>
                    <a:pt x="1442720" y="137160"/>
                  </a:cubicBezTo>
                  <a:cubicBezTo>
                    <a:pt x="1436370" y="140970"/>
                    <a:pt x="1428750" y="143510"/>
                    <a:pt x="1427480" y="152400"/>
                  </a:cubicBezTo>
                  <a:cubicBezTo>
                    <a:pt x="1427480" y="153670"/>
                    <a:pt x="1426210" y="154940"/>
                    <a:pt x="1424940" y="154940"/>
                  </a:cubicBezTo>
                  <a:cubicBezTo>
                    <a:pt x="1421130" y="156210"/>
                    <a:pt x="1418590" y="157480"/>
                    <a:pt x="1414780" y="158750"/>
                  </a:cubicBezTo>
                  <a:lnTo>
                    <a:pt x="1403350" y="158750"/>
                  </a:lnTo>
                  <a:cubicBezTo>
                    <a:pt x="1395730" y="157480"/>
                    <a:pt x="1388110" y="154940"/>
                    <a:pt x="1380490" y="153670"/>
                  </a:cubicBezTo>
                  <a:cubicBezTo>
                    <a:pt x="1371600" y="152400"/>
                    <a:pt x="1363979" y="157480"/>
                    <a:pt x="1355090" y="158750"/>
                  </a:cubicBezTo>
                  <a:lnTo>
                    <a:pt x="1353820" y="160020"/>
                  </a:lnTo>
                  <a:cubicBezTo>
                    <a:pt x="1351280" y="163830"/>
                    <a:pt x="1347470" y="162560"/>
                    <a:pt x="1344930" y="160020"/>
                  </a:cubicBezTo>
                  <a:cubicBezTo>
                    <a:pt x="1339850" y="154940"/>
                    <a:pt x="1330960" y="153670"/>
                    <a:pt x="1324610" y="156210"/>
                  </a:cubicBezTo>
                  <a:cubicBezTo>
                    <a:pt x="1316990" y="160020"/>
                    <a:pt x="1309370" y="162560"/>
                    <a:pt x="1301750" y="165100"/>
                  </a:cubicBezTo>
                  <a:cubicBezTo>
                    <a:pt x="1299210" y="165100"/>
                    <a:pt x="1296670" y="163830"/>
                    <a:pt x="1295400" y="163830"/>
                  </a:cubicBezTo>
                  <a:cubicBezTo>
                    <a:pt x="1292860" y="163830"/>
                    <a:pt x="1289050" y="162560"/>
                    <a:pt x="1287780" y="163830"/>
                  </a:cubicBezTo>
                  <a:cubicBezTo>
                    <a:pt x="1277620" y="171450"/>
                    <a:pt x="1267460" y="168910"/>
                    <a:pt x="1258570" y="163830"/>
                  </a:cubicBezTo>
                  <a:cubicBezTo>
                    <a:pt x="1253490" y="161290"/>
                    <a:pt x="1245870" y="158750"/>
                    <a:pt x="1243330" y="151130"/>
                  </a:cubicBezTo>
                  <a:cubicBezTo>
                    <a:pt x="1242060" y="146050"/>
                    <a:pt x="1236980" y="140970"/>
                    <a:pt x="1233170" y="137160"/>
                  </a:cubicBezTo>
                  <a:cubicBezTo>
                    <a:pt x="1226820" y="130810"/>
                    <a:pt x="1220470" y="121920"/>
                    <a:pt x="1209040" y="121920"/>
                  </a:cubicBezTo>
                  <a:cubicBezTo>
                    <a:pt x="1206500" y="121920"/>
                    <a:pt x="1203959" y="116840"/>
                    <a:pt x="1202690" y="118110"/>
                  </a:cubicBezTo>
                  <a:cubicBezTo>
                    <a:pt x="1197609" y="119380"/>
                    <a:pt x="1197609" y="116840"/>
                    <a:pt x="1195070" y="114300"/>
                  </a:cubicBezTo>
                  <a:cubicBezTo>
                    <a:pt x="1192530" y="111760"/>
                    <a:pt x="1188720" y="109220"/>
                    <a:pt x="1186180" y="105410"/>
                  </a:cubicBezTo>
                  <a:cubicBezTo>
                    <a:pt x="1182370" y="100330"/>
                    <a:pt x="1178560" y="93980"/>
                    <a:pt x="1174750" y="88900"/>
                  </a:cubicBezTo>
                  <a:cubicBezTo>
                    <a:pt x="1170940" y="83820"/>
                    <a:pt x="1168400" y="77470"/>
                    <a:pt x="1164590" y="72390"/>
                  </a:cubicBezTo>
                  <a:cubicBezTo>
                    <a:pt x="1163320" y="71120"/>
                    <a:pt x="1159509" y="69850"/>
                    <a:pt x="1158240" y="71120"/>
                  </a:cubicBezTo>
                  <a:lnTo>
                    <a:pt x="1143000" y="78740"/>
                  </a:lnTo>
                  <a:cubicBezTo>
                    <a:pt x="1140460" y="80010"/>
                    <a:pt x="1139190" y="82550"/>
                    <a:pt x="1137920" y="85090"/>
                  </a:cubicBezTo>
                  <a:lnTo>
                    <a:pt x="1136650" y="83820"/>
                  </a:lnTo>
                  <a:cubicBezTo>
                    <a:pt x="1137920" y="80010"/>
                    <a:pt x="1139190" y="76200"/>
                    <a:pt x="1140460" y="74930"/>
                  </a:cubicBezTo>
                  <a:lnTo>
                    <a:pt x="1125220" y="71120"/>
                  </a:lnTo>
                  <a:cubicBezTo>
                    <a:pt x="1121410" y="69850"/>
                    <a:pt x="1115060" y="69850"/>
                    <a:pt x="1112520" y="69850"/>
                  </a:cubicBezTo>
                  <a:lnTo>
                    <a:pt x="1092200" y="69850"/>
                  </a:lnTo>
                  <a:cubicBezTo>
                    <a:pt x="1084580" y="69850"/>
                    <a:pt x="1078230" y="68580"/>
                    <a:pt x="1070610" y="69850"/>
                  </a:cubicBezTo>
                  <a:cubicBezTo>
                    <a:pt x="1065530" y="71120"/>
                    <a:pt x="1061720" y="68580"/>
                    <a:pt x="1057910" y="66040"/>
                  </a:cubicBezTo>
                  <a:cubicBezTo>
                    <a:pt x="1047750" y="58420"/>
                    <a:pt x="1037590" y="49530"/>
                    <a:pt x="1023620" y="53340"/>
                  </a:cubicBezTo>
                  <a:cubicBezTo>
                    <a:pt x="1022350" y="53340"/>
                    <a:pt x="1019810" y="52070"/>
                    <a:pt x="1018540" y="50800"/>
                  </a:cubicBezTo>
                  <a:cubicBezTo>
                    <a:pt x="1014730" y="49530"/>
                    <a:pt x="1012190" y="46990"/>
                    <a:pt x="1007110" y="44450"/>
                  </a:cubicBezTo>
                  <a:cubicBezTo>
                    <a:pt x="1007110" y="48260"/>
                    <a:pt x="1007110" y="49530"/>
                    <a:pt x="1008380" y="52070"/>
                  </a:cubicBezTo>
                  <a:cubicBezTo>
                    <a:pt x="1005840" y="54610"/>
                    <a:pt x="1004570" y="53340"/>
                    <a:pt x="1003300" y="52070"/>
                  </a:cubicBezTo>
                  <a:cubicBezTo>
                    <a:pt x="1002030" y="53340"/>
                    <a:pt x="1000760" y="55880"/>
                    <a:pt x="999490" y="55880"/>
                  </a:cubicBezTo>
                  <a:cubicBezTo>
                    <a:pt x="993140" y="58420"/>
                    <a:pt x="986790" y="59690"/>
                    <a:pt x="980440" y="62230"/>
                  </a:cubicBezTo>
                  <a:cubicBezTo>
                    <a:pt x="977900" y="63500"/>
                    <a:pt x="975360" y="64770"/>
                    <a:pt x="974090" y="66040"/>
                  </a:cubicBezTo>
                  <a:cubicBezTo>
                    <a:pt x="969010" y="69850"/>
                    <a:pt x="965200" y="76200"/>
                    <a:pt x="956310" y="74930"/>
                  </a:cubicBezTo>
                  <a:cubicBezTo>
                    <a:pt x="955040" y="74930"/>
                    <a:pt x="952500" y="77470"/>
                    <a:pt x="949960" y="77470"/>
                  </a:cubicBezTo>
                  <a:cubicBezTo>
                    <a:pt x="947420" y="78740"/>
                    <a:pt x="943610" y="78740"/>
                    <a:pt x="941070" y="80010"/>
                  </a:cubicBezTo>
                  <a:lnTo>
                    <a:pt x="938530" y="80010"/>
                  </a:lnTo>
                  <a:cubicBezTo>
                    <a:pt x="930910" y="82550"/>
                    <a:pt x="924560" y="85090"/>
                    <a:pt x="916940" y="86360"/>
                  </a:cubicBezTo>
                  <a:lnTo>
                    <a:pt x="911860" y="86360"/>
                  </a:lnTo>
                  <a:cubicBezTo>
                    <a:pt x="905510" y="86360"/>
                    <a:pt x="900430" y="85090"/>
                    <a:pt x="894080" y="85090"/>
                  </a:cubicBezTo>
                  <a:cubicBezTo>
                    <a:pt x="887730" y="85090"/>
                    <a:pt x="881380" y="87630"/>
                    <a:pt x="875030" y="87630"/>
                  </a:cubicBezTo>
                  <a:cubicBezTo>
                    <a:pt x="867410" y="87630"/>
                    <a:pt x="858520" y="87630"/>
                    <a:pt x="852170" y="82550"/>
                  </a:cubicBezTo>
                  <a:cubicBezTo>
                    <a:pt x="850900" y="81280"/>
                    <a:pt x="847090" y="81280"/>
                    <a:pt x="844550" y="82550"/>
                  </a:cubicBezTo>
                  <a:cubicBezTo>
                    <a:pt x="835660" y="83820"/>
                    <a:pt x="826770" y="85090"/>
                    <a:pt x="819150" y="87630"/>
                  </a:cubicBezTo>
                  <a:cubicBezTo>
                    <a:pt x="811530" y="90170"/>
                    <a:pt x="807720" y="87630"/>
                    <a:pt x="805180" y="81280"/>
                  </a:cubicBezTo>
                  <a:cubicBezTo>
                    <a:pt x="803910" y="78740"/>
                    <a:pt x="801370" y="76200"/>
                    <a:pt x="798830" y="73660"/>
                  </a:cubicBezTo>
                  <a:cubicBezTo>
                    <a:pt x="795020" y="71120"/>
                    <a:pt x="791210" y="67310"/>
                    <a:pt x="787400" y="67310"/>
                  </a:cubicBezTo>
                  <a:cubicBezTo>
                    <a:pt x="778510" y="67310"/>
                    <a:pt x="773430" y="62230"/>
                    <a:pt x="767080" y="58420"/>
                  </a:cubicBezTo>
                  <a:cubicBezTo>
                    <a:pt x="756920" y="52070"/>
                    <a:pt x="748030" y="44450"/>
                    <a:pt x="735330" y="45720"/>
                  </a:cubicBezTo>
                  <a:lnTo>
                    <a:pt x="735330" y="39370"/>
                  </a:lnTo>
                  <a:cubicBezTo>
                    <a:pt x="737870" y="39370"/>
                    <a:pt x="740410" y="39370"/>
                    <a:pt x="742950" y="38100"/>
                  </a:cubicBezTo>
                  <a:cubicBezTo>
                    <a:pt x="739140" y="35560"/>
                    <a:pt x="739140" y="31750"/>
                    <a:pt x="736600" y="29210"/>
                  </a:cubicBezTo>
                  <a:cubicBezTo>
                    <a:pt x="731520" y="25400"/>
                    <a:pt x="726440" y="24130"/>
                    <a:pt x="721360" y="21590"/>
                  </a:cubicBezTo>
                  <a:cubicBezTo>
                    <a:pt x="717550" y="20320"/>
                    <a:pt x="712470" y="20320"/>
                    <a:pt x="715010" y="26670"/>
                  </a:cubicBezTo>
                  <a:cubicBezTo>
                    <a:pt x="708660" y="27940"/>
                    <a:pt x="703580" y="27940"/>
                    <a:pt x="701040" y="30480"/>
                  </a:cubicBezTo>
                  <a:cubicBezTo>
                    <a:pt x="695960" y="34290"/>
                    <a:pt x="690880" y="31750"/>
                    <a:pt x="687070" y="29210"/>
                  </a:cubicBezTo>
                  <a:cubicBezTo>
                    <a:pt x="684530" y="27940"/>
                    <a:pt x="681990" y="26670"/>
                    <a:pt x="679450" y="27940"/>
                  </a:cubicBezTo>
                  <a:cubicBezTo>
                    <a:pt x="664210" y="35560"/>
                    <a:pt x="648970" y="31750"/>
                    <a:pt x="633730" y="31750"/>
                  </a:cubicBezTo>
                  <a:cubicBezTo>
                    <a:pt x="631190" y="31750"/>
                    <a:pt x="628650" y="30480"/>
                    <a:pt x="624840" y="30480"/>
                  </a:cubicBezTo>
                  <a:cubicBezTo>
                    <a:pt x="619760" y="29210"/>
                    <a:pt x="615950" y="26670"/>
                    <a:pt x="610870" y="25400"/>
                  </a:cubicBezTo>
                  <a:cubicBezTo>
                    <a:pt x="605790" y="24130"/>
                    <a:pt x="599440" y="22860"/>
                    <a:pt x="594360" y="21590"/>
                  </a:cubicBezTo>
                  <a:lnTo>
                    <a:pt x="590550" y="21590"/>
                  </a:lnTo>
                  <a:cubicBezTo>
                    <a:pt x="581660" y="21590"/>
                    <a:pt x="572770" y="22860"/>
                    <a:pt x="565150" y="22860"/>
                  </a:cubicBezTo>
                  <a:cubicBezTo>
                    <a:pt x="558800" y="22860"/>
                    <a:pt x="552450" y="20320"/>
                    <a:pt x="544830" y="19050"/>
                  </a:cubicBezTo>
                  <a:cubicBezTo>
                    <a:pt x="543560" y="8890"/>
                    <a:pt x="533400" y="11430"/>
                    <a:pt x="527050" y="6350"/>
                  </a:cubicBezTo>
                  <a:cubicBezTo>
                    <a:pt x="525780" y="5080"/>
                    <a:pt x="523240" y="6350"/>
                    <a:pt x="521970" y="6350"/>
                  </a:cubicBezTo>
                  <a:cubicBezTo>
                    <a:pt x="514350" y="5080"/>
                    <a:pt x="509270" y="8890"/>
                    <a:pt x="506730" y="15240"/>
                  </a:cubicBezTo>
                  <a:cubicBezTo>
                    <a:pt x="502920" y="21590"/>
                    <a:pt x="492760" y="24130"/>
                    <a:pt x="496570" y="34290"/>
                  </a:cubicBezTo>
                  <a:cubicBezTo>
                    <a:pt x="497840" y="35560"/>
                    <a:pt x="500380" y="36830"/>
                    <a:pt x="501650" y="39370"/>
                  </a:cubicBezTo>
                  <a:cubicBezTo>
                    <a:pt x="501650" y="43180"/>
                    <a:pt x="500380" y="45720"/>
                    <a:pt x="496570" y="44450"/>
                  </a:cubicBezTo>
                  <a:cubicBezTo>
                    <a:pt x="495300" y="44450"/>
                    <a:pt x="494030" y="46990"/>
                    <a:pt x="492760" y="48260"/>
                  </a:cubicBezTo>
                  <a:cubicBezTo>
                    <a:pt x="491490" y="49530"/>
                    <a:pt x="491490" y="52070"/>
                    <a:pt x="490220" y="52070"/>
                  </a:cubicBezTo>
                  <a:cubicBezTo>
                    <a:pt x="482600" y="54610"/>
                    <a:pt x="477520" y="60960"/>
                    <a:pt x="468630" y="59690"/>
                  </a:cubicBezTo>
                  <a:lnTo>
                    <a:pt x="466090" y="59690"/>
                  </a:lnTo>
                  <a:cubicBezTo>
                    <a:pt x="458470" y="66040"/>
                    <a:pt x="450850" y="64770"/>
                    <a:pt x="441960" y="63500"/>
                  </a:cubicBezTo>
                  <a:cubicBezTo>
                    <a:pt x="438150" y="62230"/>
                    <a:pt x="433070" y="63500"/>
                    <a:pt x="427990" y="63500"/>
                  </a:cubicBezTo>
                  <a:cubicBezTo>
                    <a:pt x="424180" y="63500"/>
                    <a:pt x="420370" y="63500"/>
                    <a:pt x="416560" y="60960"/>
                  </a:cubicBezTo>
                  <a:cubicBezTo>
                    <a:pt x="411480" y="58420"/>
                    <a:pt x="406400" y="54610"/>
                    <a:pt x="401320" y="52070"/>
                  </a:cubicBezTo>
                  <a:cubicBezTo>
                    <a:pt x="396240" y="49530"/>
                    <a:pt x="389890" y="49530"/>
                    <a:pt x="389890" y="40640"/>
                  </a:cubicBezTo>
                  <a:cubicBezTo>
                    <a:pt x="389890" y="39370"/>
                    <a:pt x="387350" y="38100"/>
                    <a:pt x="387350" y="36830"/>
                  </a:cubicBezTo>
                  <a:cubicBezTo>
                    <a:pt x="378460" y="44450"/>
                    <a:pt x="370840" y="50800"/>
                    <a:pt x="363220" y="57150"/>
                  </a:cubicBezTo>
                  <a:cubicBezTo>
                    <a:pt x="359410" y="60960"/>
                    <a:pt x="354330" y="66040"/>
                    <a:pt x="356870" y="72390"/>
                  </a:cubicBezTo>
                  <a:cubicBezTo>
                    <a:pt x="356870" y="73660"/>
                    <a:pt x="355600" y="74930"/>
                    <a:pt x="355600" y="76200"/>
                  </a:cubicBezTo>
                  <a:cubicBezTo>
                    <a:pt x="354330" y="78740"/>
                    <a:pt x="353060" y="81280"/>
                    <a:pt x="350520" y="82550"/>
                  </a:cubicBezTo>
                  <a:cubicBezTo>
                    <a:pt x="347980" y="86360"/>
                    <a:pt x="345440" y="90170"/>
                    <a:pt x="342900" y="95250"/>
                  </a:cubicBezTo>
                  <a:lnTo>
                    <a:pt x="335280" y="102870"/>
                  </a:lnTo>
                  <a:cubicBezTo>
                    <a:pt x="332740" y="106680"/>
                    <a:pt x="330200" y="110490"/>
                    <a:pt x="326390" y="113030"/>
                  </a:cubicBezTo>
                  <a:cubicBezTo>
                    <a:pt x="317500" y="120650"/>
                    <a:pt x="308610" y="128270"/>
                    <a:pt x="298450" y="135890"/>
                  </a:cubicBezTo>
                  <a:cubicBezTo>
                    <a:pt x="293370" y="140970"/>
                    <a:pt x="287020" y="144780"/>
                    <a:pt x="281940" y="149860"/>
                  </a:cubicBezTo>
                  <a:cubicBezTo>
                    <a:pt x="273050" y="157480"/>
                    <a:pt x="262890" y="163830"/>
                    <a:pt x="257810" y="175260"/>
                  </a:cubicBezTo>
                  <a:cubicBezTo>
                    <a:pt x="257810" y="176530"/>
                    <a:pt x="255270" y="177800"/>
                    <a:pt x="254000" y="179070"/>
                  </a:cubicBezTo>
                  <a:cubicBezTo>
                    <a:pt x="247650" y="184150"/>
                    <a:pt x="237490" y="184150"/>
                    <a:pt x="237490" y="194310"/>
                  </a:cubicBezTo>
                  <a:cubicBezTo>
                    <a:pt x="227330" y="194310"/>
                    <a:pt x="222250" y="201930"/>
                    <a:pt x="217170" y="208280"/>
                  </a:cubicBezTo>
                  <a:cubicBezTo>
                    <a:pt x="213360" y="213360"/>
                    <a:pt x="209550" y="219710"/>
                    <a:pt x="204470" y="223520"/>
                  </a:cubicBezTo>
                  <a:cubicBezTo>
                    <a:pt x="199390" y="226060"/>
                    <a:pt x="193040" y="224790"/>
                    <a:pt x="186690" y="224790"/>
                  </a:cubicBezTo>
                  <a:cubicBezTo>
                    <a:pt x="184150" y="224790"/>
                    <a:pt x="181610" y="224790"/>
                    <a:pt x="181610" y="226060"/>
                  </a:cubicBezTo>
                  <a:cubicBezTo>
                    <a:pt x="176530" y="231140"/>
                    <a:pt x="170180" y="234950"/>
                    <a:pt x="166370" y="241300"/>
                  </a:cubicBezTo>
                  <a:cubicBezTo>
                    <a:pt x="162560" y="247650"/>
                    <a:pt x="158750" y="251460"/>
                    <a:pt x="152400" y="252730"/>
                  </a:cubicBezTo>
                  <a:cubicBezTo>
                    <a:pt x="146050" y="254000"/>
                    <a:pt x="139700" y="260350"/>
                    <a:pt x="130810" y="256540"/>
                  </a:cubicBezTo>
                  <a:cubicBezTo>
                    <a:pt x="123190" y="254000"/>
                    <a:pt x="114300" y="256540"/>
                    <a:pt x="109220" y="251460"/>
                  </a:cubicBezTo>
                  <a:cubicBezTo>
                    <a:pt x="99060" y="252730"/>
                    <a:pt x="91440" y="255270"/>
                    <a:pt x="82550" y="256540"/>
                  </a:cubicBezTo>
                  <a:cubicBezTo>
                    <a:pt x="72390" y="259080"/>
                    <a:pt x="60960" y="257810"/>
                    <a:pt x="52070" y="265430"/>
                  </a:cubicBezTo>
                  <a:cubicBezTo>
                    <a:pt x="44450" y="271780"/>
                    <a:pt x="38100" y="278130"/>
                    <a:pt x="26670" y="276860"/>
                  </a:cubicBezTo>
                  <a:cubicBezTo>
                    <a:pt x="27940" y="284480"/>
                    <a:pt x="29210" y="290830"/>
                    <a:pt x="30480" y="298450"/>
                  </a:cubicBezTo>
                  <a:cubicBezTo>
                    <a:pt x="33020" y="318770"/>
                    <a:pt x="35560" y="339090"/>
                    <a:pt x="36830" y="359410"/>
                  </a:cubicBezTo>
                  <a:cubicBezTo>
                    <a:pt x="40640" y="384810"/>
                    <a:pt x="41910" y="408940"/>
                    <a:pt x="39370" y="433070"/>
                  </a:cubicBezTo>
                  <a:cubicBezTo>
                    <a:pt x="36830" y="467360"/>
                    <a:pt x="25400" y="1640840"/>
                    <a:pt x="13970" y="1672590"/>
                  </a:cubicBezTo>
                  <a:lnTo>
                    <a:pt x="2540" y="1699260"/>
                  </a:lnTo>
                  <a:cubicBezTo>
                    <a:pt x="0" y="1705610"/>
                    <a:pt x="3810" y="1709420"/>
                    <a:pt x="10160" y="1710690"/>
                  </a:cubicBezTo>
                  <a:cubicBezTo>
                    <a:pt x="17780" y="1711960"/>
                    <a:pt x="20320" y="1717040"/>
                    <a:pt x="22860" y="1723390"/>
                  </a:cubicBezTo>
                  <a:cubicBezTo>
                    <a:pt x="25400" y="1733550"/>
                    <a:pt x="21590" y="1743710"/>
                    <a:pt x="26670" y="1753870"/>
                  </a:cubicBezTo>
                  <a:cubicBezTo>
                    <a:pt x="29210" y="1758950"/>
                    <a:pt x="26670" y="1767840"/>
                    <a:pt x="25400" y="1775460"/>
                  </a:cubicBezTo>
                  <a:cubicBezTo>
                    <a:pt x="24130" y="1785620"/>
                    <a:pt x="26670" y="1795780"/>
                    <a:pt x="30480" y="1804670"/>
                  </a:cubicBezTo>
                  <a:cubicBezTo>
                    <a:pt x="39370" y="1819910"/>
                    <a:pt x="40640" y="1837690"/>
                    <a:pt x="40640" y="1854200"/>
                  </a:cubicBezTo>
                  <a:cubicBezTo>
                    <a:pt x="40640" y="1858010"/>
                    <a:pt x="41910" y="1861820"/>
                    <a:pt x="43180" y="1864360"/>
                  </a:cubicBezTo>
                  <a:cubicBezTo>
                    <a:pt x="45720" y="1866900"/>
                    <a:pt x="50800" y="1869440"/>
                    <a:pt x="55880" y="1870710"/>
                  </a:cubicBezTo>
                  <a:lnTo>
                    <a:pt x="86360" y="1885950"/>
                  </a:lnTo>
                  <a:cubicBezTo>
                    <a:pt x="100330" y="1893570"/>
                    <a:pt x="111760" y="1892300"/>
                    <a:pt x="124460" y="1883410"/>
                  </a:cubicBezTo>
                  <a:cubicBezTo>
                    <a:pt x="125730" y="1882140"/>
                    <a:pt x="129540" y="1880870"/>
                    <a:pt x="130810" y="1880870"/>
                  </a:cubicBezTo>
                  <a:cubicBezTo>
                    <a:pt x="139700" y="1882140"/>
                    <a:pt x="148590" y="1882140"/>
                    <a:pt x="156210" y="1889760"/>
                  </a:cubicBezTo>
                  <a:cubicBezTo>
                    <a:pt x="165100" y="1897380"/>
                    <a:pt x="177800" y="1902460"/>
                    <a:pt x="187960" y="1908810"/>
                  </a:cubicBezTo>
                  <a:cubicBezTo>
                    <a:pt x="194310" y="1912620"/>
                    <a:pt x="201930" y="1917700"/>
                    <a:pt x="205740" y="1922780"/>
                  </a:cubicBezTo>
                  <a:cubicBezTo>
                    <a:pt x="208280" y="1925320"/>
                    <a:pt x="210820" y="1927860"/>
                    <a:pt x="213360" y="1929130"/>
                  </a:cubicBezTo>
                  <a:cubicBezTo>
                    <a:pt x="227330" y="1934210"/>
                    <a:pt x="234950" y="1946910"/>
                    <a:pt x="243840" y="1957070"/>
                  </a:cubicBezTo>
                  <a:cubicBezTo>
                    <a:pt x="251460" y="1965960"/>
                    <a:pt x="261620" y="1971040"/>
                    <a:pt x="273050" y="1972310"/>
                  </a:cubicBezTo>
                  <a:cubicBezTo>
                    <a:pt x="285750" y="1974850"/>
                    <a:pt x="298450" y="1976120"/>
                    <a:pt x="311150" y="1978660"/>
                  </a:cubicBezTo>
                  <a:cubicBezTo>
                    <a:pt x="316230" y="1979930"/>
                    <a:pt x="322580" y="1981200"/>
                    <a:pt x="327660" y="1983740"/>
                  </a:cubicBezTo>
                  <a:cubicBezTo>
                    <a:pt x="334010" y="1986280"/>
                    <a:pt x="340360" y="1986280"/>
                    <a:pt x="345440" y="1990090"/>
                  </a:cubicBezTo>
                  <a:cubicBezTo>
                    <a:pt x="353060" y="1996440"/>
                    <a:pt x="360680" y="2000250"/>
                    <a:pt x="370840" y="1997710"/>
                  </a:cubicBezTo>
                  <a:cubicBezTo>
                    <a:pt x="374650" y="1996440"/>
                    <a:pt x="379730" y="1998980"/>
                    <a:pt x="383540" y="2000250"/>
                  </a:cubicBezTo>
                  <a:cubicBezTo>
                    <a:pt x="384810" y="2000250"/>
                    <a:pt x="386080" y="2001520"/>
                    <a:pt x="387350" y="2001520"/>
                  </a:cubicBezTo>
                  <a:cubicBezTo>
                    <a:pt x="401320" y="2002790"/>
                    <a:pt x="414020" y="2000250"/>
                    <a:pt x="426720" y="1997710"/>
                  </a:cubicBezTo>
                  <a:cubicBezTo>
                    <a:pt x="431800" y="1996440"/>
                    <a:pt x="436880" y="1995170"/>
                    <a:pt x="441960" y="1992630"/>
                  </a:cubicBezTo>
                  <a:cubicBezTo>
                    <a:pt x="455930" y="1986280"/>
                    <a:pt x="469900" y="1979930"/>
                    <a:pt x="482600" y="1972310"/>
                  </a:cubicBezTo>
                  <a:cubicBezTo>
                    <a:pt x="491490" y="1967230"/>
                    <a:pt x="500380" y="1962150"/>
                    <a:pt x="510540" y="1967230"/>
                  </a:cubicBezTo>
                  <a:lnTo>
                    <a:pt x="515620" y="1967230"/>
                  </a:lnTo>
                  <a:cubicBezTo>
                    <a:pt x="524510" y="1967230"/>
                    <a:pt x="533400" y="1965960"/>
                    <a:pt x="541020" y="1964690"/>
                  </a:cubicBezTo>
                  <a:cubicBezTo>
                    <a:pt x="542290" y="1964690"/>
                    <a:pt x="544830" y="1964690"/>
                    <a:pt x="544830" y="1963420"/>
                  </a:cubicBezTo>
                  <a:cubicBezTo>
                    <a:pt x="548640" y="1958340"/>
                    <a:pt x="554990" y="1958340"/>
                    <a:pt x="561340" y="1957070"/>
                  </a:cubicBezTo>
                  <a:cubicBezTo>
                    <a:pt x="571500" y="1955800"/>
                    <a:pt x="581660" y="1955800"/>
                    <a:pt x="589280" y="1949450"/>
                  </a:cubicBezTo>
                  <a:cubicBezTo>
                    <a:pt x="596900" y="1944370"/>
                    <a:pt x="604520" y="1943100"/>
                    <a:pt x="613410" y="1941830"/>
                  </a:cubicBezTo>
                  <a:cubicBezTo>
                    <a:pt x="614680" y="1941830"/>
                    <a:pt x="617220" y="1940560"/>
                    <a:pt x="618490" y="1940560"/>
                  </a:cubicBezTo>
                  <a:cubicBezTo>
                    <a:pt x="624840" y="1939290"/>
                    <a:pt x="631190" y="1935480"/>
                    <a:pt x="636270" y="1936750"/>
                  </a:cubicBezTo>
                  <a:cubicBezTo>
                    <a:pt x="647700" y="1939290"/>
                    <a:pt x="652780" y="1935480"/>
                    <a:pt x="660400" y="1925320"/>
                  </a:cubicBezTo>
                  <a:cubicBezTo>
                    <a:pt x="661670" y="1922780"/>
                    <a:pt x="665480" y="1921510"/>
                    <a:pt x="668020" y="1920240"/>
                  </a:cubicBezTo>
                  <a:cubicBezTo>
                    <a:pt x="674370" y="1918970"/>
                    <a:pt x="680720" y="1920240"/>
                    <a:pt x="687070" y="1918970"/>
                  </a:cubicBezTo>
                  <a:cubicBezTo>
                    <a:pt x="690880" y="1918970"/>
                    <a:pt x="694690" y="1915160"/>
                    <a:pt x="697230" y="1915160"/>
                  </a:cubicBezTo>
                  <a:cubicBezTo>
                    <a:pt x="707390" y="1916430"/>
                    <a:pt x="718820" y="1912620"/>
                    <a:pt x="727710" y="1918970"/>
                  </a:cubicBezTo>
                  <a:cubicBezTo>
                    <a:pt x="728980" y="1920240"/>
                    <a:pt x="731520" y="1920240"/>
                    <a:pt x="734060" y="1920240"/>
                  </a:cubicBezTo>
                  <a:cubicBezTo>
                    <a:pt x="750570" y="1921510"/>
                    <a:pt x="764540" y="1926590"/>
                    <a:pt x="775970" y="1936750"/>
                  </a:cubicBezTo>
                  <a:cubicBezTo>
                    <a:pt x="779780" y="1940560"/>
                    <a:pt x="784860" y="1943100"/>
                    <a:pt x="788670" y="1945640"/>
                  </a:cubicBezTo>
                  <a:cubicBezTo>
                    <a:pt x="792480" y="1948180"/>
                    <a:pt x="797560" y="1948180"/>
                    <a:pt x="801370" y="1949450"/>
                  </a:cubicBezTo>
                  <a:cubicBezTo>
                    <a:pt x="805180" y="1950720"/>
                    <a:pt x="807720" y="1951990"/>
                    <a:pt x="811530" y="1951990"/>
                  </a:cubicBezTo>
                  <a:cubicBezTo>
                    <a:pt x="817880" y="1951990"/>
                    <a:pt x="822960" y="1954530"/>
                    <a:pt x="826770" y="1959610"/>
                  </a:cubicBezTo>
                  <a:cubicBezTo>
                    <a:pt x="828040" y="1960880"/>
                    <a:pt x="829310" y="1962150"/>
                    <a:pt x="830580" y="1964690"/>
                  </a:cubicBezTo>
                  <a:cubicBezTo>
                    <a:pt x="829310" y="1968500"/>
                    <a:pt x="836930" y="1978660"/>
                    <a:pt x="842010" y="1978660"/>
                  </a:cubicBezTo>
                  <a:cubicBezTo>
                    <a:pt x="850900" y="1978660"/>
                    <a:pt x="859790" y="1981200"/>
                    <a:pt x="867410" y="1987550"/>
                  </a:cubicBezTo>
                  <a:cubicBezTo>
                    <a:pt x="868680" y="1988820"/>
                    <a:pt x="871220" y="1988820"/>
                    <a:pt x="873760" y="1987550"/>
                  </a:cubicBezTo>
                  <a:cubicBezTo>
                    <a:pt x="877570" y="1986280"/>
                    <a:pt x="880110" y="1986280"/>
                    <a:pt x="882650" y="1990090"/>
                  </a:cubicBezTo>
                  <a:cubicBezTo>
                    <a:pt x="883920" y="1991360"/>
                    <a:pt x="889000" y="1991360"/>
                    <a:pt x="891540" y="1991360"/>
                  </a:cubicBezTo>
                  <a:cubicBezTo>
                    <a:pt x="897890" y="1991360"/>
                    <a:pt x="905510" y="1990090"/>
                    <a:pt x="911860" y="1991360"/>
                  </a:cubicBezTo>
                  <a:cubicBezTo>
                    <a:pt x="923290" y="1992630"/>
                    <a:pt x="933450" y="1993900"/>
                    <a:pt x="944880" y="1996440"/>
                  </a:cubicBezTo>
                  <a:cubicBezTo>
                    <a:pt x="947420" y="1996440"/>
                    <a:pt x="949960" y="1997710"/>
                    <a:pt x="951230" y="1998980"/>
                  </a:cubicBezTo>
                  <a:cubicBezTo>
                    <a:pt x="953770" y="2005330"/>
                    <a:pt x="960120" y="2005330"/>
                    <a:pt x="963930" y="2006600"/>
                  </a:cubicBezTo>
                  <a:cubicBezTo>
                    <a:pt x="967740" y="2007870"/>
                    <a:pt x="972820" y="2009140"/>
                    <a:pt x="975360" y="2009140"/>
                  </a:cubicBezTo>
                  <a:cubicBezTo>
                    <a:pt x="976630" y="2007870"/>
                    <a:pt x="979170" y="2006600"/>
                    <a:pt x="981710" y="2004060"/>
                  </a:cubicBezTo>
                  <a:cubicBezTo>
                    <a:pt x="976630" y="2004060"/>
                    <a:pt x="974090" y="2005330"/>
                    <a:pt x="971550" y="2005330"/>
                  </a:cubicBezTo>
                  <a:cubicBezTo>
                    <a:pt x="976630" y="1998980"/>
                    <a:pt x="981710" y="1997710"/>
                    <a:pt x="988060" y="2001520"/>
                  </a:cubicBezTo>
                  <a:cubicBezTo>
                    <a:pt x="995680" y="2007870"/>
                    <a:pt x="1002030" y="2007870"/>
                    <a:pt x="1010920" y="2001520"/>
                  </a:cubicBezTo>
                  <a:lnTo>
                    <a:pt x="1018540" y="1997710"/>
                  </a:lnTo>
                  <a:lnTo>
                    <a:pt x="1018540" y="1991360"/>
                  </a:lnTo>
                  <a:cubicBezTo>
                    <a:pt x="1022350" y="1992630"/>
                    <a:pt x="1026160" y="1995170"/>
                    <a:pt x="1028700" y="1995170"/>
                  </a:cubicBezTo>
                  <a:cubicBezTo>
                    <a:pt x="1036320" y="1991360"/>
                    <a:pt x="1043940" y="1987550"/>
                    <a:pt x="1050290" y="1982470"/>
                  </a:cubicBezTo>
                  <a:cubicBezTo>
                    <a:pt x="1057910" y="1977390"/>
                    <a:pt x="1064260" y="1971040"/>
                    <a:pt x="1070610" y="1965960"/>
                  </a:cubicBezTo>
                  <a:cubicBezTo>
                    <a:pt x="1071880" y="1965960"/>
                    <a:pt x="1071880" y="1964690"/>
                    <a:pt x="1073150" y="1964690"/>
                  </a:cubicBezTo>
                  <a:cubicBezTo>
                    <a:pt x="1082040" y="1962150"/>
                    <a:pt x="1089660" y="1960880"/>
                    <a:pt x="1098550" y="1958340"/>
                  </a:cubicBezTo>
                  <a:cubicBezTo>
                    <a:pt x="1103630" y="1957070"/>
                    <a:pt x="1107440" y="1954530"/>
                    <a:pt x="1112520" y="1953260"/>
                  </a:cubicBezTo>
                  <a:cubicBezTo>
                    <a:pt x="1116330" y="1951990"/>
                    <a:pt x="1118870" y="1951990"/>
                    <a:pt x="1122680" y="1950720"/>
                  </a:cubicBezTo>
                  <a:lnTo>
                    <a:pt x="1135380" y="1950720"/>
                  </a:lnTo>
                  <a:cubicBezTo>
                    <a:pt x="1137920" y="1950720"/>
                    <a:pt x="1141730" y="1950720"/>
                    <a:pt x="1144270" y="1949450"/>
                  </a:cubicBezTo>
                  <a:cubicBezTo>
                    <a:pt x="1145540" y="1946910"/>
                    <a:pt x="1148080" y="1943100"/>
                    <a:pt x="1149350" y="1943100"/>
                  </a:cubicBezTo>
                  <a:cubicBezTo>
                    <a:pt x="1153160" y="1943100"/>
                    <a:pt x="1155700" y="1945640"/>
                    <a:pt x="1159510" y="1946910"/>
                  </a:cubicBezTo>
                  <a:cubicBezTo>
                    <a:pt x="1160780" y="1946910"/>
                    <a:pt x="1160780" y="1948180"/>
                    <a:pt x="1160780" y="1949450"/>
                  </a:cubicBezTo>
                  <a:cubicBezTo>
                    <a:pt x="1165860" y="1954530"/>
                    <a:pt x="1169670" y="1960880"/>
                    <a:pt x="1174750" y="1965960"/>
                  </a:cubicBezTo>
                  <a:cubicBezTo>
                    <a:pt x="1181100" y="1972310"/>
                    <a:pt x="1187450" y="1972310"/>
                    <a:pt x="1191260" y="1968500"/>
                  </a:cubicBezTo>
                  <a:cubicBezTo>
                    <a:pt x="1197610" y="1963420"/>
                    <a:pt x="1202690" y="1959610"/>
                    <a:pt x="1211580" y="1962150"/>
                  </a:cubicBezTo>
                  <a:cubicBezTo>
                    <a:pt x="1212850" y="1962150"/>
                    <a:pt x="1215390" y="1963420"/>
                    <a:pt x="1216660" y="1962150"/>
                  </a:cubicBezTo>
                  <a:cubicBezTo>
                    <a:pt x="1223010" y="1959610"/>
                    <a:pt x="1230630" y="1957070"/>
                    <a:pt x="1236980" y="1953260"/>
                  </a:cubicBezTo>
                  <a:cubicBezTo>
                    <a:pt x="1240790" y="1951990"/>
                    <a:pt x="1245870" y="1951990"/>
                    <a:pt x="1247140" y="1949450"/>
                  </a:cubicBezTo>
                  <a:cubicBezTo>
                    <a:pt x="1250950" y="1941830"/>
                    <a:pt x="1257300" y="1938020"/>
                    <a:pt x="1263650" y="1932940"/>
                  </a:cubicBezTo>
                  <a:cubicBezTo>
                    <a:pt x="1267460" y="1929130"/>
                    <a:pt x="1271270" y="1924050"/>
                    <a:pt x="1275080" y="1922780"/>
                  </a:cubicBezTo>
                  <a:cubicBezTo>
                    <a:pt x="1283970" y="1920240"/>
                    <a:pt x="1290320" y="1912620"/>
                    <a:pt x="1297940" y="1907540"/>
                  </a:cubicBezTo>
                  <a:cubicBezTo>
                    <a:pt x="1304290" y="1903730"/>
                    <a:pt x="1308100" y="1896110"/>
                    <a:pt x="1314450" y="1894840"/>
                  </a:cubicBezTo>
                  <a:cubicBezTo>
                    <a:pt x="1324610" y="1892300"/>
                    <a:pt x="1332230" y="1885950"/>
                    <a:pt x="1341120" y="1879600"/>
                  </a:cubicBezTo>
                  <a:cubicBezTo>
                    <a:pt x="1346200" y="1875790"/>
                    <a:pt x="1352550" y="1873250"/>
                    <a:pt x="1358900" y="1874520"/>
                  </a:cubicBezTo>
                  <a:cubicBezTo>
                    <a:pt x="1362710" y="1875790"/>
                    <a:pt x="1367790" y="1874520"/>
                    <a:pt x="1370330" y="1873250"/>
                  </a:cubicBezTo>
                  <a:cubicBezTo>
                    <a:pt x="1375410" y="1870710"/>
                    <a:pt x="1380490" y="1866900"/>
                    <a:pt x="1385570" y="1864360"/>
                  </a:cubicBezTo>
                  <a:cubicBezTo>
                    <a:pt x="1389380" y="1861820"/>
                    <a:pt x="1393190" y="1859280"/>
                    <a:pt x="1397000" y="1859280"/>
                  </a:cubicBezTo>
                  <a:cubicBezTo>
                    <a:pt x="1409700" y="1858010"/>
                    <a:pt x="1419860" y="1855470"/>
                    <a:pt x="1426210" y="1842770"/>
                  </a:cubicBezTo>
                  <a:cubicBezTo>
                    <a:pt x="1428750" y="1837690"/>
                    <a:pt x="1441450" y="1831340"/>
                    <a:pt x="1446530" y="1833880"/>
                  </a:cubicBezTo>
                  <a:cubicBezTo>
                    <a:pt x="1455420" y="1837690"/>
                    <a:pt x="1461770" y="1835150"/>
                    <a:pt x="1466850" y="1827530"/>
                  </a:cubicBezTo>
                  <a:cubicBezTo>
                    <a:pt x="1470660" y="1823720"/>
                    <a:pt x="1475740" y="1824990"/>
                    <a:pt x="1479550" y="1827530"/>
                  </a:cubicBezTo>
                  <a:cubicBezTo>
                    <a:pt x="1482090" y="1830070"/>
                    <a:pt x="1484630" y="1831340"/>
                    <a:pt x="1487170" y="1831340"/>
                  </a:cubicBezTo>
                  <a:cubicBezTo>
                    <a:pt x="1496060" y="1832610"/>
                    <a:pt x="1506220" y="1831340"/>
                    <a:pt x="1515110" y="1832610"/>
                  </a:cubicBezTo>
                  <a:cubicBezTo>
                    <a:pt x="1522730" y="1833880"/>
                    <a:pt x="1530350" y="1831340"/>
                    <a:pt x="1535430" y="1826260"/>
                  </a:cubicBezTo>
                  <a:cubicBezTo>
                    <a:pt x="1540510" y="1821180"/>
                    <a:pt x="1544320" y="1821180"/>
                    <a:pt x="1551940" y="1823720"/>
                  </a:cubicBezTo>
                  <a:cubicBezTo>
                    <a:pt x="1558290" y="1826260"/>
                    <a:pt x="1563370" y="1832610"/>
                    <a:pt x="1572260" y="1831340"/>
                  </a:cubicBezTo>
                  <a:cubicBezTo>
                    <a:pt x="1579880" y="1830070"/>
                    <a:pt x="1588770" y="1833880"/>
                    <a:pt x="1597660" y="1830070"/>
                  </a:cubicBezTo>
                  <a:lnTo>
                    <a:pt x="1602740" y="1830070"/>
                  </a:lnTo>
                  <a:cubicBezTo>
                    <a:pt x="1610360" y="1832610"/>
                    <a:pt x="1617980" y="1833880"/>
                    <a:pt x="1624330" y="1840230"/>
                  </a:cubicBezTo>
                  <a:cubicBezTo>
                    <a:pt x="1631950" y="1846580"/>
                    <a:pt x="1633220" y="1799590"/>
                    <a:pt x="1640840" y="1804670"/>
                  </a:cubicBezTo>
                  <a:cubicBezTo>
                    <a:pt x="1652270" y="1812290"/>
                    <a:pt x="1649730" y="1804670"/>
                    <a:pt x="1661160" y="1811020"/>
                  </a:cubicBezTo>
                  <a:cubicBezTo>
                    <a:pt x="1670050" y="1814830"/>
                    <a:pt x="1666240" y="1800860"/>
                    <a:pt x="1676400" y="1803400"/>
                  </a:cubicBezTo>
                  <a:cubicBezTo>
                    <a:pt x="1677670" y="1803400"/>
                    <a:pt x="1692910" y="1813560"/>
                    <a:pt x="1692910" y="1812290"/>
                  </a:cubicBezTo>
                  <a:cubicBezTo>
                    <a:pt x="1699260" y="1808480"/>
                    <a:pt x="1705610" y="1770380"/>
                    <a:pt x="1711960" y="1771650"/>
                  </a:cubicBezTo>
                  <a:cubicBezTo>
                    <a:pt x="1724660" y="1775460"/>
                    <a:pt x="1736090" y="1772920"/>
                    <a:pt x="1747520" y="1767840"/>
                  </a:cubicBezTo>
                  <a:cubicBezTo>
                    <a:pt x="1753870" y="1765300"/>
                    <a:pt x="1764030" y="1756410"/>
                    <a:pt x="1769110" y="1760220"/>
                  </a:cubicBezTo>
                  <a:cubicBezTo>
                    <a:pt x="1778000" y="1766570"/>
                    <a:pt x="1786890" y="1769110"/>
                    <a:pt x="1797050" y="1770380"/>
                  </a:cubicBezTo>
                  <a:cubicBezTo>
                    <a:pt x="1798320" y="1770380"/>
                    <a:pt x="1799590" y="1771650"/>
                    <a:pt x="1800860" y="1772920"/>
                  </a:cubicBezTo>
                  <a:cubicBezTo>
                    <a:pt x="1804670" y="1778000"/>
                    <a:pt x="1822450" y="1764030"/>
                    <a:pt x="1826260" y="1769110"/>
                  </a:cubicBezTo>
                  <a:cubicBezTo>
                    <a:pt x="1831340" y="1776730"/>
                    <a:pt x="1836420" y="1784350"/>
                    <a:pt x="1841500" y="1790700"/>
                  </a:cubicBezTo>
                  <a:cubicBezTo>
                    <a:pt x="1844040" y="1793240"/>
                    <a:pt x="1847850" y="1794510"/>
                    <a:pt x="1849120" y="1797050"/>
                  </a:cubicBezTo>
                  <a:cubicBezTo>
                    <a:pt x="1850390" y="1803400"/>
                    <a:pt x="1852930" y="1805940"/>
                    <a:pt x="1859280" y="1805940"/>
                  </a:cubicBezTo>
                  <a:cubicBezTo>
                    <a:pt x="1863090" y="1805940"/>
                    <a:pt x="1866900" y="1807210"/>
                    <a:pt x="1869440" y="1809750"/>
                  </a:cubicBezTo>
                  <a:cubicBezTo>
                    <a:pt x="1875790" y="1813560"/>
                    <a:pt x="1880870" y="1817370"/>
                    <a:pt x="1885950" y="1821180"/>
                  </a:cubicBezTo>
                  <a:cubicBezTo>
                    <a:pt x="1892300" y="1824990"/>
                    <a:pt x="1898650" y="1828800"/>
                    <a:pt x="1901190" y="1835150"/>
                  </a:cubicBezTo>
                  <a:cubicBezTo>
                    <a:pt x="1902460" y="1837690"/>
                    <a:pt x="1903730" y="1838960"/>
                    <a:pt x="1905000" y="1840230"/>
                  </a:cubicBezTo>
                  <a:cubicBezTo>
                    <a:pt x="1910080" y="1845310"/>
                    <a:pt x="1915160" y="1849120"/>
                    <a:pt x="1920240" y="1854200"/>
                  </a:cubicBezTo>
                  <a:cubicBezTo>
                    <a:pt x="1927860" y="1860550"/>
                    <a:pt x="1934210" y="1868170"/>
                    <a:pt x="1941830" y="1874520"/>
                  </a:cubicBezTo>
                  <a:cubicBezTo>
                    <a:pt x="1944370" y="1875790"/>
                    <a:pt x="1946910" y="1878330"/>
                    <a:pt x="1949450" y="1879600"/>
                  </a:cubicBezTo>
                  <a:cubicBezTo>
                    <a:pt x="1954530" y="1882140"/>
                    <a:pt x="1959610" y="1884680"/>
                    <a:pt x="1963420" y="1888490"/>
                  </a:cubicBezTo>
                  <a:cubicBezTo>
                    <a:pt x="1967230" y="1892300"/>
                    <a:pt x="1985010" y="1869440"/>
                    <a:pt x="1987550" y="1874520"/>
                  </a:cubicBezTo>
                  <a:cubicBezTo>
                    <a:pt x="1987550" y="1875790"/>
                    <a:pt x="1988820" y="1875790"/>
                    <a:pt x="1990090" y="1875790"/>
                  </a:cubicBezTo>
                  <a:cubicBezTo>
                    <a:pt x="1997710" y="1882140"/>
                    <a:pt x="2005330" y="1879600"/>
                    <a:pt x="2012950" y="1877060"/>
                  </a:cubicBezTo>
                  <a:cubicBezTo>
                    <a:pt x="2015490" y="1875790"/>
                    <a:pt x="2018030" y="1874520"/>
                    <a:pt x="2019300" y="1875790"/>
                  </a:cubicBezTo>
                  <a:cubicBezTo>
                    <a:pt x="2028190" y="1879600"/>
                    <a:pt x="2034540" y="1888490"/>
                    <a:pt x="2045970" y="1889760"/>
                  </a:cubicBezTo>
                  <a:cubicBezTo>
                    <a:pt x="2045970" y="1889760"/>
                    <a:pt x="2047240" y="1889760"/>
                    <a:pt x="2047240" y="1891030"/>
                  </a:cubicBezTo>
                  <a:cubicBezTo>
                    <a:pt x="2049780" y="1898650"/>
                    <a:pt x="2057400" y="1898650"/>
                    <a:pt x="2063750" y="1899920"/>
                  </a:cubicBezTo>
                  <a:cubicBezTo>
                    <a:pt x="2067560" y="1899920"/>
                    <a:pt x="2071370" y="1901190"/>
                    <a:pt x="2073910" y="1902460"/>
                  </a:cubicBezTo>
                  <a:cubicBezTo>
                    <a:pt x="2081530" y="1906270"/>
                    <a:pt x="2089150" y="1911350"/>
                    <a:pt x="2098040" y="1913890"/>
                  </a:cubicBezTo>
                  <a:cubicBezTo>
                    <a:pt x="2109470" y="1917700"/>
                    <a:pt x="2120900" y="1920240"/>
                    <a:pt x="2129790" y="1926590"/>
                  </a:cubicBezTo>
                  <a:cubicBezTo>
                    <a:pt x="2131060" y="1926590"/>
                    <a:pt x="2132330" y="1926590"/>
                    <a:pt x="2132330" y="1927860"/>
                  </a:cubicBezTo>
                  <a:cubicBezTo>
                    <a:pt x="2136140" y="1930400"/>
                    <a:pt x="2142490" y="1931670"/>
                    <a:pt x="2145030" y="1935480"/>
                  </a:cubicBezTo>
                  <a:cubicBezTo>
                    <a:pt x="2148840" y="1943100"/>
                    <a:pt x="2159000" y="1941830"/>
                    <a:pt x="2164080" y="1948180"/>
                  </a:cubicBezTo>
                  <a:lnTo>
                    <a:pt x="2165350" y="1948180"/>
                  </a:lnTo>
                  <a:cubicBezTo>
                    <a:pt x="2170430" y="1948180"/>
                    <a:pt x="2175510" y="1949450"/>
                    <a:pt x="2181860" y="1949450"/>
                  </a:cubicBezTo>
                  <a:cubicBezTo>
                    <a:pt x="2184400" y="1948180"/>
                    <a:pt x="2188210" y="1945640"/>
                    <a:pt x="2190750" y="1945640"/>
                  </a:cubicBezTo>
                  <a:cubicBezTo>
                    <a:pt x="2202180" y="1949450"/>
                    <a:pt x="2213610" y="1949450"/>
                    <a:pt x="2221230" y="1939290"/>
                  </a:cubicBezTo>
                  <a:cubicBezTo>
                    <a:pt x="2222500" y="1938020"/>
                    <a:pt x="2225040" y="1938020"/>
                    <a:pt x="2227580" y="1938020"/>
                  </a:cubicBezTo>
                  <a:lnTo>
                    <a:pt x="2237740" y="1938020"/>
                  </a:lnTo>
                  <a:cubicBezTo>
                    <a:pt x="2249170" y="1935480"/>
                    <a:pt x="2259330" y="1932940"/>
                    <a:pt x="2270760" y="1931670"/>
                  </a:cubicBezTo>
                  <a:cubicBezTo>
                    <a:pt x="2275840" y="1930400"/>
                    <a:pt x="2282190" y="1932940"/>
                    <a:pt x="2287270" y="1934210"/>
                  </a:cubicBezTo>
                  <a:cubicBezTo>
                    <a:pt x="2292350" y="1935480"/>
                    <a:pt x="2297430" y="1935480"/>
                    <a:pt x="2302510" y="1935480"/>
                  </a:cubicBezTo>
                  <a:cubicBezTo>
                    <a:pt x="2308860" y="1935480"/>
                    <a:pt x="2313940" y="1932940"/>
                    <a:pt x="2320290" y="1932940"/>
                  </a:cubicBezTo>
                  <a:cubicBezTo>
                    <a:pt x="2325370" y="1931670"/>
                    <a:pt x="2331720" y="1931670"/>
                    <a:pt x="2336800" y="1930400"/>
                  </a:cubicBezTo>
                  <a:cubicBezTo>
                    <a:pt x="2348230" y="1927860"/>
                    <a:pt x="2358390" y="1925320"/>
                    <a:pt x="2369820" y="1924050"/>
                  </a:cubicBezTo>
                  <a:cubicBezTo>
                    <a:pt x="2377440" y="1880870"/>
                    <a:pt x="2376170" y="1830070"/>
                    <a:pt x="2376170" y="1778000"/>
                  </a:cubicBezTo>
                  <a:close/>
                </a:path>
              </a:pathLst>
            </a:custGeom>
            <a:blipFill>
              <a:blip r:embed="rId7"/>
              <a:stretch>
                <a:fillRect l="0" r="0" t="-38560" b="-38560"/>
              </a:stretch>
            </a:blipFill>
          </p:spPr>
        </p:sp>
      </p:grpSp>
      <p:pic>
        <p:nvPicPr>
          <p:cNvPr name="Picture 11" id="11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4582478" y="1054630"/>
            <a:ext cx="746535" cy="7608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983351" y="3685481"/>
            <a:ext cx="6435566" cy="866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399"/>
              </a:lnSpc>
            </a:pPr>
            <a:r>
              <a:rPr lang="en-US" sz="6399">
                <a:solidFill>
                  <a:srgbClr val="302C2C"/>
                </a:solidFill>
                <a:latin typeface="Pluma Bold"/>
              </a:rPr>
              <a:t>Today's Topics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12165" r="50724" b="51317"/>
          <a:stretch>
            <a:fillRect/>
          </a:stretch>
        </p:blipFill>
        <p:spPr>
          <a:xfrm flipH="false" flipV="false" rot="0">
            <a:off x="2282056" y="1751745"/>
            <a:ext cx="13723888" cy="727202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21102" r="0" b="41030"/>
          <a:stretch>
            <a:fillRect/>
          </a:stretch>
        </p:blipFill>
        <p:spPr>
          <a:xfrm flipH="false" flipV="false" rot="-108631">
            <a:off x="6817914" y="1377405"/>
            <a:ext cx="4652173" cy="74868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3858240" y="3849946"/>
            <a:ext cx="11047773" cy="1025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8000">
                <a:solidFill>
                  <a:srgbClr val="302C2C"/>
                </a:solidFill>
                <a:latin typeface="Pluma Bold"/>
              </a:rPr>
              <a:t>ISLAM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08397" y="5404195"/>
            <a:ext cx="7671207" cy="485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302C2C"/>
                </a:solidFill>
                <a:latin typeface="Varela Round"/>
              </a:rPr>
              <a:t>RISE, EXPANSION &amp; EFFECTS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rcRect l="0" t="34658" r="47856" b="28872"/>
          <a:stretch>
            <a:fillRect/>
          </a:stretch>
        </p:blipFill>
        <p:spPr>
          <a:xfrm flipH="false" flipV="false" rot="0">
            <a:off x="6807248" y="6418580"/>
            <a:ext cx="4306846" cy="749285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7322937" y="6578928"/>
            <a:ext cx="3642125" cy="419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302C2C"/>
                </a:solidFill>
                <a:latin typeface="Varela Round"/>
              </a:rPr>
              <a:t>611-732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20976" r="33873" b="0"/>
          <a:stretch>
            <a:fillRect/>
          </a:stretch>
        </p:blipFill>
        <p:spPr>
          <a:xfrm flipH="false" flipV="false" rot="859101">
            <a:off x="7085620" y="-1843141"/>
            <a:ext cx="12450556" cy="5374989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7685" t="11029" r="55171" b="0"/>
          <a:stretch>
            <a:fillRect/>
          </a:stretch>
        </p:blipFill>
        <p:spPr>
          <a:xfrm flipH="false" flipV="false" rot="-5400000">
            <a:off x="2283887" y="-841872"/>
            <a:ext cx="7505049" cy="1285354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12573" t="12150" r="12573" b="11093"/>
          <a:stretch>
            <a:fillRect/>
          </a:stretch>
        </p:blipFill>
        <p:spPr>
          <a:xfrm flipH="false" flipV="false" rot="-10800000">
            <a:off x="12463186" y="5348687"/>
            <a:ext cx="4796114" cy="3670037"/>
          </a:xfrm>
          <a:prstGeom prst="rect">
            <a:avLst/>
          </a:prstGeom>
        </p:spPr>
      </p:pic>
      <p:grpSp>
        <p:nvGrpSpPr>
          <p:cNvPr name="Group 6" id="6"/>
          <p:cNvGrpSpPr>
            <a:grpSpLocks noChangeAspect="true"/>
          </p:cNvGrpSpPr>
          <p:nvPr/>
        </p:nvGrpSpPr>
        <p:grpSpPr>
          <a:xfrm rot="129821">
            <a:off x="12454493" y="1136651"/>
            <a:ext cx="4296336" cy="6386074"/>
            <a:chOff x="0" y="0"/>
            <a:chExt cx="3175000" cy="4719320"/>
          </a:xfrm>
        </p:grpSpPr>
        <p:sp>
          <p:nvSpPr>
            <p:cNvPr name="Freeform 7" id="7"/>
            <p:cNvSpPr/>
            <p:nvPr/>
          </p:nvSpPr>
          <p:spPr>
            <a:xfrm>
              <a:off x="20320" y="21590"/>
              <a:ext cx="3154680" cy="4697730"/>
            </a:xfrm>
            <a:custGeom>
              <a:avLst/>
              <a:gdLst/>
              <a:ahLst/>
              <a:cxnLst/>
              <a:rect r="r" b="b" t="t" l="l"/>
              <a:pathLst>
                <a:path h="4697730" w="3154680">
                  <a:moveTo>
                    <a:pt x="3154680" y="4697730"/>
                  </a:moveTo>
                  <a:lnTo>
                    <a:pt x="215900" y="4697730"/>
                  </a:lnTo>
                  <a:cubicBezTo>
                    <a:pt x="215900" y="4697730"/>
                    <a:pt x="215900" y="4654550"/>
                    <a:pt x="194310" y="4611370"/>
                  </a:cubicBezTo>
                  <a:cubicBezTo>
                    <a:pt x="172720" y="4568190"/>
                    <a:pt x="172720" y="4461510"/>
                    <a:pt x="172720" y="4418330"/>
                  </a:cubicBezTo>
                  <a:cubicBezTo>
                    <a:pt x="172720" y="4375150"/>
                    <a:pt x="86360" y="4246880"/>
                    <a:pt x="86360" y="4246880"/>
                  </a:cubicBezTo>
                  <a:cubicBezTo>
                    <a:pt x="0" y="4118610"/>
                    <a:pt x="21590" y="3967480"/>
                    <a:pt x="21590" y="3925570"/>
                  </a:cubicBezTo>
                  <a:cubicBezTo>
                    <a:pt x="21590" y="3882390"/>
                    <a:pt x="43180" y="3818890"/>
                    <a:pt x="86360" y="3754120"/>
                  </a:cubicBezTo>
                  <a:cubicBezTo>
                    <a:pt x="129540" y="3689350"/>
                    <a:pt x="129540" y="3517900"/>
                    <a:pt x="129540" y="3517900"/>
                  </a:cubicBezTo>
                  <a:lnTo>
                    <a:pt x="129540" y="3389630"/>
                  </a:lnTo>
                  <a:lnTo>
                    <a:pt x="129540" y="3261360"/>
                  </a:lnTo>
                  <a:lnTo>
                    <a:pt x="172720" y="3133090"/>
                  </a:lnTo>
                  <a:lnTo>
                    <a:pt x="151130" y="3004820"/>
                  </a:lnTo>
                  <a:cubicBezTo>
                    <a:pt x="151130" y="3004820"/>
                    <a:pt x="129540" y="2918460"/>
                    <a:pt x="151130" y="2876550"/>
                  </a:cubicBezTo>
                  <a:cubicBezTo>
                    <a:pt x="172720" y="2833370"/>
                    <a:pt x="151130" y="2854960"/>
                    <a:pt x="151130" y="2833370"/>
                  </a:cubicBezTo>
                  <a:cubicBezTo>
                    <a:pt x="151130" y="2811780"/>
                    <a:pt x="151130" y="2768600"/>
                    <a:pt x="151130" y="2768600"/>
                  </a:cubicBezTo>
                  <a:lnTo>
                    <a:pt x="151130" y="2531110"/>
                  </a:lnTo>
                  <a:lnTo>
                    <a:pt x="237490" y="2316480"/>
                  </a:lnTo>
                  <a:lnTo>
                    <a:pt x="259080" y="1995170"/>
                  </a:lnTo>
                  <a:lnTo>
                    <a:pt x="302260" y="1737360"/>
                  </a:lnTo>
                  <a:cubicBezTo>
                    <a:pt x="302260" y="1737360"/>
                    <a:pt x="302260" y="1416050"/>
                    <a:pt x="302260" y="1394460"/>
                  </a:cubicBezTo>
                  <a:cubicBezTo>
                    <a:pt x="302260" y="1372870"/>
                    <a:pt x="302260" y="1223010"/>
                    <a:pt x="280670" y="1179830"/>
                  </a:cubicBezTo>
                  <a:cubicBezTo>
                    <a:pt x="259080" y="1136650"/>
                    <a:pt x="387350" y="793750"/>
                    <a:pt x="387350" y="793750"/>
                  </a:cubicBezTo>
                  <a:lnTo>
                    <a:pt x="452120" y="557530"/>
                  </a:lnTo>
                  <a:cubicBezTo>
                    <a:pt x="452120" y="557530"/>
                    <a:pt x="452120" y="257810"/>
                    <a:pt x="473710" y="193040"/>
                  </a:cubicBezTo>
                  <a:cubicBezTo>
                    <a:pt x="495300" y="128270"/>
                    <a:pt x="560070" y="86360"/>
                    <a:pt x="560070" y="86360"/>
                  </a:cubicBezTo>
                  <a:cubicBezTo>
                    <a:pt x="560070" y="86360"/>
                    <a:pt x="624840" y="64770"/>
                    <a:pt x="624840" y="64770"/>
                  </a:cubicBezTo>
                  <a:cubicBezTo>
                    <a:pt x="668020" y="21590"/>
                    <a:pt x="731520" y="21590"/>
                    <a:pt x="731520" y="21590"/>
                  </a:cubicBezTo>
                  <a:cubicBezTo>
                    <a:pt x="731520" y="21590"/>
                    <a:pt x="881380" y="0"/>
                    <a:pt x="924560" y="21590"/>
                  </a:cubicBezTo>
                  <a:cubicBezTo>
                    <a:pt x="967740" y="43180"/>
                    <a:pt x="1139190" y="43180"/>
                    <a:pt x="1139190" y="43180"/>
                  </a:cubicBezTo>
                  <a:cubicBezTo>
                    <a:pt x="1203960" y="0"/>
                    <a:pt x="1332230" y="64770"/>
                    <a:pt x="1332230" y="64770"/>
                  </a:cubicBezTo>
                  <a:lnTo>
                    <a:pt x="1525270" y="86360"/>
                  </a:lnTo>
                  <a:cubicBezTo>
                    <a:pt x="1611630" y="43180"/>
                    <a:pt x="1718310" y="64770"/>
                    <a:pt x="1718310" y="64770"/>
                  </a:cubicBezTo>
                  <a:cubicBezTo>
                    <a:pt x="1718310" y="64770"/>
                    <a:pt x="1824990" y="64770"/>
                    <a:pt x="1868170" y="86360"/>
                  </a:cubicBezTo>
                  <a:cubicBezTo>
                    <a:pt x="1911350" y="107950"/>
                    <a:pt x="1996440" y="86360"/>
                    <a:pt x="1996440" y="86360"/>
                  </a:cubicBezTo>
                  <a:lnTo>
                    <a:pt x="2039620" y="107950"/>
                  </a:lnTo>
                  <a:cubicBezTo>
                    <a:pt x="2082800" y="86360"/>
                    <a:pt x="2125980" y="107950"/>
                    <a:pt x="2125980" y="107950"/>
                  </a:cubicBezTo>
                  <a:cubicBezTo>
                    <a:pt x="2169160" y="151130"/>
                    <a:pt x="2319020" y="151130"/>
                    <a:pt x="2319020" y="151130"/>
                  </a:cubicBezTo>
                  <a:lnTo>
                    <a:pt x="2447290" y="172720"/>
                  </a:lnTo>
                  <a:cubicBezTo>
                    <a:pt x="2490470" y="194310"/>
                    <a:pt x="2597150" y="172720"/>
                    <a:pt x="2597150" y="172720"/>
                  </a:cubicBezTo>
                  <a:cubicBezTo>
                    <a:pt x="2597150" y="172720"/>
                    <a:pt x="2768600" y="129540"/>
                    <a:pt x="2854960" y="129540"/>
                  </a:cubicBezTo>
                  <a:cubicBezTo>
                    <a:pt x="2941320" y="129540"/>
                    <a:pt x="3154680" y="172720"/>
                    <a:pt x="3154680" y="172720"/>
                  </a:cubicBezTo>
                  <a:lnTo>
                    <a:pt x="3154680" y="4697730"/>
                  </a:lnTo>
                  <a:close/>
                </a:path>
              </a:pathLst>
            </a:custGeom>
            <a:blipFill>
              <a:blip r:embed="rId6"/>
              <a:stretch>
                <a:fillRect l="-49627" r="-49627" t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>
              <a:off x="0" y="0"/>
              <a:ext cx="3175000" cy="4719320"/>
            </a:xfrm>
            <a:custGeom>
              <a:avLst/>
              <a:gdLst/>
              <a:ahLst/>
              <a:cxnLst/>
              <a:rect r="r" b="b" t="t" l="l"/>
              <a:pathLst>
                <a:path h="4719320" w="3175000">
                  <a:moveTo>
                    <a:pt x="3175000" y="4719320"/>
                  </a:moveTo>
                  <a:lnTo>
                    <a:pt x="0" y="4719320"/>
                  </a:lnTo>
                  <a:lnTo>
                    <a:pt x="0" y="0"/>
                  </a:lnTo>
                  <a:lnTo>
                    <a:pt x="3175000" y="0"/>
                  </a:lnTo>
                  <a:lnTo>
                    <a:pt x="3175000" y="4719320"/>
                  </a:lnTo>
                  <a:close/>
                </a:path>
              </a:pathLst>
            </a:custGeom>
            <a:blipFill>
              <a:blip r:embed="rId7"/>
              <a:stretch>
                <a:fillRect l="-4322" r="-518" t="-3535" b="0"/>
              </a:stretch>
            </a:blipFill>
          </p:spPr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4676858" y="1458100"/>
            <a:ext cx="795902" cy="81111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rcRect l="0" t="34658" r="29215" b="35286"/>
          <a:stretch>
            <a:fillRect/>
          </a:stretch>
        </p:blipFill>
        <p:spPr>
          <a:xfrm flipH="false" flipV="false" rot="0">
            <a:off x="1367286" y="3498097"/>
            <a:ext cx="5846535" cy="617502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778557" y="2402560"/>
            <a:ext cx="8515710" cy="1095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000"/>
              </a:lnSpc>
            </a:pPr>
            <a:r>
              <a:rPr lang="en-US" sz="8000">
                <a:solidFill>
                  <a:srgbClr val="302C2C"/>
                </a:solidFill>
                <a:latin typeface="Pluma Bold"/>
              </a:rPr>
              <a:t>RISE OF ISLAM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67286" y="4194029"/>
            <a:ext cx="8515710" cy="51433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sz="3099">
                <a:solidFill>
                  <a:srgbClr val="302C2C"/>
                </a:solidFill>
                <a:latin typeface="Varela Round"/>
              </a:rPr>
              <a:t>Muhammad founded Islam in 611 AD.</a:t>
            </a:r>
          </a:p>
          <a:p>
            <a:pPr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sz="3099">
                <a:solidFill>
                  <a:srgbClr val="302C2C"/>
                </a:solidFill>
                <a:latin typeface="Varela Round"/>
              </a:rPr>
              <a:t>He was disgruntled by Meccan Paganism and the Christian Trinity.</a:t>
            </a:r>
          </a:p>
          <a:p>
            <a:pPr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sz="3099">
                <a:solidFill>
                  <a:srgbClr val="302C2C"/>
                </a:solidFill>
                <a:latin typeface="Varela Round"/>
              </a:rPr>
              <a:t>He wanted to believe a great, creator God. </a:t>
            </a:r>
          </a:p>
          <a:p>
            <a:pPr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sz="3099">
                <a:solidFill>
                  <a:srgbClr val="302C2C"/>
                </a:solidFill>
                <a:latin typeface="Varela Round"/>
              </a:rPr>
              <a:t>He claimed to have received a revelation from Angel Gabriel.</a:t>
            </a:r>
          </a:p>
          <a:p>
            <a:pPr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sz="3099">
                <a:solidFill>
                  <a:srgbClr val="302C2C"/>
                </a:solidFill>
                <a:latin typeface="Varela Round"/>
              </a:rPr>
              <a:t>He claimed he was the last prophet and that Jesus was not divine but a sinless, created being.</a:t>
            </a:r>
          </a:p>
          <a:p>
            <a:pPr marL="669289" indent="-334645" lvl="1">
              <a:lnSpc>
                <a:spcPts val="3719"/>
              </a:lnSpc>
              <a:buFont typeface="Arial"/>
              <a:buChar char="•"/>
            </a:pPr>
            <a:r>
              <a:rPr lang="en-US" sz="3099">
                <a:solidFill>
                  <a:srgbClr val="302C2C"/>
                </a:solidFill>
                <a:latin typeface="Varela Round"/>
              </a:rPr>
              <a:t>He also claimed that Jesus did not die.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891731" y="3629880"/>
            <a:ext cx="5342198" cy="485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>
                <a:solidFill>
                  <a:srgbClr val="302C2C"/>
                </a:solidFill>
                <a:latin typeface="Varela Round"/>
              </a:rPr>
              <a:t>MUHAMMAD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52653" t="686" r="8856" b="20402"/>
          <a:stretch>
            <a:fillRect/>
          </a:stretch>
        </p:blipFill>
        <p:spPr>
          <a:xfrm flipH="false" flipV="false" rot="-10800000">
            <a:off x="1028700" y="4539091"/>
            <a:ext cx="7735713" cy="5903361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52653" t="686" r="8856" b="20402"/>
          <a:stretch>
            <a:fillRect/>
          </a:stretch>
        </p:blipFill>
        <p:spPr>
          <a:xfrm flipH="false" flipV="false" rot="-10800000">
            <a:off x="9147617" y="4157244"/>
            <a:ext cx="7735713" cy="5903361"/>
          </a:xfrm>
          <a:prstGeom prst="rect">
            <a:avLst/>
          </a:prstGeom>
        </p:spPr>
      </p:pic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858913" y="3509678"/>
            <a:ext cx="6075286" cy="2321451"/>
            <a:chOff x="0" y="0"/>
            <a:chExt cx="6342126" cy="2423414"/>
          </a:xfrm>
        </p:grpSpPr>
        <p:sp>
          <p:nvSpPr>
            <p:cNvPr name="Freeform 6" id="6"/>
            <p:cNvSpPr/>
            <p:nvPr/>
          </p:nvSpPr>
          <p:spPr>
            <a:xfrm>
              <a:off x="-254508" y="-157988"/>
              <a:ext cx="6648958" cy="2581402"/>
            </a:xfrm>
            <a:custGeom>
              <a:avLst/>
              <a:gdLst/>
              <a:ahLst/>
              <a:cxnLst/>
              <a:rect r="r" b="b" t="t" l="l"/>
              <a:pathLst>
                <a:path h="2581402" w="6648958">
                  <a:moveTo>
                    <a:pt x="6582029" y="2132711"/>
                  </a:moveTo>
                  <a:cubicBezTo>
                    <a:pt x="6482842" y="2119757"/>
                    <a:pt x="6436614" y="2164969"/>
                    <a:pt x="6269482" y="2168144"/>
                  </a:cubicBezTo>
                  <a:cubicBezTo>
                    <a:pt x="6189345" y="2105914"/>
                    <a:pt x="6223508" y="2161794"/>
                    <a:pt x="6038088" y="2143252"/>
                  </a:cubicBezTo>
                  <a:cubicBezTo>
                    <a:pt x="6025896" y="2160778"/>
                    <a:pt x="6022721" y="2139823"/>
                    <a:pt x="6022594" y="2134870"/>
                  </a:cubicBezTo>
                  <a:cubicBezTo>
                    <a:pt x="6015355" y="2128012"/>
                    <a:pt x="5990590" y="2154555"/>
                    <a:pt x="6016117" y="2141855"/>
                  </a:cubicBezTo>
                  <a:cubicBezTo>
                    <a:pt x="6055233" y="2188210"/>
                    <a:pt x="5834761" y="2104771"/>
                    <a:pt x="5753862" y="2124075"/>
                  </a:cubicBezTo>
                  <a:cubicBezTo>
                    <a:pt x="5599811" y="2132203"/>
                    <a:pt x="5429631" y="2142744"/>
                    <a:pt x="5308854" y="2211578"/>
                  </a:cubicBezTo>
                  <a:cubicBezTo>
                    <a:pt x="5274056" y="2199132"/>
                    <a:pt x="5309235" y="2210689"/>
                    <a:pt x="5206238" y="2236851"/>
                  </a:cubicBezTo>
                  <a:cubicBezTo>
                    <a:pt x="5179568" y="2260219"/>
                    <a:pt x="5132197" y="2216277"/>
                    <a:pt x="5089525" y="2268728"/>
                  </a:cubicBezTo>
                  <a:cubicBezTo>
                    <a:pt x="5106543" y="2325624"/>
                    <a:pt x="4993386" y="2296287"/>
                    <a:pt x="4903470" y="2407412"/>
                  </a:cubicBezTo>
                  <a:cubicBezTo>
                    <a:pt x="4873371" y="2385822"/>
                    <a:pt x="4799457" y="2467991"/>
                    <a:pt x="4490847" y="2461133"/>
                  </a:cubicBezTo>
                  <a:cubicBezTo>
                    <a:pt x="4460367" y="2514981"/>
                    <a:pt x="4486275" y="2429129"/>
                    <a:pt x="4458462" y="2442718"/>
                  </a:cubicBezTo>
                  <a:cubicBezTo>
                    <a:pt x="4380484" y="2450338"/>
                    <a:pt x="4337050" y="2498979"/>
                    <a:pt x="4294759" y="2475611"/>
                  </a:cubicBezTo>
                  <a:cubicBezTo>
                    <a:pt x="4220972" y="2489327"/>
                    <a:pt x="4102354" y="2416937"/>
                    <a:pt x="4019804" y="2417953"/>
                  </a:cubicBezTo>
                  <a:cubicBezTo>
                    <a:pt x="3896741" y="2373757"/>
                    <a:pt x="3824732" y="2465959"/>
                    <a:pt x="3669919" y="2501392"/>
                  </a:cubicBezTo>
                  <a:cubicBezTo>
                    <a:pt x="3325114" y="2442210"/>
                    <a:pt x="3276092" y="2536190"/>
                    <a:pt x="2869565" y="2581402"/>
                  </a:cubicBezTo>
                  <a:cubicBezTo>
                    <a:pt x="2740914" y="2575941"/>
                    <a:pt x="2640838" y="2480310"/>
                    <a:pt x="2485263" y="2471293"/>
                  </a:cubicBezTo>
                  <a:cubicBezTo>
                    <a:pt x="2465197" y="2444369"/>
                    <a:pt x="2386965" y="2493264"/>
                    <a:pt x="2360549" y="2463165"/>
                  </a:cubicBezTo>
                  <a:cubicBezTo>
                    <a:pt x="2341245" y="2419858"/>
                    <a:pt x="2316226" y="2454275"/>
                    <a:pt x="2310384" y="2450465"/>
                  </a:cubicBezTo>
                  <a:cubicBezTo>
                    <a:pt x="2278507" y="2420747"/>
                    <a:pt x="2261743" y="2437130"/>
                    <a:pt x="2207260" y="2418842"/>
                  </a:cubicBezTo>
                  <a:cubicBezTo>
                    <a:pt x="2108200" y="2396236"/>
                    <a:pt x="2043684" y="2398395"/>
                    <a:pt x="1981073" y="2320544"/>
                  </a:cubicBezTo>
                  <a:cubicBezTo>
                    <a:pt x="1951482" y="2334641"/>
                    <a:pt x="1812671" y="2311654"/>
                    <a:pt x="1761236" y="2264664"/>
                  </a:cubicBezTo>
                  <a:cubicBezTo>
                    <a:pt x="1751965" y="2243836"/>
                    <a:pt x="1708912" y="2310384"/>
                    <a:pt x="1717802" y="2252853"/>
                  </a:cubicBezTo>
                  <a:cubicBezTo>
                    <a:pt x="1687322" y="2253742"/>
                    <a:pt x="1673733" y="2264664"/>
                    <a:pt x="1665224" y="2235581"/>
                  </a:cubicBezTo>
                  <a:cubicBezTo>
                    <a:pt x="1642364" y="2224151"/>
                    <a:pt x="1612646" y="2215515"/>
                    <a:pt x="1589786" y="2238629"/>
                  </a:cubicBezTo>
                  <a:cubicBezTo>
                    <a:pt x="1566418" y="2242312"/>
                    <a:pt x="1593723" y="2195703"/>
                    <a:pt x="1546352" y="2225802"/>
                  </a:cubicBezTo>
                  <a:cubicBezTo>
                    <a:pt x="1492250" y="2125980"/>
                    <a:pt x="1391031" y="2202942"/>
                    <a:pt x="1306957" y="2143887"/>
                  </a:cubicBezTo>
                  <a:cubicBezTo>
                    <a:pt x="1162431" y="2145538"/>
                    <a:pt x="948055" y="2171954"/>
                    <a:pt x="783336" y="2192020"/>
                  </a:cubicBezTo>
                  <a:cubicBezTo>
                    <a:pt x="678688" y="2122805"/>
                    <a:pt x="495427" y="2085594"/>
                    <a:pt x="357505" y="2110105"/>
                  </a:cubicBezTo>
                  <a:cubicBezTo>
                    <a:pt x="202184" y="2020316"/>
                    <a:pt x="273939" y="2430653"/>
                    <a:pt x="255143" y="251333"/>
                  </a:cubicBezTo>
                  <a:cubicBezTo>
                    <a:pt x="318135" y="135382"/>
                    <a:pt x="0" y="166497"/>
                    <a:pt x="1072388" y="162687"/>
                  </a:cubicBezTo>
                  <a:cubicBezTo>
                    <a:pt x="2517648" y="157226"/>
                    <a:pt x="4107434" y="173228"/>
                    <a:pt x="5670550" y="157988"/>
                  </a:cubicBezTo>
                  <a:cubicBezTo>
                    <a:pt x="5961634" y="166116"/>
                    <a:pt x="6219571" y="164084"/>
                    <a:pt x="6489827" y="159004"/>
                  </a:cubicBezTo>
                  <a:cubicBezTo>
                    <a:pt x="6648958" y="190754"/>
                    <a:pt x="6560566" y="0"/>
                    <a:pt x="6596507" y="1070356"/>
                  </a:cubicBezTo>
                  <a:cubicBezTo>
                    <a:pt x="6573266" y="1433322"/>
                    <a:pt x="6597904" y="1802892"/>
                    <a:pt x="6582029" y="2132711"/>
                  </a:cubicBezTo>
                  <a:close/>
                </a:path>
              </a:pathLst>
            </a:custGeom>
            <a:blipFill>
              <a:blip r:embed="rId4"/>
              <a:stretch>
                <a:fillRect l="0" r="0" t="-80850" b="-8085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9792841" y="3127831"/>
            <a:ext cx="6445264" cy="2321451"/>
            <a:chOff x="0" y="0"/>
            <a:chExt cx="6345428" cy="2285492"/>
          </a:xfrm>
        </p:grpSpPr>
        <p:sp>
          <p:nvSpPr>
            <p:cNvPr name="Freeform 8" id="8"/>
            <p:cNvSpPr/>
            <p:nvPr/>
          </p:nvSpPr>
          <p:spPr>
            <a:xfrm>
              <a:off x="-54483" y="-87503"/>
              <a:ext cx="6411977" cy="2581783"/>
            </a:xfrm>
            <a:custGeom>
              <a:avLst/>
              <a:gdLst/>
              <a:ahLst/>
              <a:cxnLst/>
              <a:rect r="r" b="b" t="t" l="l"/>
              <a:pathLst>
                <a:path h="2581783" w="6411977">
                  <a:moveTo>
                    <a:pt x="6399911" y="2197227"/>
                  </a:moveTo>
                  <a:cubicBezTo>
                    <a:pt x="6331839" y="2215642"/>
                    <a:pt x="6244717" y="2207641"/>
                    <a:pt x="6155436" y="2203577"/>
                  </a:cubicBezTo>
                  <a:cubicBezTo>
                    <a:pt x="5884037" y="2186178"/>
                    <a:pt x="5661660" y="2208911"/>
                    <a:pt x="5371846" y="2169287"/>
                  </a:cubicBezTo>
                  <a:cubicBezTo>
                    <a:pt x="4972431" y="2204593"/>
                    <a:pt x="4613275" y="2199259"/>
                    <a:pt x="4214495" y="2210562"/>
                  </a:cubicBezTo>
                  <a:cubicBezTo>
                    <a:pt x="4014978" y="2221992"/>
                    <a:pt x="3956177" y="2136140"/>
                    <a:pt x="3558794" y="2217801"/>
                  </a:cubicBezTo>
                  <a:cubicBezTo>
                    <a:pt x="3310636" y="2126996"/>
                    <a:pt x="3087751" y="2212721"/>
                    <a:pt x="2829941" y="2193036"/>
                  </a:cubicBezTo>
                  <a:cubicBezTo>
                    <a:pt x="2677668" y="2210308"/>
                    <a:pt x="2538857" y="2203831"/>
                    <a:pt x="2377186" y="2207895"/>
                  </a:cubicBezTo>
                  <a:cubicBezTo>
                    <a:pt x="2302383" y="2219833"/>
                    <a:pt x="2170176" y="2256917"/>
                    <a:pt x="2080133" y="2239264"/>
                  </a:cubicBezTo>
                  <a:cubicBezTo>
                    <a:pt x="1715897" y="2256409"/>
                    <a:pt x="1331087" y="2256790"/>
                    <a:pt x="998220" y="2306828"/>
                  </a:cubicBezTo>
                  <a:cubicBezTo>
                    <a:pt x="692785" y="2249551"/>
                    <a:pt x="470281" y="2381758"/>
                    <a:pt x="119380" y="2371598"/>
                  </a:cubicBezTo>
                  <a:cubicBezTo>
                    <a:pt x="20574" y="2359660"/>
                    <a:pt x="70612" y="2581783"/>
                    <a:pt x="54483" y="348361"/>
                  </a:cubicBezTo>
                  <a:cubicBezTo>
                    <a:pt x="68453" y="0"/>
                    <a:pt x="0" y="119507"/>
                    <a:pt x="411607" y="132334"/>
                  </a:cubicBezTo>
                  <a:cubicBezTo>
                    <a:pt x="507873" y="151003"/>
                    <a:pt x="591947" y="108077"/>
                    <a:pt x="678434" y="155575"/>
                  </a:cubicBezTo>
                  <a:cubicBezTo>
                    <a:pt x="738886" y="181991"/>
                    <a:pt x="827405" y="54864"/>
                    <a:pt x="1009015" y="107950"/>
                  </a:cubicBezTo>
                  <a:cubicBezTo>
                    <a:pt x="1098550" y="111379"/>
                    <a:pt x="1139317" y="61468"/>
                    <a:pt x="1425829" y="110617"/>
                  </a:cubicBezTo>
                  <a:cubicBezTo>
                    <a:pt x="1505458" y="111506"/>
                    <a:pt x="1571879" y="70866"/>
                    <a:pt x="1641983" y="95250"/>
                  </a:cubicBezTo>
                  <a:cubicBezTo>
                    <a:pt x="1673733" y="89408"/>
                    <a:pt x="1720215" y="145288"/>
                    <a:pt x="1774571" y="109093"/>
                  </a:cubicBezTo>
                  <a:cubicBezTo>
                    <a:pt x="1942338" y="133223"/>
                    <a:pt x="2066163" y="101600"/>
                    <a:pt x="2275586" y="155321"/>
                  </a:cubicBezTo>
                  <a:cubicBezTo>
                    <a:pt x="2393696" y="211074"/>
                    <a:pt x="2494661" y="101219"/>
                    <a:pt x="2795143" y="184404"/>
                  </a:cubicBezTo>
                  <a:cubicBezTo>
                    <a:pt x="2899791" y="198882"/>
                    <a:pt x="3045079" y="237363"/>
                    <a:pt x="3161157" y="187071"/>
                  </a:cubicBezTo>
                  <a:cubicBezTo>
                    <a:pt x="3211195" y="255143"/>
                    <a:pt x="3265297" y="224536"/>
                    <a:pt x="3413633" y="272542"/>
                  </a:cubicBezTo>
                  <a:cubicBezTo>
                    <a:pt x="3494913" y="307594"/>
                    <a:pt x="3561461" y="232664"/>
                    <a:pt x="3652139" y="243586"/>
                  </a:cubicBezTo>
                  <a:cubicBezTo>
                    <a:pt x="3712337" y="226695"/>
                    <a:pt x="3773932" y="283591"/>
                    <a:pt x="3949065" y="243459"/>
                  </a:cubicBezTo>
                  <a:cubicBezTo>
                    <a:pt x="4052316" y="247904"/>
                    <a:pt x="4139311" y="290449"/>
                    <a:pt x="4235196" y="339344"/>
                  </a:cubicBezTo>
                  <a:cubicBezTo>
                    <a:pt x="4291076" y="335788"/>
                    <a:pt x="4360291" y="290068"/>
                    <a:pt x="4426585" y="315214"/>
                  </a:cubicBezTo>
                  <a:cubicBezTo>
                    <a:pt x="4499610" y="318389"/>
                    <a:pt x="4585843" y="294132"/>
                    <a:pt x="4635754" y="360553"/>
                  </a:cubicBezTo>
                  <a:cubicBezTo>
                    <a:pt x="4666742" y="373380"/>
                    <a:pt x="4697603" y="336296"/>
                    <a:pt x="4739132" y="353314"/>
                  </a:cubicBezTo>
                  <a:cubicBezTo>
                    <a:pt x="4815840" y="361696"/>
                    <a:pt x="4900168" y="366776"/>
                    <a:pt x="4991735" y="359664"/>
                  </a:cubicBezTo>
                  <a:cubicBezTo>
                    <a:pt x="5029835" y="351282"/>
                    <a:pt x="5051933" y="315341"/>
                    <a:pt x="5124196" y="342011"/>
                  </a:cubicBezTo>
                  <a:cubicBezTo>
                    <a:pt x="5283200" y="334772"/>
                    <a:pt x="5339588" y="459994"/>
                    <a:pt x="5596636" y="389382"/>
                  </a:cubicBezTo>
                  <a:cubicBezTo>
                    <a:pt x="5624703" y="363601"/>
                    <a:pt x="5665216" y="381635"/>
                    <a:pt x="5715889" y="398272"/>
                  </a:cubicBezTo>
                  <a:cubicBezTo>
                    <a:pt x="5840603" y="427990"/>
                    <a:pt x="5940806" y="434467"/>
                    <a:pt x="6083555" y="449072"/>
                  </a:cubicBezTo>
                  <a:cubicBezTo>
                    <a:pt x="6133212" y="425323"/>
                    <a:pt x="6181599" y="381381"/>
                    <a:pt x="6295645" y="455549"/>
                  </a:cubicBezTo>
                  <a:cubicBezTo>
                    <a:pt x="6411977" y="494919"/>
                    <a:pt x="6407659" y="303276"/>
                    <a:pt x="6388482" y="1709166"/>
                  </a:cubicBezTo>
                  <a:cubicBezTo>
                    <a:pt x="6410960" y="1864233"/>
                    <a:pt x="6378321" y="2031492"/>
                    <a:pt x="6399911" y="2197227"/>
                  </a:cubicBezTo>
                  <a:close/>
                </a:path>
              </a:pathLst>
            </a:custGeom>
            <a:blipFill>
              <a:blip r:embed="rId5"/>
              <a:stretch>
                <a:fillRect l="0" r="0" t="-45979" b="-45979"/>
              </a:stretch>
            </a:blipFill>
          </p:spPr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3361495" y="3127831"/>
            <a:ext cx="3070124" cy="763693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-844367">
            <a:off x="14779644" y="8991278"/>
            <a:ext cx="2916922" cy="725584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5726546" y="-689312"/>
            <a:ext cx="16230600" cy="3550444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858913" y="5899095"/>
            <a:ext cx="5651320" cy="614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SHAHADA - CONFESSION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519552" y="5517249"/>
            <a:ext cx="5135128" cy="122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ZAKAT - GIVING TO THE POOR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17009" y="6875813"/>
            <a:ext cx="5135128" cy="122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SA'UM - FASTING DURING RAMADHAN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328992" y="8414424"/>
            <a:ext cx="5135128" cy="122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DUA - PRAYING FIVE TIMES A DAY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606881" y="7427144"/>
            <a:ext cx="5135128" cy="1825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HIJRA - PILGRIMAGE TO MECCA ATLEAST ONCE IN YOUR lifetime</a:t>
            </a:r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6"/>
          <a:srcRect l="34014" t="12021" r="34014" b="62669"/>
          <a:stretch>
            <a:fillRect/>
          </a:stretch>
        </p:blipFill>
        <p:spPr>
          <a:xfrm flipH="false" flipV="false" rot="0">
            <a:off x="5726546" y="1797993"/>
            <a:ext cx="6366467" cy="1253638"/>
          </a:xfrm>
          <a:prstGeom prst="rect">
            <a:avLst/>
          </a:prstGeom>
        </p:spPr>
      </p:pic>
      <p:sp>
        <p:nvSpPr>
          <p:cNvPr name="TextBox 18" id="18"/>
          <p:cNvSpPr txBox="true"/>
          <p:nvPr/>
        </p:nvSpPr>
        <p:spPr>
          <a:xfrm rot="0">
            <a:off x="4956313" y="2040847"/>
            <a:ext cx="7906933" cy="76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899">
                <a:solidFill>
                  <a:srgbClr val="302C2C"/>
                </a:solidFill>
                <a:latin typeface="Pluma Bold"/>
              </a:rPr>
              <a:t>five pillars of islam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8146" r="26756" b="29462"/>
          <a:stretch>
            <a:fillRect/>
          </a:stretch>
        </p:blipFill>
        <p:spPr>
          <a:xfrm flipH="false" flipV="false" rot="0">
            <a:off x="1201183" y="3552978"/>
            <a:ext cx="4970404" cy="5525531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3318182" y="3177739"/>
            <a:ext cx="736405" cy="750477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3903873" y="1646971"/>
            <a:ext cx="10480254" cy="1025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8000">
                <a:solidFill>
                  <a:srgbClr val="302C2C"/>
                </a:solidFill>
                <a:latin typeface="Pluma Bold"/>
              </a:rPr>
              <a:t>SPREad of islam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 l="0" t="8146" r="26756" b="29462"/>
          <a:stretch>
            <a:fillRect/>
          </a:stretch>
        </p:blipFill>
        <p:spPr>
          <a:xfrm flipH="false" flipV="false" rot="0">
            <a:off x="6660234" y="3552978"/>
            <a:ext cx="4970404" cy="5525531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8777233" y="3177739"/>
            <a:ext cx="736405" cy="750477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 l="0" t="8146" r="26756" b="29462"/>
          <a:stretch>
            <a:fillRect/>
          </a:stretch>
        </p:blipFill>
        <p:spPr>
          <a:xfrm flipH="false" flipV="false" rot="0">
            <a:off x="12116413" y="3552978"/>
            <a:ext cx="4970404" cy="552553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4233412" y="3177739"/>
            <a:ext cx="736405" cy="750477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632055" y="5143500"/>
            <a:ext cx="4108659" cy="24285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90879" indent="-345439" lvl="1">
              <a:lnSpc>
                <a:spcPts val="3839"/>
              </a:lnSpc>
              <a:buFont typeface="Arial"/>
              <a:buChar char="•"/>
            </a:pPr>
            <a:r>
              <a:rPr lang="en-US" sz="3199">
                <a:solidFill>
                  <a:srgbClr val="302C2C"/>
                </a:solidFill>
                <a:latin typeface="Varela Round"/>
              </a:rPr>
              <a:t>Mohammed died in 632 AD having conquered the Arabian peninsula.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43026" y="4109229"/>
            <a:ext cx="3498008" cy="953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DEath of mohammed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19165" y="5062826"/>
            <a:ext cx="4452542" cy="3885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90879" indent="-345439" lvl="1">
              <a:lnSpc>
                <a:spcPts val="3839"/>
              </a:lnSpc>
              <a:buFont typeface="Arial"/>
              <a:buChar char="•"/>
            </a:pPr>
            <a:r>
              <a:rPr lang="en-US" sz="3199">
                <a:solidFill>
                  <a:srgbClr val="302C2C"/>
                </a:solidFill>
                <a:latin typeface="Varela Round"/>
              </a:rPr>
              <a:t>Expanded through fighting (Jihad)</a:t>
            </a:r>
          </a:p>
          <a:p>
            <a:pPr marL="690879" indent="-345439" lvl="1">
              <a:lnSpc>
                <a:spcPts val="3839"/>
              </a:lnSpc>
              <a:buFont typeface="Arial"/>
              <a:buChar char="•"/>
            </a:pPr>
            <a:r>
              <a:rPr lang="en-US" sz="3199">
                <a:solidFill>
                  <a:srgbClr val="302C2C"/>
                </a:solidFill>
                <a:latin typeface="Varela Round"/>
              </a:rPr>
              <a:t>By 700 AD they had conquered North Africa, Iraq, Iran, Northern India and even Spain.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396432" y="4109229"/>
            <a:ext cx="3498008" cy="500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Expansion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373588" y="5133975"/>
            <a:ext cx="4516938" cy="1381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Stopped from taking France in 732 AD by Charles Martel.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23345" y="4109229"/>
            <a:ext cx="3498008" cy="953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battle of Tours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rcRect l="48658" t="40379" r="5585" b="0"/>
          <a:stretch>
            <a:fillRect/>
          </a:stretch>
        </p:blipFill>
        <p:spPr>
          <a:xfrm flipH="false" flipV="false" rot="-9334208">
            <a:off x="-1208752" y="7920162"/>
            <a:ext cx="8614985" cy="40552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028700" y="1830337"/>
            <a:ext cx="16230600" cy="6626327"/>
            <a:chOff x="0" y="0"/>
            <a:chExt cx="5920967" cy="2417302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5920967" cy="2417302"/>
            </a:xfrm>
            <a:custGeom>
              <a:avLst/>
              <a:gdLst/>
              <a:ahLst/>
              <a:cxnLst/>
              <a:rect r="r" b="b" t="t" l="l"/>
              <a:pathLst>
                <a:path h="2417302" w="5920967">
                  <a:moveTo>
                    <a:pt x="5796507" y="2417302"/>
                  </a:moveTo>
                  <a:lnTo>
                    <a:pt x="124460" y="2417302"/>
                  </a:lnTo>
                  <a:cubicBezTo>
                    <a:pt x="55880" y="2417302"/>
                    <a:pt x="0" y="2361422"/>
                    <a:pt x="0" y="229284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292842"/>
                  </a:lnTo>
                  <a:cubicBezTo>
                    <a:pt x="5920967" y="2361422"/>
                    <a:pt x="5865087" y="2417302"/>
                    <a:pt x="5796507" y="2417302"/>
                  </a:cubicBezTo>
                  <a:close/>
                </a:path>
              </a:pathLst>
            </a:custGeom>
            <a:solidFill>
              <a:srgbClr val="FCF4EA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3903873" y="2453053"/>
            <a:ext cx="10480254" cy="1095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302C2C"/>
                </a:solidFill>
                <a:latin typeface="Pluma Bold"/>
              </a:rPr>
              <a:t>effects of islam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56195" y="4082224"/>
            <a:ext cx="3170584" cy="3666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Emperor Leo of the Byzantine empire ordered the removal of Icons from churches so as to win over Jews and Muslims.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3162" y="3476791"/>
            <a:ext cx="3170584" cy="614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iconoclasm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200097" y="4082224"/>
            <a:ext cx="3170584" cy="4124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Christian armies made pilgrimages to Jeruslaem to kill reclaim he Holy land. This happened from the 11th - 13th centuries AD.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848046" y="3476791"/>
            <a:ext cx="3170584" cy="614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crusades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70681" y="4996568"/>
            <a:ext cx="4394623" cy="320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Churches in North Africa, Egypt and Nubia fell. This was because of a weakened Christendom due to divisions - Donatism, Nestorianism, Arianism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370681" y="3476791"/>
            <a:ext cx="3170584" cy="122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decline of the church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981822" y="5453740"/>
            <a:ext cx="3603619" cy="2295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The Eastern Empire was weakened by Islam. Constantinople fell in 1453.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753152" y="3539065"/>
            <a:ext cx="4060960" cy="122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decline of the byzantine empire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16176" r="0" b="1620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5132" t="0" r="4285" b="0"/>
          <a:stretch>
            <a:fillRect/>
          </a:stretch>
        </p:blipFill>
        <p:spPr>
          <a:xfrm flipH="false" flipV="false" rot="0">
            <a:off x="0" y="514350"/>
            <a:ext cx="18288000" cy="92583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13336"/>
          <a:stretch>
            <a:fillRect/>
          </a:stretch>
        </p:blipFill>
        <p:spPr>
          <a:xfrm flipH="false" flipV="false" rot="0">
            <a:off x="712599" y="1088773"/>
            <a:ext cx="5817402" cy="6874873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7642" t="0" r="7642" b="0"/>
          <a:stretch>
            <a:fillRect/>
          </a:stretch>
        </p:blipFill>
        <p:spPr>
          <a:xfrm flipH="false" flipV="false" rot="0">
            <a:off x="11050548" y="1088773"/>
            <a:ext cx="6829037" cy="6874873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5798939" y="368087"/>
            <a:ext cx="6690121" cy="660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800">
                <a:solidFill>
                  <a:srgbClr val="302C2C"/>
                </a:solidFill>
                <a:latin typeface="Pluma Bold"/>
              </a:rPr>
              <a:t>Christian apologists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50548" y="8966094"/>
            <a:ext cx="6690121" cy="660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800">
                <a:solidFill>
                  <a:srgbClr val="302C2C"/>
                </a:solidFill>
                <a:latin typeface="Pluma Bold"/>
              </a:rPr>
              <a:t>ramon llull (died 1315)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2599" y="8966094"/>
            <a:ext cx="6690121" cy="1275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800">
                <a:solidFill>
                  <a:srgbClr val="302C2C"/>
                </a:solidFill>
                <a:latin typeface="Pluma Bold"/>
              </a:rPr>
              <a:t>John of damascus (675-753)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20976" r="33873" b="0"/>
          <a:stretch>
            <a:fillRect/>
          </a:stretch>
        </p:blipFill>
        <p:spPr>
          <a:xfrm flipH="false" flipV="false" rot="859101">
            <a:off x="7085620" y="-1843141"/>
            <a:ext cx="12450556" cy="5374989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3785" t="16156" r="50724" b="52482"/>
          <a:stretch>
            <a:fillRect/>
          </a:stretch>
        </p:blipFill>
        <p:spPr>
          <a:xfrm flipH="false" flipV="false" rot="0">
            <a:off x="846312" y="1078093"/>
            <a:ext cx="16595376" cy="8180207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7781472" y="564487"/>
            <a:ext cx="1007952" cy="1027212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1354214" y="1885931"/>
            <a:ext cx="15579572" cy="944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320"/>
              </a:lnSpc>
            </a:pPr>
            <a:r>
              <a:rPr lang="en-US" sz="6100">
                <a:solidFill>
                  <a:srgbClr val="302C2C"/>
                </a:solidFill>
                <a:latin typeface="Pluma Bold"/>
              </a:rPr>
              <a:t>What stopped the advancement of islam?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15915" y="3119977"/>
            <a:ext cx="15579572" cy="5222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28420" indent="-464210" lvl="1">
              <a:lnSpc>
                <a:spcPts val="5160"/>
              </a:lnSpc>
              <a:buFont typeface="Arial"/>
              <a:buChar char="•"/>
            </a:pPr>
            <a:r>
              <a:rPr lang="en-US" sz="4300">
                <a:solidFill>
                  <a:srgbClr val="302C2C"/>
                </a:solidFill>
                <a:latin typeface="Pluma"/>
              </a:rPr>
              <a:t>Lost the battle of tours in </a:t>
            </a:r>
            <a:r>
              <a:rPr lang="en-US" sz="4300">
                <a:solidFill>
                  <a:srgbClr val="302C2C"/>
                </a:solidFill>
                <a:latin typeface="Pluma Bold"/>
              </a:rPr>
              <a:t>732</a:t>
            </a:r>
            <a:r>
              <a:rPr lang="en-US" sz="4300">
                <a:solidFill>
                  <a:srgbClr val="302C2C"/>
                </a:solidFill>
                <a:latin typeface="Pluma"/>
              </a:rPr>
              <a:t>.</a:t>
            </a:r>
          </a:p>
          <a:p>
            <a:pPr marL="928420" indent="-464210" lvl="1">
              <a:lnSpc>
                <a:spcPts val="5160"/>
              </a:lnSpc>
              <a:buFont typeface="Arial"/>
              <a:buChar char="•"/>
            </a:pPr>
            <a:r>
              <a:rPr lang="en-US" sz="4300">
                <a:solidFill>
                  <a:srgbClr val="302C2C"/>
                </a:solidFill>
                <a:latin typeface="Pluma"/>
              </a:rPr>
              <a:t>the caliphate was divided into smaller kingdoms e.g egypt, spain etc.</a:t>
            </a:r>
          </a:p>
          <a:p>
            <a:pPr marL="928420" indent="-464210" lvl="1">
              <a:lnSpc>
                <a:spcPts val="5160"/>
              </a:lnSpc>
              <a:buFont typeface="Arial"/>
              <a:buChar char="•"/>
            </a:pPr>
            <a:r>
              <a:rPr lang="en-US" sz="4300">
                <a:solidFill>
                  <a:srgbClr val="302C2C"/>
                </a:solidFill>
                <a:latin typeface="Pluma"/>
              </a:rPr>
              <a:t>islam was divided into two factions - shia and sunni.</a:t>
            </a:r>
          </a:p>
          <a:p>
            <a:pPr marL="928420" indent="-464210" lvl="1">
              <a:lnSpc>
                <a:spcPts val="5160"/>
              </a:lnSpc>
              <a:buFont typeface="Arial"/>
              <a:buChar char="•"/>
            </a:pPr>
            <a:r>
              <a:rPr lang="en-US" sz="4300">
                <a:solidFill>
                  <a:srgbClr val="302C2C"/>
                </a:solidFill>
                <a:latin typeface="Pluma"/>
              </a:rPr>
              <a:t>the crusades dealt a huge blow to islam.</a:t>
            </a:r>
          </a:p>
          <a:p>
            <a:pPr marL="928420" indent="-464210" lvl="1">
              <a:lnSpc>
                <a:spcPts val="5160"/>
              </a:lnSpc>
              <a:buFont typeface="Arial"/>
              <a:buChar char="•"/>
            </a:pPr>
            <a:r>
              <a:rPr lang="en-US" sz="4300">
                <a:solidFill>
                  <a:srgbClr val="302C2C"/>
                </a:solidFill>
                <a:latin typeface="Pluma"/>
              </a:rPr>
              <a:t>they lost the battle of granada in </a:t>
            </a:r>
            <a:r>
              <a:rPr lang="en-US" sz="4300">
                <a:solidFill>
                  <a:srgbClr val="302C2C"/>
                </a:solidFill>
                <a:latin typeface="Pluma Bold"/>
              </a:rPr>
              <a:t>1492</a:t>
            </a:r>
            <a:r>
              <a:rPr lang="en-US" sz="4300">
                <a:solidFill>
                  <a:srgbClr val="302C2C"/>
                </a:solidFill>
                <a:latin typeface="Pluma"/>
              </a:rPr>
              <a:t> to </a:t>
            </a:r>
            <a:r>
              <a:rPr lang="en-US" sz="4300">
                <a:solidFill>
                  <a:srgbClr val="302C2C"/>
                </a:solidFill>
                <a:latin typeface="Pluma Bold"/>
              </a:rPr>
              <a:t>king ferdinand and queen isabella.</a:t>
            </a:r>
          </a:p>
          <a:p>
            <a:pPr marL="928420" indent="-464210" lvl="1">
              <a:lnSpc>
                <a:spcPts val="5160"/>
              </a:lnSpc>
              <a:buFont typeface="Arial"/>
              <a:buChar char="•"/>
            </a:pPr>
            <a:r>
              <a:rPr lang="en-US" sz="4300">
                <a:solidFill>
                  <a:srgbClr val="302C2C"/>
                </a:solidFill>
                <a:latin typeface="Pluma"/>
              </a:rPr>
              <a:t>they were expelled from spain in 1609.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12573" t="12150" r="12573" b="11093"/>
          <a:stretch>
            <a:fillRect/>
          </a:stretch>
        </p:blipFill>
        <p:spPr>
          <a:xfrm flipH="false" flipV="false" rot="-10800000">
            <a:off x="11539651" y="4515244"/>
            <a:ext cx="4796114" cy="367003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12059"/>
          <a:stretch>
            <a:fillRect/>
          </a:stretch>
        </p:blipFill>
        <p:spPr>
          <a:xfrm flipH="false" flipV="false" rot="0">
            <a:off x="1028700" y="2054530"/>
            <a:ext cx="10341187" cy="694557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22386" t="34658" r="28490" b="0"/>
          <a:stretch>
            <a:fillRect/>
          </a:stretch>
        </p:blipFill>
        <p:spPr>
          <a:xfrm flipH="false" flipV="false" rot="0">
            <a:off x="1681452" y="4300564"/>
            <a:ext cx="9035682" cy="2989742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rcRect l="0" t="24676" r="347" b="29980"/>
          <a:stretch>
            <a:fillRect/>
          </a:stretch>
        </p:blipFill>
        <p:spPr>
          <a:xfrm flipH="false" flipV="false" rot="0">
            <a:off x="3963182" y="1617606"/>
            <a:ext cx="4472223" cy="1133622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rcRect l="0" t="31037" r="0" b="9577"/>
          <a:stretch>
            <a:fillRect/>
          </a:stretch>
        </p:blipFill>
        <p:spPr>
          <a:xfrm flipH="false" flipV="false" rot="-1805195">
            <a:off x="8642912" y="8094070"/>
            <a:ext cx="3040085" cy="767275"/>
          </a:xfrm>
          <a:prstGeom prst="rect">
            <a:avLst/>
          </a:prstGeom>
        </p:spPr>
      </p:pic>
      <p:grpSp>
        <p:nvGrpSpPr>
          <p:cNvPr name="Group 8" id="8"/>
          <p:cNvGrpSpPr>
            <a:grpSpLocks noChangeAspect="true"/>
          </p:cNvGrpSpPr>
          <p:nvPr/>
        </p:nvGrpSpPr>
        <p:grpSpPr>
          <a:xfrm rot="129821">
            <a:off x="11789540" y="1107527"/>
            <a:ext cx="4296336" cy="6386074"/>
            <a:chOff x="0" y="0"/>
            <a:chExt cx="3175000" cy="4719320"/>
          </a:xfrm>
        </p:grpSpPr>
        <p:sp>
          <p:nvSpPr>
            <p:cNvPr name="Freeform 9" id="9"/>
            <p:cNvSpPr/>
            <p:nvPr/>
          </p:nvSpPr>
          <p:spPr>
            <a:xfrm>
              <a:off x="20320" y="21590"/>
              <a:ext cx="3154680" cy="4697730"/>
            </a:xfrm>
            <a:custGeom>
              <a:avLst/>
              <a:gdLst/>
              <a:ahLst/>
              <a:cxnLst/>
              <a:rect r="r" b="b" t="t" l="l"/>
              <a:pathLst>
                <a:path h="4697730" w="3154680">
                  <a:moveTo>
                    <a:pt x="3154680" y="4697730"/>
                  </a:moveTo>
                  <a:lnTo>
                    <a:pt x="215900" y="4697730"/>
                  </a:lnTo>
                  <a:cubicBezTo>
                    <a:pt x="215900" y="4697730"/>
                    <a:pt x="215900" y="4654550"/>
                    <a:pt x="194310" y="4611370"/>
                  </a:cubicBezTo>
                  <a:cubicBezTo>
                    <a:pt x="172720" y="4568190"/>
                    <a:pt x="172720" y="4461510"/>
                    <a:pt x="172720" y="4418330"/>
                  </a:cubicBezTo>
                  <a:cubicBezTo>
                    <a:pt x="172720" y="4375150"/>
                    <a:pt x="86360" y="4246880"/>
                    <a:pt x="86360" y="4246880"/>
                  </a:cubicBezTo>
                  <a:cubicBezTo>
                    <a:pt x="0" y="4118610"/>
                    <a:pt x="21590" y="3967480"/>
                    <a:pt x="21590" y="3925570"/>
                  </a:cubicBezTo>
                  <a:cubicBezTo>
                    <a:pt x="21590" y="3882390"/>
                    <a:pt x="43180" y="3818890"/>
                    <a:pt x="86360" y="3754120"/>
                  </a:cubicBezTo>
                  <a:cubicBezTo>
                    <a:pt x="129540" y="3689350"/>
                    <a:pt x="129540" y="3517900"/>
                    <a:pt x="129540" y="3517900"/>
                  </a:cubicBezTo>
                  <a:lnTo>
                    <a:pt x="129540" y="3389630"/>
                  </a:lnTo>
                  <a:lnTo>
                    <a:pt x="129540" y="3261360"/>
                  </a:lnTo>
                  <a:lnTo>
                    <a:pt x="172720" y="3133090"/>
                  </a:lnTo>
                  <a:lnTo>
                    <a:pt x="151130" y="3004820"/>
                  </a:lnTo>
                  <a:cubicBezTo>
                    <a:pt x="151130" y="3004820"/>
                    <a:pt x="129540" y="2918460"/>
                    <a:pt x="151130" y="2876550"/>
                  </a:cubicBezTo>
                  <a:cubicBezTo>
                    <a:pt x="172720" y="2833370"/>
                    <a:pt x="151130" y="2854960"/>
                    <a:pt x="151130" y="2833370"/>
                  </a:cubicBezTo>
                  <a:cubicBezTo>
                    <a:pt x="151130" y="2811780"/>
                    <a:pt x="151130" y="2768600"/>
                    <a:pt x="151130" y="2768600"/>
                  </a:cubicBezTo>
                  <a:lnTo>
                    <a:pt x="151130" y="2531110"/>
                  </a:lnTo>
                  <a:lnTo>
                    <a:pt x="237490" y="2316480"/>
                  </a:lnTo>
                  <a:lnTo>
                    <a:pt x="259080" y="1995170"/>
                  </a:lnTo>
                  <a:lnTo>
                    <a:pt x="302260" y="1737360"/>
                  </a:lnTo>
                  <a:cubicBezTo>
                    <a:pt x="302260" y="1737360"/>
                    <a:pt x="302260" y="1416050"/>
                    <a:pt x="302260" y="1394460"/>
                  </a:cubicBezTo>
                  <a:cubicBezTo>
                    <a:pt x="302260" y="1372870"/>
                    <a:pt x="302260" y="1223010"/>
                    <a:pt x="280670" y="1179830"/>
                  </a:cubicBezTo>
                  <a:cubicBezTo>
                    <a:pt x="259080" y="1136650"/>
                    <a:pt x="387350" y="793750"/>
                    <a:pt x="387350" y="793750"/>
                  </a:cubicBezTo>
                  <a:lnTo>
                    <a:pt x="452120" y="557530"/>
                  </a:lnTo>
                  <a:cubicBezTo>
                    <a:pt x="452120" y="557530"/>
                    <a:pt x="452120" y="257810"/>
                    <a:pt x="473710" y="193040"/>
                  </a:cubicBezTo>
                  <a:cubicBezTo>
                    <a:pt x="495300" y="128270"/>
                    <a:pt x="560070" y="86360"/>
                    <a:pt x="560070" y="86360"/>
                  </a:cubicBezTo>
                  <a:cubicBezTo>
                    <a:pt x="560070" y="86360"/>
                    <a:pt x="624840" y="64770"/>
                    <a:pt x="624840" y="64770"/>
                  </a:cubicBezTo>
                  <a:cubicBezTo>
                    <a:pt x="668020" y="21590"/>
                    <a:pt x="731520" y="21590"/>
                    <a:pt x="731520" y="21590"/>
                  </a:cubicBezTo>
                  <a:cubicBezTo>
                    <a:pt x="731520" y="21590"/>
                    <a:pt x="881380" y="0"/>
                    <a:pt x="924560" y="21590"/>
                  </a:cubicBezTo>
                  <a:cubicBezTo>
                    <a:pt x="967740" y="43180"/>
                    <a:pt x="1139190" y="43180"/>
                    <a:pt x="1139190" y="43180"/>
                  </a:cubicBezTo>
                  <a:cubicBezTo>
                    <a:pt x="1203960" y="0"/>
                    <a:pt x="1332230" y="64770"/>
                    <a:pt x="1332230" y="64770"/>
                  </a:cubicBezTo>
                  <a:lnTo>
                    <a:pt x="1525270" y="86360"/>
                  </a:lnTo>
                  <a:cubicBezTo>
                    <a:pt x="1611630" y="43180"/>
                    <a:pt x="1718310" y="64770"/>
                    <a:pt x="1718310" y="64770"/>
                  </a:cubicBezTo>
                  <a:cubicBezTo>
                    <a:pt x="1718310" y="64770"/>
                    <a:pt x="1824990" y="64770"/>
                    <a:pt x="1868170" y="86360"/>
                  </a:cubicBezTo>
                  <a:cubicBezTo>
                    <a:pt x="1911350" y="107950"/>
                    <a:pt x="1996440" y="86360"/>
                    <a:pt x="1996440" y="86360"/>
                  </a:cubicBezTo>
                  <a:lnTo>
                    <a:pt x="2039620" y="107950"/>
                  </a:lnTo>
                  <a:cubicBezTo>
                    <a:pt x="2082800" y="86360"/>
                    <a:pt x="2125980" y="107950"/>
                    <a:pt x="2125980" y="107950"/>
                  </a:cubicBezTo>
                  <a:cubicBezTo>
                    <a:pt x="2169160" y="151130"/>
                    <a:pt x="2319020" y="151130"/>
                    <a:pt x="2319020" y="151130"/>
                  </a:cubicBezTo>
                  <a:lnTo>
                    <a:pt x="2447290" y="172720"/>
                  </a:lnTo>
                  <a:cubicBezTo>
                    <a:pt x="2490470" y="194310"/>
                    <a:pt x="2597150" y="172720"/>
                    <a:pt x="2597150" y="172720"/>
                  </a:cubicBezTo>
                  <a:cubicBezTo>
                    <a:pt x="2597150" y="172720"/>
                    <a:pt x="2768600" y="129540"/>
                    <a:pt x="2854960" y="129540"/>
                  </a:cubicBezTo>
                  <a:cubicBezTo>
                    <a:pt x="2941320" y="129540"/>
                    <a:pt x="3154680" y="172720"/>
                    <a:pt x="3154680" y="172720"/>
                  </a:cubicBezTo>
                  <a:lnTo>
                    <a:pt x="3154680" y="4697730"/>
                  </a:lnTo>
                  <a:close/>
                </a:path>
              </a:pathLst>
            </a:custGeom>
            <a:blipFill>
              <a:blip r:embed="rId8"/>
              <a:stretch>
                <a:fillRect l="-2186" r="-2186" t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>
              <a:off x="0" y="0"/>
              <a:ext cx="3175000" cy="4719320"/>
            </a:xfrm>
            <a:custGeom>
              <a:avLst/>
              <a:gdLst/>
              <a:ahLst/>
              <a:cxnLst/>
              <a:rect r="r" b="b" t="t" l="l"/>
              <a:pathLst>
                <a:path h="4719320" w="3175000">
                  <a:moveTo>
                    <a:pt x="3175000" y="4719320"/>
                  </a:moveTo>
                  <a:lnTo>
                    <a:pt x="0" y="4719320"/>
                  </a:lnTo>
                  <a:lnTo>
                    <a:pt x="0" y="0"/>
                  </a:lnTo>
                  <a:lnTo>
                    <a:pt x="3175000" y="0"/>
                  </a:lnTo>
                  <a:lnTo>
                    <a:pt x="3175000" y="4719320"/>
                  </a:lnTo>
                  <a:close/>
                </a:path>
              </a:pathLst>
            </a:custGeom>
            <a:blipFill>
              <a:blip r:embed="rId9"/>
              <a:stretch>
                <a:fillRect l="-4322" r="-518" t="-3535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681452" y="5121285"/>
            <a:ext cx="9035682" cy="1856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7000">
                <a:solidFill>
                  <a:srgbClr val="302C2C"/>
                </a:solidFill>
                <a:latin typeface="Pluma Bold"/>
              </a:rPr>
              <a:t>rise of the roman catholic church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5329013" y="-1300216"/>
            <a:ext cx="16230600" cy="3550444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6988" r="0" b="6988"/>
          <a:stretch>
            <a:fillRect/>
          </a:stretch>
        </p:blipFill>
        <p:spPr>
          <a:xfrm flipH="false" flipV="false" rot="0">
            <a:off x="-315044" y="-278623"/>
            <a:ext cx="8129897" cy="11348526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4876" t="0" r="4876" b="0"/>
          <a:stretch>
            <a:fillRect/>
          </a:stretch>
        </p:blipFill>
        <p:spPr>
          <a:xfrm flipH="false" flipV="false" rot="0">
            <a:off x="7406337" y="2497461"/>
            <a:ext cx="10881663" cy="6760839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6105642" y="1091790"/>
            <a:ext cx="1837783" cy="18311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-315044" y="133629"/>
            <a:ext cx="7024534" cy="10153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61903" indent="-480951" lvl="1">
              <a:lnSpc>
                <a:spcPts val="5346"/>
              </a:lnSpc>
              <a:buFont typeface="Arial"/>
              <a:buChar char="•"/>
            </a:pPr>
            <a:r>
              <a:rPr lang="en-US" sz="4455">
                <a:solidFill>
                  <a:srgbClr val="302C2C"/>
                </a:solidFill>
                <a:latin typeface="Varela Round"/>
              </a:rPr>
              <a:t>Fall of Rome in 476. This meant that there was a power vacuum.</a:t>
            </a:r>
          </a:p>
          <a:p>
            <a:pPr marL="961903" indent="-480951" lvl="1">
              <a:lnSpc>
                <a:spcPts val="5346"/>
              </a:lnSpc>
              <a:buFont typeface="Arial"/>
              <a:buChar char="•"/>
            </a:pPr>
            <a:r>
              <a:rPr lang="en-US" sz="4455">
                <a:solidFill>
                  <a:srgbClr val="302C2C"/>
                </a:solidFill>
                <a:latin typeface="Varela Round"/>
              </a:rPr>
              <a:t>The weakened Byzantine Empire. The pope asserted his power as the Eastern empire weakened.</a:t>
            </a:r>
          </a:p>
          <a:p>
            <a:pPr marL="961903" indent="-480951" lvl="1">
              <a:lnSpc>
                <a:spcPts val="5346"/>
              </a:lnSpc>
              <a:buFont typeface="Arial"/>
              <a:buChar char="•"/>
            </a:pPr>
            <a:r>
              <a:rPr lang="en-US" sz="4455">
                <a:solidFill>
                  <a:srgbClr val="302C2C"/>
                </a:solidFill>
                <a:latin typeface="Varela Round"/>
              </a:rPr>
              <a:t>Jerome's Latin Vulgate. The fall of Rome meant that Latin fell into disuse among Barbarians. This profited the clergy.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-2280299" y="23556"/>
            <a:ext cx="12975060" cy="653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4199">
                <a:solidFill>
                  <a:srgbClr val="302C2C"/>
                </a:solidFill>
                <a:latin typeface="Pluma Bold"/>
              </a:rPr>
              <a:t>DONAtion of pepin the short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903" t="21037" r="0" b="10706"/>
          <a:stretch>
            <a:fillRect/>
          </a:stretch>
        </p:blipFill>
        <p:spPr>
          <a:xfrm flipH="false" flipV="false" rot="0">
            <a:off x="5350116" y="4053927"/>
            <a:ext cx="5344645" cy="623307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rcRect l="0" t="9181" r="0" b="34415"/>
          <a:stretch>
            <a:fillRect/>
          </a:stretch>
        </p:blipFill>
        <p:spPr>
          <a:xfrm flipH="false" flipV="false" rot="0">
            <a:off x="0" y="676604"/>
            <a:ext cx="5350116" cy="5020239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rcRect l="0" t="3147" r="0" b="3147"/>
          <a:stretch>
            <a:fillRect/>
          </a:stretch>
        </p:blipFill>
        <p:spPr>
          <a:xfrm flipH="false" flipV="false" rot="0">
            <a:off x="10689201" y="33081"/>
            <a:ext cx="7598799" cy="10220838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028700" y="2033979"/>
            <a:ext cx="12975060" cy="653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4199">
                <a:solidFill>
                  <a:srgbClr val="302C2C"/>
                </a:solidFill>
                <a:latin typeface="Pluma Bold"/>
              </a:rPr>
              <a:t>Charles martel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3812472" y="7160938"/>
            <a:ext cx="12975060" cy="653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4199">
                <a:solidFill>
                  <a:srgbClr val="302C2C"/>
                </a:solidFill>
                <a:latin typeface="Pluma Bold"/>
              </a:rPr>
              <a:t>pepin the short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12332" t="0" r="4837" b="33782"/>
          <a:stretch>
            <a:fillRect/>
          </a:stretch>
        </p:blipFill>
        <p:spPr>
          <a:xfrm flipH="false" flipV="false" rot="0">
            <a:off x="4572158" y="107046"/>
            <a:ext cx="9269424" cy="1843308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1702" t="0" r="1702" b="0"/>
          <a:stretch>
            <a:fillRect/>
          </a:stretch>
        </p:blipFill>
        <p:spPr>
          <a:xfrm flipH="false" flipV="false" rot="0">
            <a:off x="92717" y="1950354"/>
            <a:ext cx="11141197" cy="6458998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1233915" y="1950354"/>
            <a:ext cx="7054085" cy="8336646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4755261" y="363005"/>
            <a:ext cx="8903217" cy="1436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>
                <a:solidFill>
                  <a:srgbClr val="302C2C"/>
                </a:solidFill>
                <a:latin typeface="Pluma Bold"/>
              </a:rPr>
              <a:t>Coronation of charlemagne (800ad)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rcRect l="12359" t="0" r="4864" b="25361"/>
          <a:stretch>
            <a:fillRect/>
          </a:stretch>
        </p:blipFill>
        <p:spPr>
          <a:xfrm flipH="false" flipV="false" rot="0">
            <a:off x="1028604" y="8290024"/>
            <a:ext cx="8903313" cy="1996976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028700" y="9016836"/>
            <a:ext cx="8903217" cy="735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>
                <a:solidFill>
                  <a:srgbClr val="302C2C"/>
                </a:solidFill>
                <a:latin typeface="Pluma Bold"/>
              </a:rPr>
              <a:t>Holy roman emperor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D55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2359" t="0" r="4864" b="25361"/>
          <a:stretch>
            <a:fillRect/>
          </a:stretch>
        </p:blipFill>
        <p:spPr>
          <a:xfrm flipH="false" flipV="false" rot="0">
            <a:off x="5063464" y="30212"/>
            <a:ext cx="8903313" cy="1996976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2339" t="0" r="2339" b="8367"/>
          <a:stretch>
            <a:fillRect/>
          </a:stretch>
        </p:blipFill>
        <p:spPr>
          <a:xfrm flipH="false" flipV="false" rot="0">
            <a:off x="8903217" y="2027188"/>
            <a:ext cx="8845986" cy="6087816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5063560" y="757024"/>
            <a:ext cx="8903217" cy="735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>
                <a:solidFill>
                  <a:srgbClr val="302C2C"/>
                </a:solidFill>
                <a:latin typeface="Pluma Bold"/>
              </a:rPr>
              <a:t>church and state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57327" y="2073576"/>
            <a:ext cx="8826886" cy="8243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070290" indent="-535145" lvl="1">
              <a:lnSpc>
                <a:spcPts val="4957"/>
              </a:lnSpc>
              <a:buFont typeface="Arial"/>
              <a:buChar char="•"/>
            </a:pPr>
            <a:r>
              <a:rPr lang="en-US" sz="4957">
                <a:solidFill>
                  <a:srgbClr val="302C2C"/>
                </a:solidFill>
                <a:latin typeface="Pluma"/>
              </a:rPr>
              <a:t>a king was valid only when annointed by the pope.</a:t>
            </a:r>
          </a:p>
          <a:p>
            <a:pPr marL="1070290" indent="-535145" lvl="1">
              <a:lnSpc>
                <a:spcPts val="4957"/>
              </a:lnSpc>
              <a:buFont typeface="Arial"/>
              <a:buChar char="•"/>
            </a:pPr>
            <a:r>
              <a:rPr lang="en-US" sz="4957">
                <a:solidFill>
                  <a:srgbClr val="302C2C"/>
                </a:solidFill>
                <a:latin typeface="Pluma Bold"/>
              </a:rPr>
              <a:t>investiture controversies</a:t>
            </a:r>
            <a:r>
              <a:rPr lang="en-US" sz="4957">
                <a:solidFill>
                  <a:srgbClr val="302C2C"/>
                </a:solidFill>
                <a:latin typeface="Pluma"/>
              </a:rPr>
              <a:t> - who has the power to </a:t>
            </a:r>
            <a:r>
              <a:rPr lang="en-US" sz="4957">
                <a:solidFill>
                  <a:srgbClr val="302C2C"/>
                </a:solidFill>
                <a:latin typeface="Pluma Bold"/>
              </a:rPr>
              <a:t>invest</a:t>
            </a:r>
            <a:r>
              <a:rPr lang="en-US" sz="4957">
                <a:solidFill>
                  <a:srgbClr val="302C2C"/>
                </a:solidFill>
                <a:latin typeface="Pluma"/>
              </a:rPr>
              <a:t> authority on bishops and clergy - </a:t>
            </a:r>
            <a:r>
              <a:rPr lang="en-US" sz="4957">
                <a:solidFill>
                  <a:srgbClr val="302C2C"/>
                </a:solidFill>
                <a:latin typeface="Pluma Bold"/>
              </a:rPr>
              <a:t>pope or king?</a:t>
            </a:r>
          </a:p>
          <a:p>
            <a:pPr marL="1070290" indent="-535145" lvl="1">
              <a:lnSpc>
                <a:spcPts val="4957"/>
              </a:lnSpc>
              <a:buFont typeface="Arial"/>
              <a:buChar char="•"/>
            </a:pPr>
            <a:r>
              <a:rPr lang="en-US" sz="4957">
                <a:solidFill>
                  <a:srgbClr val="302C2C"/>
                </a:solidFill>
                <a:latin typeface="Pluma"/>
              </a:rPr>
              <a:t>pope and king excommunicated each other.</a:t>
            </a:r>
          </a:p>
          <a:p>
            <a:pPr marL="1070290" indent="-535145" lvl="1">
              <a:lnSpc>
                <a:spcPts val="4957"/>
              </a:lnSpc>
              <a:buFont typeface="Arial"/>
              <a:buChar char="•"/>
            </a:pPr>
            <a:r>
              <a:rPr lang="en-US" sz="4957">
                <a:solidFill>
                  <a:srgbClr val="302C2C"/>
                </a:solidFill>
                <a:latin typeface="Pluma"/>
              </a:rPr>
              <a:t>finally, the king walked in harsh winter conditions to beg for forgiveness.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12359" t="0" r="4864" b="25361"/>
          <a:stretch>
            <a:fillRect/>
          </a:stretch>
        </p:blipFill>
        <p:spPr>
          <a:xfrm flipH="false" flipV="false" rot="0">
            <a:off x="8845890" y="8290024"/>
            <a:ext cx="8903313" cy="1996976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8845986" y="8666527"/>
            <a:ext cx="8903217" cy="1436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>
                <a:solidFill>
                  <a:srgbClr val="302C2C"/>
                </a:solidFill>
                <a:latin typeface="Pluma Bold"/>
              </a:rPr>
              <a:t>pope gregory vii &amp; king henry iv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1123"/>
          <a:stretch>
            <a:fillRect/>
          </a:stretch>
        </p:blipFill>
        <p:spPr>
          <a:xfrm flipH="false" flipV="false" rot="0">
            <a:off x="0" y="0"/>
            <a:ext cx="9277310" cy="51435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9144000" y="0"/>
            <a:ext cx="9144000" cy="5127171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3475015" y="8942914"/>
            <a:ext cx="10240985" cy="735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>
                <a:solidFill>
                  <a:srgbClr val="302C2C"/>
                </a:solidFill>
                <a:latin typeface="Pluma Bold"/>
              </a:rPr>
              <a:t>Influential popes before rcc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0" y="5248275"/>
            <a:ext cx="18288000" cy="2815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187493" indent="-593747" lvl="1">
              <a:lnSpc>
                <a:spcPts val="5500"/>
              </a:lnSpc>
              <a:buFont typeface="Arial"/>
              <a:buChar char="•"/>
            </a:pPr>
            <a:r>
              <a:rPr lang="en-US" sz="5500">
                <a:solidFill>
                  <a:srgbClr val="302C2C"/>
                </a:solidFill>
                <a:latin typeface="Pluma"/>
              </a:rPr>
              <a:t>leo is known for his tome affirming the humanity of christ against eutychianism.</a:t>
            </a:r>
          </a:p>
          <a:p>
            <a:pPr marL="1187493" indent="-593747" lvl="1">
              <a:lnSpc>
                <a:spcPts val="5500"/>
              </a:lnSpc>
              <a:buFont typeface="Arial"/>
              <a:buChar char="•"/>
            </a:pPr>
            <a:r>
              <a:rPr lang="en-US" sz="5500">
                <a:solidFill>
                  <a:srgbClr val="302C2C"/>
                </a:solidFill>
                <a:latin typeface="Pluma"/>
              </a:rPr>
              <a:t>gregory sent out missionaries to the anglo-saxons (such as augustine of canterbury)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4023507" y="713314"/>
            <a:ext cx="10240985" cy="735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>
                <a:solidFill>
                  <a:srgbClr val="302C2C"/>
                </a:solidFill>
                <a:latin typeface="Pluma Bold"/>
              </a:rPr>
              <a:t>east-west schism (1054 AD)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397978" y="2145936"/>
            <a:ext cx="2620030" cy="690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00"/>
              </a:lnSpc>
            </a:pPr>
            <a:r>
              <a:rPr lang="en-US" sz="5000">
                <a:solidFill>
                  <a:srgbClr val="302C2C"/>
                </a:solidFill>
                <a:latin typeface="Pluma Bold"/>
              </a:rPr>
              <a:t>EAST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809236" y="2145936"/>
            <a:ext cx="1592971" cy="690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5000">
                <a:solidFill>
                  <a:srgbClr val="302C2C"/>
                </a:solidFill>
                <a:latin typeface="Pluma Bold"/>
              </a:rPr>
              <a:t>west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44497" y="3538732"/>
            <a:ext cx="8100558" cy="4028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Greek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patriarch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icons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constantinople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numerous main cities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holy spirit proceeds from the father alone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116755" y="3536053"/>
            <a:ext cx="7142545" cy="517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latin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pope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idols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rome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only rome as a main city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holy spirit proceeds from the father and the son (</a:t>
            </a:r>
            <a:r>
              <a:rPr lang="en-US" sz="4500">
                <a:solidFill>
                  <a:srgbClr val="302C2C"/>
                </a:solidFill>
                <a:latin typeface="Pluma Bold"/>
              </a:rPr>
              <a:t>Filioque</a:t>
            </a:r>
            <a:r>
              <a:rPr lang="en-US" sz="4500">
                <a:solidFill>
                  <a:srgbClr val="302C2C"/>
                </a:solidFill>
                <a:latin typeface="Pluma"/>
              </a:rPr>
              <a:t>)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156" t="0" r="156" b="0"/>
          <a:stretch>
            <a:fillRect/>
          </a:stretch>
        </p:blipFill>
        <p:spPr>
          <a:xfrm flipH="false" flipV="false" rot="0">
            <a:off x="8206983" y="1028700"/>
            <a:ext cx="10081017" cy="568834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4023507" y="293152"/>
            <a:ext cx="10240985" cy="735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>
                <a:solidFill>
                  <a:srgbClr val="302C2C"/>
                </a:solidFill>
                <a:latin typeface="Pluma Bold"/>
              </a:rPr>
              <a:t>crusades (sad episode)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6425" y="1114425"/>
            <a:ext cx="8100558" cy="5176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from </a:t>
            </a:r>
            <a:r>
              <a:rPr lang="en-US" sz="4500">
                <a:solidFill>
                  <a:srgbClr val="302C2C"/>
                </a:solidFill>
                <a:latin typeface="Pluma Bold"/>
              </a:rPr>
              <a:t>crux</a:t>
            </a:r>
            <a:r>
              <a:rPr lang="en-US" sz="4500">
                <a:solidFill>
                  <a:srgbClr val="302C2C"/>
                </a:solidFill>
                <a:latin typeface="Pluma"/>
              </a:rPr>
              <a:t> - cross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excursions to jerusalem to fight the muslims..</a:t>
            </a:r>
          </a:p>
          <a:p>
            <a:pPr>
              <a:lnSpc>
                <a:spcPts val="4500"/>
              </a:lnSpc>
            </a:pPr>
          </a:p>
          <a:p>
            <a:pPr>
              <a:lnSpc>
                <a:spcPts val="4500"/>
              </a:lnSpc>
            </a:pPr>
            <a:r>
              <a:rPr lang="en-US" sz="4500">
                <a:solidFill>
                  <a:srgbClr val="302C2C"/>
                </a:solidFill>
                <a:latin typeface="Pluma"/>
              </a:rPr>
              <a:t>First Crusade:1096-99</a:t>
            </a:r>
          </a:p>
          <a:p>
            <a:pPr>
              <a:lnSpc>
                <a:spcPts val="4500"/>
              </a:lnSpc>
            </a:pPr>
            <a:r>
              <a:rPr lang="en-US" sz="4500">
                <a:solidFill>
                  <a:srgbClr val="302C2C"/>
                </a:solidFill>
                <a:latin typeface="Pluma"/>
              </a:rPr>
              <a:t> Second Crusade:1147-49</a:t>
            </a:r>
          </a:p>
          <a:p>
            <a:pPr>
              <a:lnSpc>
                <a:spcPts val="4500"/>
              </a:lnSpc>
            </a:pPr>
            <a:r>
              <a:rPr lang="en-US" sz="4500">
                <a:solidFill>
                  <a:srgbClr val="302C2C"/>
                </a:solidFill>
                <a:latin typeface="Pluma"/>
              </a:rPr>
              <a:t> Third Crusade:1189-92</a:t>
            </a:r>
          </a:p>
          <a:p>
            <a:pPr>
              <a:lnSpc>
                <a:spcPts val="4500"/>
              </a:lnSpc>
            </a:pPr>
            <a:r>
              <a:rPr lang="en-US" sz="4500">
                <a:solidFill>
                  <a:srgbClr val="302C2C"/>
                </a:solidFill>
                <a:latin typeface="Pluma"/>
              </a:rPr>
              <a:t> Fourth Crusade:1202-4</a:t>
            </a:r>
          </a:p>
          <a:p>
            <a:pPr>
              <a:lnSpc>
                <a:spcPts val="450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06425" y="6800086"/>
            <a:ext cx="18181575" cy="5182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>
                <a:solidFill>
                  <a:srgbClr val="302C2C"/>
                </a:solidFill>
                <a:latin typeface="Pluma Bold"/>
              </a:rPr>
              <a:t>Reasons for the crusades</a:t>
            </a:r>
            <a:r>
              <a:rPr lang="en-US" sz="4500">
                <a:solidFill>
                  <a:srgbClr val="302C2C"/>
                </a:solidFill>
                <a:latin typeface="Pluma"/>
              </a:rPr>
              <a:t>: religious salvation, satisfying feudal obligations, opportunities for renown, and economic or political advantage. </a:t>
            </a:r>
          </a:p>
          <a:p>
            <a:pPr>
              <a:lnSpc>
                <a:spcPts val="4500"/>
              </a:lnSpc>
            </a:pPr>
          </a:p>
          <a:p>
            <a:pPr>
              <a:lnSpc>
                <a:spcPts val="4500"/>
              </a:lnSpc>
            </a:pPr>
            <a:r>
              <a:rPr lang="en-US" sz="4500">
                <a:solidFill>
                  <a:srgbClr val="302C2C"/>
                </a:solidFill>
                <a:latin typeface="Pluma"/>
              </a:rPr>
              <a:t>motto: </a:t>
            </a:r>
            <a:r>
              <a:rPr lang="en-US" sz="4500">
                <a:solidFill>
                  <a:srgbClr val="302C2C"/>
                </a:solidFill>
                <a:latin typeface="Pluma Bold"/>
              </a:rPr>
              <a:t>deux vult</a:t>
            </a:r>
            <a:r>
              <a:rPr lang="en-US" sz="4500">
                <a:solidFill>
                  <a:srgbClr val="302C2C"/>
                </a:solidFill>
                <a:latin typeface="Pluma"/>
              </a:rPr>
              <a:t> meaning </a:t>
            </a:r>
            <a:r>
              <a:rPr lang="en-US" sz="4500">
                <a:solidFill>
                  <a:srgbClr val="302C2C"/>
                </a:solidFill>
                <a:latin typeface="Pluma Bold"/>
              </a:rPr>
              <a:t>god wills it</a:t>
            </a:r>
            <a:r>
              <a:rPr lang="en-US" sz="4500">
                <a:solidFill>
                  <a:srgbClr val="302C2C"/>
                </a:solidFill>
                <a:latin typeface="Pluma"/>
              </a:rPr>
              <a:t>.</a:t>
            </a:r>
          </a:p>
          <a:p>
            <a:pPr>
              <a:lnSpc>
                <a:spcPts val="4500"/>
              </a:lnSpc>
            </a:pPr>
          </a:p>
          <a:p>
            <a:pPr>
              <a:lnSpc>
                <a:spcPts val="4500"/>
              </a:lnSpc>
            </a:pPr>
          </a:p>
          <a:p>
            <a:pPr>
              <a:lnSpc>
                <a:spcPts val="4500"/>
              </a:lnSpc>
            </a:pPr>
          </a:p>
          <a:p>
            <a:pPr>
              <a:lnSpc>
                <a:spcPts val="4500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3691" t="0" r="11763" b="0"/>
          <a:stretch>
            <a:fillRect/>
          </a:stretch>
        </p:blipFill>
        <p:spPr>
          <a:xfrm flipH="false" flipV="false" rot="0">
            <a:off x="12560381" y="94189"/>
            <a:ext cx="5727619" cy="10192811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06425" y="293152"/>
            <a:ext cx="10240985" cy="735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00"/>
              </a:lnSpc>
            </a:pPr>
            <a:r>
              <a:rPr lang="en-US" sz="5500">
                <a:solidFill>
                  <a:srgbClr val="302C2C"/>
                </a:solidFill>
                <a:latin typeface="Pluma Bold"/>
              </a:rPr>
              <a:t>effects of crusades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435341" y="1114425"/>
            <a:ext cx="12995722" cy="974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They heightened the prestige and influence of the papacy in the West.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They encouraged the use of “indulgences” by which the popes could pardon all the “temporal penalties” of sin. 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The Crusades established the idea and practice of using a religious war to destroy the enemies of the Catholic Church.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They helped the development of strong monarchies in Western Europe.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They inflicted lasting damage on relationships between Eastern Orthodox and Western Catholic Christianity (constantinople was invaded in </a:t>
            </a:r>
            <a:r>
              <a:rPr lang="en-US" sz="4500">
                <a:solidFill>
                  <a:srgbClr val="302C2C"/>
                </a:solidFill>
                <a:latin typeface="Pluma Bold"/>
              </a:rPr>
              <a:t>1204</a:t>
            </a:r>
            <a:r>
              <a:rPr lang="en-US" sz="4500">
                <a:solidFill>
                  <a:srgbClr val="302C2C"/>
                </a:solidFill>
                <a:latin typeface="Pluma"/>
              </a:rPr>
              <a:t>).</a:t>
            </a:r>
          </a:p>
          <a:p>
            <a:pPr marL="971599" indent="-485799" lvl="1">
              <a:lnSpc>
                <a:spcPts val="4500"/>
              </a:lnSpc>
              <a:buFont typeface="Arial"/>
              <a:buChar char="•"/>
            </a:pPr>
            <a:r>
              <a:rPr lang="en-US" sz="4500">
                <a:solidFill>
                  <a:srgbClr val="302C2C"/>
                </a:solidFill>
                <a:latin typeface="Pluma"/>
              </a:rPr>
              <a:t>They left a lasting legacy of bitterness and hatred between Christians and Muslims.</a:t>
            </a:r>
          </a:p>
          <a:p>
            <a:pPr>
              <a:lnSpc>
                <a:spcPts val="4500"/>
              </a:lnSpc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5843" t="0" r="5843" b="0"/>
          <a:stretch>
            <a:fillRect/>
          </a:stretch>
        </p:blipFill>
        <p:spPr>
          <a:xfrm flipH="false" flipV="false" rot="0">
            <a:off x="-81476" y="0"/>
            <a:ext cx="8663817" cy="5500784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8092978" y="8622"/>
            <a:ext cx="10195022" cy="615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040639" indent="-520319" lvl="1">
              <a:lnSpc>
                <a:spcPts val="4820"/>
              </a:lnSpc>
              <a:buFont typeface="Arial"/>
              <a:buChar char="•"/>
            </a:pPr>
            <a:r>
              <a:rPr lang="en-US" sz="4820">
                <a:solidFill>
                  <a:srgbClr val="302C2C"/>
                </a:solidFill>
                <a:latin typeface="Pluma"/>
              </a:rPr>
              <a:t>One of the most powerful popes.</a:t>
            </a:r>
          </a:p>
          <a:p>
            <a:pPr marL="1040639" indent="-520319" lvl="1">
              <a:lnSpc>
                <a:spcPts val="4820"/>
              </a:lnSpc>
              <a:buFont typeface="Arial"/>
              <a:buChar char="•"/>
            </a:pPr>
            <a:r>
              <a:rPr lang="en-US" sz="4820">
                <a:solidFill>
                  <a:srgbClr val="302C2C"/>
                </a:solidFill>
                <a:latin typeface="Pluma"/>
              </a:rPr>
              <a:t>Increased papal power.</a:t>
            </a:r>
          </a:p>
          <a:p>
            <a:pPr marL="1040639" indent="-520319" lvl="1">
              <a:lnSpc>
                <a:spcPts val="4820"/>
              </a:lnSpc>
              <a:buFont typeface="Arial"/>
              <a:buChar char="•"/>
            </a:pPr>
            <a:r>
              <a:rPr lang="en-US" sz="4820">
                <a:solidFill>
                  <a:srgbClr val="302C2C"/>
                </a:solidFill>
                <a:latin typeface="Pluma Bold"/>
              </a:rPr>
              <a:t>Collected taxes </a:t>
            </a:r>
            <a:r>
              <a:rPr lang="en-US" sz="4820">
                <a:solidFill>
                  <a:srgbClr val="302C2C"/>
                </a:solidFill>
                <a:latin typeface="Pluma"/>
              </a:rPr>
              <a:t>from the clergy.</a:t>
            </a:r>
          </a:p>
          <a:p>
            <a:pPr marL="1040639" indent="-520319" lvl="1">
              <a:lnSpc>
                <a:spcPts val="4820"/>
              </a:lnSpc>
              <a:buFont typeface="Arial"/>
              <a:buChar char="•"/>
            </a:pPr>
            <a:r>
              <a:rPr lang="en-US" sz="4820">
                <a:solidFill>
                  <a:srgbClr val="302C2C"/>
                </a:solidFill>
                <a:latin typeface="Pluma"/>
              </a:rPr>
              <a:t>Called for the 4th crusade in </a:t>
            </a:r>
            <a:r>
              <a:rPr lang="en-US" sz="4820">
                <a:solidFill>
                  <a:srgbClr val="302C2C"/>
                </a:solidFill>
                <a:latin typeface="Pluma Bold"/>
              </a:rPr>
              <a:t>1204</a:t>
            </a:r>
            <a:r>
              <a:rPr lang="en-US" sz="4820">
                <a:solidFill>
                  <a:srgbClr val="302C2C"/>
                </a:solidFill>
                <a:latin typeface="Pluma"/>
              </a:rPr>
              <a:t>.</a:t>
            </a:r>
          </a:p>
          <a:p>
            <a:pPr marL="1040639" indent="-520319" lvl="1">
              <a:lnSpc>
                <a:spcPts val="4820"/>
              </a:lnSpc>
              <a:buFont typeface="Arial"/>
              <a:buChar char="•"/>
            </a:pPr>
            <a:r>
              <a:rPr lang="en-US" sz="4820">
                <a:solidFill>
                  <a:srgbClr val="302C2C"/>
                </a:solidFill>
                <a:latin typeface="Pluma"/>
              </a:rPr>
              <a:t>HE </a:t>
            </a:r>
            <a:r>
              <a:rPr lang="en-US" sz="4820">
                <a:solidFill>
                  <a:srgbClr val="302C2C"/>
                </a:solidFill>
                <a:latin typeface="Pluma Bold"/>
              </a:rPr>
              <a:t>reclaimed the papal states</a:t>
            </a:r>
            <a:r>
              <a:rPr lang="en-US" sz="4820">
                <a:solidFill>
                  <a:srgbClr val="302C2C"/>
                </a:solidFill>
                <a:latin typeface="Pluma"/>
              </a:rPr>
              <a:t> and kept the holy roman empire at bay.</a:t>
            </a:r>
          </a:p>
          <a:p>
            <a:pPr>
              <a:lnSpc>
                <a:spcPts val="482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-602396" y="7182382"/>
            <a:ext cx="18369476" cy="310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040639" indent="-520319" lvl="1">
              <a:lnSpc>
                <a:spcPts val="4820"/>
              </a:lnSpc>
              <a:buFont typeface="Arial"/>
              <a:buChar char="•"/>
            </a:pPr>
            <a:r>
              <a:rPr lang="en-US" sz="4820">
                <a:solidFill>
                  <a:srgbClr val="302C2C"/>
                </a:solidFill>
                <a:latin typeface="Pluma"/>
              </a:rPr>
              <a:t>in </a:t>
            </a:r>
            <a:r>
              <a:rPr lang="en-US" sz="4820">
                <a:solidFill>
                  <a:srgbClr val="302C2C"/>
                </a:solidFill>
                <a:latin typeface="Pluma Bold"/>
              </a:rPr>
              <a:t>1212</a:t>
            </a:r>
            <a:r>
              <a:rPr lang="en-US" sz="4820">
                <a:solidFill>
                  <a:srgbClr val="302C2C"/>
                </a:solidFill>
                <a:latin typeface="Pluma"/>
              </a:rPr>
              <a:t>, he excommunicated </a:t>
            </a:r>
            <a:r>
              <a:rPr lang="en-US" sz="4820">
                <a:solidFill>
                  <a:srgbClr val="302C2C"/>
                </a:solidFill>
                <a:latin typeface="Pluma Bold"/>
              </a:rPr>
              <a:t>king john of england </a:t>
            </a:r>
            <a:r>
              <a:rPr lang="en-US" sz="4820">
                <a:solidFill>
                  <a:srgbClr val="302C2C"/>
                </a:solidFill>
                <a:latin typeface="Pluma"/>
              </a:rPr>
              <a:t>and issued an interdict against the whole country.</a:t>
            </a:r>
          </a:p>
          <a:p>
            <a:pPr marL="1040639" indent="-520319" lvl="1">
              <a:lnSpc>
                <a:spcPts val="4820"/>
              </a:lnSpc>
              <a:buFont typeface="Arial"/>
              <a:buChar char="•"/>
            </a:pPr>
            <a:r>
              <a:rPr lang="en-US" sz="4820">
                <a:solidFill>
                  <a:srgbClr val="302C2C"/>
                </a:solidFill>
                <a:latin typeface="Pluma"/>
              </a:rPr>
              <a:t>no services were held in england  for </a:t>
            </a:r>
            <a:r>
              <a:rPr lang="en-US" sz="4820">
                <a:solidFill>
                  <a:srgbClr val="302C2C"/>
                </a:solidFill>
                <a:latin typeface="Pluma Bold"/>
              </a:rPr>
              <a:t>6 years </a:t>
            </a:r>
            <a:r>
              <a:rPr lang="en-US" sz="4820">
                <a:solidFill>
                  <a:srgbClr val="302C2C"/>
                </a:solidFill>
                <a:latin typeface="Pluma"/>
              </a:rPr>
              <a:t>and finally john gave in to innocent's demands and england became the property of the pope.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-602396" y="5841004"/>
            <a:ext cx="18890396" cy="1265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039617" indent="-519808" lvl="1">
              <a:lnSpc>
                <a:spcPts val="4815"/>
              </a:lnSpc>
              <a:buFont typeface="Arial"/>
              <a:buChar char="•"/>
            </a:pPr>
            <a:r>
              <a:rPr lang="en-US" sz="4815">
                <a:solidFill>
                  <a:srgbClr val="302C2C"/>
                </a:solidFill>
                <a:latin typeface="Pluma"/>
              </a:rPr>
              <a:t>the pope’s right to depose a king or Emperor who broke the Church’s laws.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1028700" y="328478"/>
            <a:ext cx="16230600" cy="7883571"/>
            <a:chOff x="0" y="0"/>
            <a:chExt cx="5920967" cy="2875948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5920967" cy="2875948"/>
            </a:xfrm>
            <a:custGeom>
              <a:avLst/>
              <a:gdLst/>
              <a:ahLst/>
              <a:cxnLst/>
              <a:rect r="r" b="b" t="t" l="l"/>
              <a:pathLst>
                <a:path h="2875948" w="5920967">
                  <a:moveTo>
                    <a:pt x="5796507" y="2875948"/>
                  </a:moveTo>
                  <a:lnTo>
                    <a:pt x="124460" y="2875948"/>
                  </a:lnTo>
                  <a:cubicBezTo>
                    <a:pt x="55880" y="2875948"/>
                    <a:pt x="0" y="2820068"/>
                    <a:pt x="0" y="275148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751488"/>
                  </a:lnTo>
                  <a:cubicBezTo>
                    <a:pt x="5920967" y="2820068"/>
                    <a:pt x="5865087" y="2875948"/>
                    <a:pt x="5796507" y="2875948"/>
                  </a:cubicBezTo>
                  <a:close/>
                </a:path>
              </a:pathLst>
            </a:custGeom>
            <a:solidFill>
              <a:srgbClr val="FCF4EA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3267190" y="547607"/>
            <a:ext cx="11753620" cy="1095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302C2C"/>
                </a:solidFill>
                <a:latin typeface="Pluma Bold"/>
              </a:rPr>
              <a:t>pope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747918"/>
            <a:ext cx="14386001" cy="4919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360209" indent="-680104" lvl="1">
              <a:lnSpc>
                <a:spcPts val="6300"/>
              </a:lnSpc>
              <a:buFont typeface="Arial"/>
              <a:buChar char="•"/>
            </a:pPr>
            <a:r>
              <a:rPr lang="en-US" sz="6300">
                <a:solidFill>
                  <a:srgbClr val="302C2C"/>
                </a:solidFill>
                <a:latin typeface="Pluma Bold"/>
              </a:rPr>
              <a:t>Vicar of christ</a:t>
            </a:r>
          </a:p>
          <a:p>
            <a:pPr marL="1360209" indent="-680104" lvl="1">
              <a:lnSpc>
                <a:spcPts val="6300"/>
              </a:lnSpc>
              <a:buFont typeface="Arial"/>
              <a:buChar char="•"/>
            </a:pPr>
            <a:r>
              <a:rPr lang="en-US" sz="6300">
                <a:solidFill>
                  <a:srgbClr val="302C2C"/>
                </a:solidFill>
                <a:latin typeface="Pluma Bold"/>
              </a:rPr>
              <a:t>pontifex maximus (high priest)</a:t>
            </a:r>
          </a:p>
          <a:p>
            <a:pPr marL="1360209" indent="-680104" lvl="1">
              <a:lnSpc>
                <a:spcPts val="6300"/>
              </a:lnSpc>
              <a:buFont typeface="Arial"/>
              <a:buChar char="•"/>
            </a:pPr>
            <a:r>
              <a:rPr lang="en-US" sz="6300">
                <a:solidFill>
                  <a:srgbClr val="302C2C"/>
                </a:solidFill>
                <a:latin typeface="Pluma Bold"/>
              </a:rPr>
              <a:t>holy father</a:t>
            </a:r>
          </a:p>
          <a:p>
            <a:pPr marL="1360209" indent="-680104" lvl="1">
              <a:lnSpc>
                <a:spcPts val="6300"/>
              </a:lnSpc>
              <a:buFont typeface="Arial"/>
              <a:buChar char="•"/>
            </a:pPr>
            <a:r>
              <a:rPr lang="en-US" sz="6300">
                <a:solidFill>
                  <a:srgbClr val="302C2C"/>
                </a:solidFill>
                <a:latin typeface="Pluma Bold"/>
              </a:rPr>
              <a:t>infallible</a:t>
            </a:r>
          </a:p>
          <a:p>
            <a:pPr marL="1360209" indent="-680104" lvl="1">
              <a:lnSpc>
                <a:spcPts val="6300"/>
              </a:lnSpc>
              <a:buFont typeface="Arial"/>
              <a:buChar char="•"/>
            </a:pPr>
            <a:r>
              <a:rPr lang="en-US" sz="6300">
                <a:solidFill>
                  <a:srgbClr val="302C2C"/>
                </a:solidFill>
                <a:latin typeface="Pluma Bold"/>
              </a:rPr>
              <a:t>first among equals</a:t>
            </a:r>
          </a:p>
          <a:p>
            <a:pPr marL="1360209" indent="-680104" lvl="1">
              <a:lnSpc>
                <a:spcPts val="6300"/>
              </a:lnSpc>
              <a:buFont typeface="Arial"/>
              <a:buChar char="•"/>
            </a:pPr>
            <a:r>
              <a:rPr lang="en-US" sz="6300">
                <a:solidFill>
                  <a:srgbClr val="302C2C"/>
                </a:solidFill>
                <a:latin typeface="Pluma Bold"/>
              </a:rPr>
              <a:t>peter's successor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12427" r="26756" b="29462"/>
          <a:stretch>
            <a:fillRect/>
          </a:stretch>
        </p:blipFill>
        <p:spPr>
          <a:xfrm flipH="false" flipV="false" rot="0">
            <a:off x="-24671" y="5140570"/>
            <a:ext cx="4970404" cy="514643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3921042" y="133350"/>
            <a:ext cx="10423025" cy="1095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302C2C"/>
                </a:solidFill>
                <a:latin typeface="Pluma Bold"/>
              </a:rPr>
              <a:t>rcc doctrine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t="12427" r="26756" b="29462"/>
          <a:stretch>
            <a:fillRect/>
          </a:stretch>
        </p:blipFill>
        <p:spPr>
          <a:xfrm flipH="false" flipV="false" rot="0">
            <a:off x="-11789" y="-91584"/>
            <a:ext cx="4970404" cy="514643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 l="0" t="12427" r="26756" b="14883"/>
          <a:stretch>
            <a:fillRect/>
          </a:stretch>
        </p:blipFill>
        <p:spPr>
          <a:xfrm flipH="false" flipV="false" rot="0">
            <a:off x="5380799" y="1028700"/>
            <a:ext cx="7148273" cy="92583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711528" y="5254870"/>
            <a:ext cx="3498008" cy="122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scripture and traditions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393953" y="151548"/>
            <a:ext cx="5708969" cy="662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01"/>
              </a:lnSpc>
            </a:pPr>
            <a:r>
              <a:rPr lang="en-US" sz="4251">
                <a:solidFill>
                  <a:srgbClr val="302C2C"/>
                </a:solidFill>
                <a:latin typeface="Pluma Bold"/>
              </a:rPr>
              <a:t>transubstantiation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315016" y="2430227"/>
            <a:ext cx="7148273" cy="5952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Praying through Mary and the saints became a norm in RCC. Similarly the veneration of idols was also highly practiced. </a:t>
            </a:r>
          </a:p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This also included the treasury of merit where the pope and the saints could transfer their accumulated good works to departed souls. </a:t>
            </a:r>
          </a:p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This went hand-in-hand with the doctrine of purgatory, giving of indulgences and confessing to the priest once a year.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947109" y="1219362"/>
            <a:ext cx="3498008" cy="122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mary and saints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-37552" y="6561330"/>
            <a:ext cx="4983286" cy="2295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The church traditions are considered to be very important in the RCC. The Pope defined what tradition was.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-298359" y="1035533"/>
            <a:ext cx="4945734" cy="36669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The bread and the wine miraculously change to be the body and blood of Christ.</a:t>
            </a:r>
          </a:p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Made offcial </a:t>
            </a:r>
            <a:r>
              <a:rPr lang="en-US" sz="3000">
                <a:solidFill>
                  <a:srgbClr val="302C2C"/>
                </a:solidFill>
                <a:latin typeface="Varela Round"/>
              </a:rPr>
              <a:t>by Pope Innocent III during the 4th Lateran Council (1215).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rcRect l="0" t="12427" r="26756" b="29462"/>
          <a:stretch>
            <a:fillRect/>
          </a:stretch>
        </p:blipFill>
        <p:spPr>
          <a:xfrm flipH="false" flipV="false" rot="0">
            <a:off x="13317596" y="0"/>
            <a:ext cx="4970404" cy="5146430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13317596" y="810391"/>
            <a:ext cx="4973489" cy="320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 It was a belief that the priest was actually sacrificing the Lord  Jesus once again.</a:t>
            </a:r>
          </a:p>
          <a:p>
            <a:pPr>
              <a:lnSpc>
                <a:spcPts val="3600"/>
              </a:lnSpc>
            </a:pPr>
          </a:p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The Laity were reduced to spectators.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053794" y="5345"/>
            <a:ext cx="3498008" cy="614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mass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3"/>
          <a:srcRect l="0" t="12427" r="26756" b="29462"/>
          <a:stretch>
            <a:fillRect/>
          </a:stretch>
        </p:blipFill>
        <p:spPr>
          <a:xfrm flipH="false" flipV="false" rot="0">
            <a:off x="13317596" y="5264395"/>
            <a:ext cx="4970404" cy="5146430"/>
          </a:xfrm>
          <a:prstGeom prst="rect">
            <a:avLst/>
          </a:prstGeom>
        </p:spPr>
      </p:pic>
      <p:sp>
        <p:nvSpPr>
          <p:cNvPr name="TextBox 17" id="17"/>
          <p:cNvSpPr txBox="true"/>
          <p:nvPr/>
        </p:nvSpPr>
        <p:spPr>
          <a:xfrm rot="0">
            <a:off x="13317596" y="6880244"/>
            <a:ext cx="4970404" cy="3209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47700" indent="-323850" lvl="1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302C2C"/>
                </a:solidFill>
                <a:latin typeface="Varela Round"/>
              </a:rPr>
              <a:t> It was the belief that Mary was born without original sin. She being the 2nd Eve, was converted in the womb and thus was born without original sin.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053794" y="5469353"/>
            <a:ext cx="3498008" cy="1220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Immaculate conception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21361" r="0" b="20049"/>
          <a:stretch>
            <a:fillRect/>
          </a:stretch>
        </p:blipFill>
        <p:spPr>
          <a:xfrm flipH="false" flipV="false" rot="0">
            <a:off x="0" y="1228887"/>
            <a:ext cx="18288000" cy="893716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3932488" y="133350"/>
            <a:ext cx="10423025" cy="1095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302C2C"/>
                </a:solidFill>
                <a:latin typeface="Pluma Bold"/>
              </a:rPr>
              <a:t>celebrating mass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1ADA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9346" t="12165" r="50724" b="48490"/>
          <a:stretch>
            <a:fillRect/>
          </a:stretch>
        </p:blipFill>
        <p:spPr>
          <a:xfrm flipH="false" flipV="false" rot="0">
            <a:off x="0" y="80607"/>
            <a:ext cx="8908055" cy="6275893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3883803" y="-304808"/>
            <a:ext cx="948414" cy="966536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2051" t="0" r="2051" b="0"/>
          <a:stretch>
            <a:fillRect/>
          </a:stretch>
        </p:blipFill>
        <p:spPr>
          <a:xfrm flipH="false" flipV="false" rot="0">
            <a:off x="9120054" y="80607"/>
            <a:ext cx="9071141" cy="6275893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0" y="1567748"/>
            <a:ext cx="8908055" cy="4333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84779" indent="-442390" lvl="1">
              <a:lnSpc>
                <a:spcPts val="4917"/>
              </a:lnSpc>
              <a:buFont typeface="Arial"/>
              <a:buChar char="•"/>
            </a:pPr>
            <a:r>
              <a:rPr lang="en-US" sz="4098">
                <a:solidFill>
                  <a:srgbClr val="302C2C"/>
                </a:solidFill>
                <a:latin typeface="Nunito"/>
              </a:rPr>
              <a:t>Innocent set up a system to seek out any surviving heretics in southern France. </a:t>
            </a:r>
          </a:p>
          <a:p>
            <a:pPr marL="884779" indent="-442390" lvl="1">
              <a:lnSpc>
                <a:spcPts val="4917"/>
              </a:lnSpc>
              <a:buFont typeface="Arial"/>
              <a:buChar char="•"/>
            </a:pPr>
            <a:r>
              <a:rPr lang="en-US" sz="4098">
                <a:solidFill>
                  <a:srgbClr val="302C2C"/>
                </a:solidFill>
                <a:latin typeface="Nunito"/>
              </a:rPr>
              <a:t>The activities of the inquisition forced dissenting movements (like the Waldensians) to meet in secret.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92534" y="661728"/>
            <a:ext cx="7722986" cy="776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58"/>
              </a:lnSpc>
            </a:pPr>
            <a:r>
              <a:rPr lang="en-US" sz="5132">
                <a:solidFill>
                  <a:srgbClr val="302C2C"/>
                </a:solidFill>
                <a:latin typeface="Pluma Bold"/>
              </a:rPr>
              <a:t>inquisition (started 1227)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6346975"/>
            <a:ext cx="17259300" cy="3910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94260" indent="-397130" lvl="1">
              <a:lnSpc>
                <a:spcPts val="4414"/>
              </a:lnSpc>
              <a:buFont typeface="Arial"/>
              <a:buChar char="•"/>
            </a:pPr>
            <a:r>
              <a:rPr lang="en-US" sz="3678">
                <a:solidFill>
                  <a:srgbClr val="302C2C"/>
                </a:solidFill>
                <a:latin typeface="Nunito Bold"/>
              </a:rPr>
              <a:t>WALDENSES</a:t>
            </a:r>
            <a:r>
              <a:rPr lang="en-US" sz="3678">
                <a:solidFill>
                  <a:srgbClr val="302C2C"/>
                </a:solidFill>
                <a:latin typeface="Nunito"/>
              </a:rPr>
              <a:t> (FOUNDED BY PETER WALDO).</a:t>
            </a:r>
          </a:p>
          <a:p>
            <a:pPr marL="794260" indent="-397130" lvl="1">
              <a:lnSpc>
                <a:spcPts val="4414"/>
              </a:lnSpc>
              <a:buFont typeface="Arial"/>
              <a:buChar char="•"/>
            </a:pPr>
            <a:r>
              <a:rPr lang="en-US" sz="3678">
                <a:solidFill>
                  <a:srgbClr val="302C2C"/>
                </a:solidFill>
                <a:latin typeface="Nunito Bold"/>
              </a:rPr>
              <a:t>CATHARS</a:t>
            </a:r>
            <a:r>
              <a:rPr lang="en-US" sz="3678">
                <a:solidFill>
                  <a:srgbClr val="302C2C"/>
                </a:solidFill>
                <a:latin typeface="Nunito"/>
              </a:rPr>
              <a:t> (MEANING THE HOLY ONES).</a:t>
            </a:r>
          </a:p>
          <a:p>
            <a:pPr marL="794260" indent="-397130" lvl="1">
              <a:lnSpc>
                <a:spcPts val="4414"/>
              </a:lnSpc>
              <a:buFont typeface="Arial"/>
              <a:buChar char="•"/>
            </a:pPr>
            <a:r>
              <a:rPr lang="en-US" sz="3678">
                <a:solidFill>
                  <a:srgbClr val="302C2C"/>
                </a:solidFill>
                <a:latin typeface="Nunito Bold"/>
              </a:rPr>
              <a:t>PETROBRUSIANS</a:t>
            </a:r>
            <a:r>
              <a:rPr lang="en-US" sz="3678">
                <a:solidFill>
                  <a:srgbClr val="302C2C"/>
                </a:solidFill>
                <a:latin typeface="Nunito"/>
              </a:rPr>
              <a:t> (FOUNDED BY PETER DE BRUYS).</a:t>
            </a:r>
          </a:p>
          <a:p>
            <a:pPr>
              <a:lnSpc>
                <a:spcPts val="4414"/>
              </a:lnSpc>
            </a:pPr>
          </a:p>
          <a:p>
            <a:pPr marL="794260" indent="-397130" lvl="1">
              <a:lnSpc>
                <a:spcPts val="4414"/>
              </a:lnSpc>
              <a:buFont typeface="Arial"/>
              <a:buChar char="•"/>
            </a:pPr>
            <a:r>
              <a:rPr lang="en-US" sz="3678">
                <a:solidFill>
                  <a:srgbClr val="302C2C"/>
                </a:solidFill>
                <a:latin typeface="Nunito Bold"/>
              </a:rPr>
              <a:t>DENIED</a:t>
            </a:r>
            <a:r>
              <a:rPr lang="en-US" sz="3678">
                <a:solidFill>
                  <a:srgbClr val="302C2C"/>
                </a:solidFill>
                <a:latin typeface="Nunito"/>
              </a:rPr>
              <a:t>: Transubstantiation, Papal Infallibility, Treasury of merit, Sacrifice of Mass. </a:t>
            </a:r>
          </a:p>
          <a:p>
            <a:pPr marL="794260" indent="-397130" lvl="1">
              <a:lnSpc>
                <a:spcPts val="4414"/>
              </a:lnSpc>
              <a:buFont typeface="Arial"/>
              <a:buChar char="•"/>
            </a:pPr>
            <a:r>
              <a:rPr lang="en-US" sz="3678">
                <a:solidFill>
                  <a:srgbClr val="302C2C"/>
                </a:solidFill>
                <a:latin typeface="Nunito Bold"/>
              </a:rPr>
              <a:t>UPHELD</a:t>
            </a:r>
            <a:r>
              <a:rPr lang="en-US" sz="3678">
                <a:solidFill>
                  <a:srgbClr val="302C2C"/>
                </a:solidFill>
                <a:latin typeface="Nunito"/>
              </a:rPr>
              <a:t>: Only scripture is infallible.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6147009" cy="3457693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6147009" cy="3457693"/>
            </a:xfrm>
            <a:custGeom>
              <a:avLst/>
              <a:gdLst/>
              <a:ahLst/>
              <a:cxnLst/>
              <a:rect r="r" b="b" t="t" l="l"/>
              <a:pathLst>
                <a:path h="3457693" w="6147009">
                  <a:moveTo>
                    <a:pt x="6022549" y="3457693"/>
                  </a:moveTo>
                  <a:lnTo>
                    <a:pt x="124460" y="3457693"/>
                  </a:lnTo>
                  <a:cubicBezTo>
                    <a:pt x="55880" y="3457693"/>
                    <a:pt x="0" y="3401813"/>
                    <a:pt x="0" y="33332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22549" y="0"/>
                  </a:lnTo>
                  <a:cubicBezTo>
                    <a:pt x="6091129" y="0"/>
                    <a:pt x="6147009" y="55880"/>
                    <a:pt x="6147009" y="124460"/>
                  </a:cubicBezTo>
                  <a:lnTo>
                    <a:pt x="6147009" y="3333233"/>
                  </a:lnTo>
                  <a:cubicBezTo>
                    <a:pt x="6147009" y="3401813"/>
                    <a:pt x="6091129" y="3457693"/>
                    <a:pt x="6022549" y="3457693"/>
                  </a:cubicBezTo>
                  <a:close/>
                </a:path>
              </a:pathLst>
            </a:custGeom>
            <a:solidFill>
              <a:srgbClr val="FCF4EA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41554" y="1295400"/>
            <a:ext cx="6464324" cy="6948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76"/>
              </a:lnSpc>
            </a:pPr>
            <a:r>
              <a:rPr lang="en-US" sz="9862">
                <a:solidFill>
                  <a:srgbClr val="302C2C"/>
                </a:solidFill>
                <a:latin typeface="Pluma Bold"/>
              </a:rPr>
              <a:t>two factors for growth of the rcc doctrine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413779" y="-19050"/>
            <a:ext cx="6661730" cy="739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700"/>
              </a:lnSpc>
            </a:pPr>
            <a:r>
              <a:rPr lang="en-US" sz="4750">
                <a:solidFill>
                  <a:srgbClr val="302C2C"/>
                </a:solidFill>
                <a:latin typeface="Pluma Bold"/>
              </a:rPr>
              <a:t>SCHOLASTICIsM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505878" y="710509"/>
            <a:ext cx="10753422" cy="3430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20559" indent="-410280" lvl="1">
              <a:lnSpc>
                <a:spcPts val="4560"/>
              </a:lnSpc>
              <a:buFont typeface="Arial"/>
              <a:buChar char="•"/>
            </a:pPr>
            <a:r>
              <a:rPr lang="en-US" sz="3800">
                <a:solidFill>
                  <a:srgbClr val="302C2C"/>
                </a:solidFill>
                <a:latin typeface="Varela Round"/>
              </a:rPr>
              <a:t>Age of Universities</a:t>
            </a:r>
          </a:p>
          <a:p>
            <a:pPr marL="820559" indent="-410280" lvl="1">
              <a:lnSpc>
                <a:spcPts val="4560"/>
              </a:lnSpc>
              <a:buFont typeface="Arial"/>
              <a:buChar char="•"/>
            </a:pPr>
            <a:r>
              <a:rPr lang="en-US" sz="3800">
                <a:solidFill>
                  <a:srgbClr val="302C2C"/>
                </a:solidFill>
                <a:latin typeface="Varela Round"/>
              </a:rPr>
              <a:t>Theology was considered queen of the sciences.</a:t>
            </a:r>
          </a:p>
          <a:p>
            <a:pPr marL="820559" indent="-410280" lvl="1">
              <a:lnSpc>
                <a:spcPts val="4560"/>
              </a:lnSpc>
              <a:buFont typeface="Arial"/>
              <a:buChar char="•"/>
            </a:pPr>
            <a:r>
              <a:rPr lang="en-US" sz="3800">
                <a:solidFill>
                  <a:srgbClr val="302C2C"/>
                </a:solidFill>
                <a:latin typeface="Varela Round"/>
              </a:rPr>
              <a:t>Greek Philosophy (Aristotle and Plato) were mixed with theology (Faith and Reason were combined).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413779" y="4617403"/>
            <a:ext cx="6661730" cy="739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700"/>
              </a:lnSpc>
            </a:pPr>
            <a:r>
              <a:rPr lang="en-US" sz="4750">
                <a:solidFill>
                  <a:srgbClr val="302C2C"/>
                </a:solidFill>
                <a:latin typeface="Pluma Bold"/>
              </a:rPr>
              <a:t>MONASTicism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505878" y="5346962"/>
            <a:ext cx="10753422" cy="4000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20559" indent="-410280" lvl="1">
              <a:lnSpc>
                <a:spcPts val="4560"/>
              </a:lnSpc>
              <a:buFont typeface="Arial"/>
              <a:buChar char="•"/>
            </a:pPr>
            <a:r>
              <a:rPr lang="en-US" sz="3800">
                <a:solidFill>
                  <a:srgbClr val="302C2C"/>
                </a:solidFill>
                <a:latin typeface="Varela Round"/>
              </a:rPr>
              <a:t>There was a rise in monastic orders.</a:t>
            </a:r>
          </a:p>
          <a:p>
            <a:pPr marL="820559" indent="-410280" lvl="1">
              <a:lnSpc>
                <a:spcPts val="4560"/>
              </a:lnSpc>
              <a:buFont typeface="Arial"/>
              <a:buChar char="•"/>
            </a:pPr>
            <a:r>
              <a:rPr lang="en-US" sz="3800">
                <a:solidFill>
                  <a:srgbClr val="302C2C"/>
                </a:solidFill>
                <a:latin typeface="Varela Round"/>
              </a:rPr>
              <a:t>Major ones were Franciscan (Francis of Assisi), Dominican (Dominic Guzman), Augustinian and Carmelites.</a:t>
            </a:r>
          </a:p>
          <a:p>
            <a:pPr marL="820559" indent="-410280" lvl="1">
              <a:lnSpc>
                <a:spcPts val="4560"/>
              </a:lnSpc>
              <a:buFont typeface="Arial"/>
              <a:buChar char="•"/>
            </a:pPr>
            <a:r>
              <a:rPr lang="en-US" sz="3800">
                <a:solidFill>
                  <a:srgbClr val="302C2C"/>
                </a:solidFill>
                <a:latin typeface="Varela Round"/>
              </a:rPr>
              <a:t>These gave themselves to poverty and preaching. In their preaching, the major doctrines of the RCC were taught to many.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6147009" cy="3457693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6147009" cy="3457693"/>
            </a:xfrm>
            <a:custGeom>
              <a:avLst/>
              <a:gdLst/>
              <a:ahLst/>
              <a:cxnLst/>
              <a:rect r="r" b="b" t="t" l="l"/>
              <a:pathLst>
                <a:path h="3457693" w="6147009">
                  <a:moveTo>
                    <a:pt x="6022549" y="3457693"/>
                  </a:moveTo>
                  <a:lnTo>
                    <a:pt x="124460" y="3457693"/>
                  </a:lnTo>
                  <a:cubicBezTo>
                    <a:pt x="55880" y="3457693"/>
                    <a:pt x="0" y="3401813"/>
                    <a:pt x="0" y="333323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022549" y="0"/>
                  </a:lnTo>
                  <a:cubicBezTo>
                    <a:pt x="6091129" y="0"/>
                    <a:pt x="6147009" y="55880"/>
                    <a:pt x="6147009" y="124460"/>
                  </a:cubicBezTo>
                  <a:lnTo>
                    <a:pt x="6147009" y="3333233"/>
                  </a:lnTo>
                  <a:cubicBezTo>
                    <a:pt x="6147009" y="3401813"/>
                    <a:pt x="6091129" y="3457693"/>
                    <a:pt x="6022549" y="3457693"/>
                  </a:cubicBezTo>
                  <a:close/>
                </a:path>
              </a:pathLst>
            </a:custGeom>
            <a:solidFill>
              <a:srgbClr val="FCF4EA"/>
            </a:solidFill>
          </p:spPr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22291" t="13473" r="8002" b="0"/>
          <a:stretch>
            <a:fillRect/>
          </a:stretch>
        </p:blipFill>
        <p:spPr>
          <a:xfrm flipH="false" flipV="false" rot="0">
            <a:off x="0" y="1028700"/>
            <a:ext cx="9944592" cy="92583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620" t="0" r="620" b="17855"/>
          <a:stretch>
            <a:fillRect/>
          </a:stretch>
        </p:blipFill>
        <p:spPr>
          <a:xfrm flipH="false" flipV="false" rot="0">
            <a:off x="9944592" y="1028700"/>
            <a:ext cx="8343408" cy="92583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5813135" y="103640"/>
            <a:ext cx="6661730" cy="925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60"/>
              </a:lnSpc>
            </a:pPr>
            <a:r>
              <a:rPr lang="en-US" sz="6050">
                <a:solidFill>
                  <a:srgbClr val="302C2C"/>
                </a:solidFill>
                <a:latin typeface="Pluma Bold"/>
              </a:rPr>
              <a:t>monasticism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13755" t="0" r="16632" b="0"/>
          <a:stretch>
            <a:fillRect/>
          </a:stretch>
        </p:blipFill>
        <p:spPr>
          <a:xfrm flipH="false" flipV="false" rot="0">
            <a:off x="0" y="-269651"/>
            <a:ext cx="9970111" cy="10938665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9970111" y="479541"/>
            <a:ext cx="8317889" cy="4663959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9970111" y="5361962"/>
            <a:ext cx="8317889" cy="4663959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0" y="198848"/>
            <a:ext cx="9970111" cy="829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302C2C"/>
                </a:solidFill>
                <a:latin typeface="Pluma Bold"/>
              </a:rPr>
              <a:t>famous scholastics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5044" y="867482"/>
            <a:ext cx="9805067" cy="9419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07"/>
              </a:lnSpc>
            </a:pPr>
            <a:r>
              <a:rPr lang="en-US" sz="3256">
                <a:solidFill>
                  <a:srgbClr val="302C2C"/>
                </a:solidFill>
                <a:latin typeface="Nunito Bold"/>
              </a:rPr>
              <a:t>ANSELM OF CANTERBURY - Cur Deus Homo (Why God man?)</a:t>
            </a:r>
          </a:p>
          <a:p>
            <a:pPr>
              <a:lnSpc>
                <a:spcPts val="3907"/>
              </a:lnSpc>
            </a:pPr>
          </a:p>
          <a:p>
            <a:pPr>
              <a:lnSpc>
                <a:spcPts val="3907"/>
              </a:lnSpc>
            </a:pPr>
            <a:r>
              <a:rPr lang="en-US" sz="3256">
                <a:solidFill>
                  <a:srgbClr val="302C2C"/>
                </a:solidFill>
                <a:latin typeface="Nunito Bold"/>
              </a:rPr>
              <a:t>PETER LOMBARD</a:t>
            </a:r>
            <a:r>
              <a:rPr lang="en-US" sz="3256">
                <a:solidFill>
                  <a:srgbClr val="302C2C"/>
                </a:solidFill>
                <a:latin typeface="Nunito"/>
              </a:rPr>
              <a:t> - </a:t>
            </a:r>
            <a:r>
              <a:rPr lang="en-US" sz="3256">
                <a:solidFill>
                  <a:srgbClr val="302C2C"/>
                </a:solidFill>
                <a:latin typeface="Nunito Bold"/>
              </a:rPr>
              <a:t>Sentences (Opinions)</a:t>
            </a:r>
          </a:p>
          <a:p>
            <a:pPr marL="702971" indent="-351486" lvl="1">
              <a:lnSpc>
                <a:spcPts val="3907"/>
              </a:lnSpc>
              <a:buFont typeface="Arial"/>
              <a:buChar char="•"/>
            </a:pPr>
            <a:r>
              <a:rPr lang="en-US" sz="3256">
                <a:solidFill>
                  <a:srgbClr val="302C2C"/>
                </a:solidFill>
                <a:latin typeface="Nunito Bold"/>
              </a:rPr>
              <a:t>7</a:t>
            </a:r>
            <a:r>
              <a:rPr lang="en-US" sz="3256">
                <a:solidFill>
                  <a:srgbClr val="302C2C"/>
                </a:solidFill>
                <a:latin typeface="Nunito"/>
              </a:rPr>
              <a:t> Sacraments: </a:t>
            </a:r>
            <a:r>
              <a:rPr lang="en-US" sz="3256">
                <a:solidFill>
                  <a:srgbClr val="302C2C"/>
                </a:solidFill>
                <a:latin typeface="Nunito Bold"/>
              </a:rPr>
              <a:t>baptism, holy communion, confirmation, penance, marriage, ordination, and extreme unction.</a:t>
            </a:r>
          </a:p>
          <a:p>
            <a:pPr marL="702971" indent="-351486" lvl="1">
              <a:lnSpc>
                <a:spcPts val="3907"/>
              </a:lnSpc>
              <a:buFont typeface="Arial"/>
              <a:buChar char="•"/>
            </a:pPr>
            <a:r>
              <a:rPr lang="en-US" sz="3256">
                <a:solidFill>
                  <a:srgbClr val="302C2C"/>
                </a:solidFill>
                <a:latin typeface="Nunito Bold"/>
              </a:rPr>
              <a:t>Ex opere operato (“by virtue of the act performed”).</a:t>
            </a:r>
          </a:p>
          <a:p>
            <a:pPr>
              <a:lnSpc>
                <a:spcPts val="3907"/>
              </a:lnSpc>
            </a:pPr>
          </a:p>
          <a:p>
            <a:pPr>
              <a:lnSpc>
                <a:spcPts val="3907"/>
              </a:lnSpc>
            </a:pPr>
            <a:r>
              <a:rPr lang="en-US" sz="3256">
                <a:solidFill>
                  <a:srgbClr val="302C2C"/>
                </a:solidFill>
                <a:latin typeface="Nunito Bold"/>
              </a:rPr>
              <a:t>THOMAS AQUINAS - Summa Theologiae (Summary of Theology)</a:t>
            </a:r>
          </a:p>
          <a:p>
            <a:pPr marL="702971" indent="-351486" lvl="1">
              <a:lnSpc>
                <a:spcPts val="3907"/>
              </a:lnSpc>
              <a:buFont typeface="Arial"/>
              <a:buChar char="•"/>
            </a:pPr>
            <a:r>
              <a:rPr lang="en-US" sz="3256">
                <a:solidFill>
                  <a:srgbClr val="302C2C"/>
                </a:solidFill>
                <a:latin typeface="Nunito"/>
              </a:rPr>
              <a:t>Aquinas claimed that the existence of God could be proved by reason.</a:t>
            </a:r>
          </a:p>
          <a:p>
            <a:pPr marL="702971" indent="-351486" lvl="1">
              <a:lnSpc>
                <a:spcPts val="3907"/>
              </a:lnSpc>
              <a:buFont typeface="Arial"/>
              <a:buChar char="•"/>
            </a:pPr>
            <a:r>
              <a:rPr lang="en-US" sz="3256">
                <a:solidFill>
                  <a:srgbClr val="302C2C"/>
                </a:solidFill>
                <a:latin typeface="Nunito"/>
              </a:rPr>
              <a:t>Aquinas taught that all our knowledge of God is through analogy.</a:t>
            </a:r>
          </a:p>
          <a:p>
            <a:pPr marL="702971" indent="-351486" lvl="1">
              <a:lnSpc>
                <a:spcPts val="3907"/>
              </a:lnSpc>
              <a:buFont typeface="Arial"/>
              <a:buChar char="•"/>
            </a:pPr>
            <a:r>
              <a:rPr lang="en-US" sz="3256">
                <a:solidFill>
                  <a:srgbClr val="302C2C"/>
                </a:solidFill>
                <a:latin typeface="Nunito"/>
              </a:rPr>
              <a:t>Aquinas was the first Catholic theologian to offer a full account of the doctrine of transubstantiation.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5887136" cy="3311514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5887136" cy="3311514"/>
            </a:xfrm>
            <a:custGeom>
              <a:avLst/>
              <a:gdLst/>
              <a:ahLst/>
              <a:cxnLst/>
              <a:rect r="r" b="b" t="t" l="l"/>
              <a:pathLst>
                <a:path h="3311514" w="5887136">
                  <a:moveTo>
                    <a:pt x="5762676" y="3311514"/>
                  </a:moveTo>
                  <a:lnTo>
                    <a:pt x="124460" y="3311514"/>
                  </a:lnTo>
                  <a:cubicBezTo>
                    <a:pt x="55880" y="3311514"/>
                    <a:pt x="0" y="3255634"/>
                    <a:pt x="0" y="31870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62676" y="0"/>
                  </a:lnTo>
                  <a:cubicBezTo>
                    <a:pt x="5831256" y="0"/>
                    <a:pt x="5887136" y="55880"/>
                    <a:pt x="5887136" y="124460"/>
                  </a:cubicBezTo>
                  <a:lnTo>
                    <a:pt x="5887136" y="3187054"/>
                  </a:lnTo>
                  <a:cubicBezTo>
                    <a:pt x="5887136" y="3255634"/>
                    <a:pt x="5831256" y="3311514"/>
                    <a:pt x="5762676" y="3311514"/>
                  </a:cubicBezTo>
                  <a:close/>
                </a:path>
              </a:pathLst>
            </a:custGeom>
            <a:solidFill>
              <a:srgbClr val="FCF4EA"/>
            </a:solidFill>
          </p:spPr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322062" y="1028700"/>
            <a:ext cx="8821938" cy="4946587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322062" y="5617231"/>
            <a:ext cx="8821938" cy="4946587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rcRect l="0" t="4618" r="0" b="4618"/>
          <a:stretch>
            <a:fillRect/>
          </a:stretch>
        </p:blipFill>
        <p:spPr>
          <a:xfrm flipH="false" flipV="false" rot="0">
            <a:off x="10642839" y="978938"/>
            <a:ext cx="6616461" cy="800715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2529" r="0" b="2529"/>
          <a:stretch>
            <a:fillRect/>
          </a:stretch>
        </p:blipFill>
        <p:spPr>
          <a:xfrm flipH="false" flipV="false" rot="0">
            <a:off x="386810" y="5617231"/>
            <a:ext cx="8757190" cy="4669769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1028700" y="142875"/>
            <a:ext cx="15344477" cy="1010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7500">
                <a:solidFill>
                  <a:srgbClr val="302C2C"/>
                </a:solidFill>
                <a:latin typeface="Pluma Bold"/>
              </a:rPr>
              <a:t>Forerunners of the reformation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14985" y="9291306"/>
            <a:ext cx="13472170" cy="545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9"/>
              </a:lnSpc>
            </a:pPr>
            <a:r>
              <a:rPr lang="en-US" sz="3999">
                <a:solidFill>
                  <a:srgbClr val="302C2C"/>
                </a:solidFill>
                <a:latin typeface="Pluma Bold"/>
              </a:rPr>
              <a:t>Girolamo Savonarola (1452-98)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5887136" cy="3311514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5887136" cy="3311514"/>
            </a:xfrm>
            <a:custGeom>
              <a:avLst/>
              <a:gdLst/>
              <a:ahLst/>
              <a:cxnLst/>
              <a:rect r="r" b="b" t="t" l="l"/>
              <a:pathLst>
                <a:path h="3311514" w="5887136">
                  <a:moveTo>
                    <a:pt x="5762676" y="3311514"/>
                  </a:moveTo>
                  <a:lnTo>
                    <a:pt x="124460" y="3311514"/>
                  </a:lnTo>
                  <a:cubicBezTo>
                    <a:pt x="55880" y="3311514"/>
                    <a:pt x="0" y="3255634"/>
                    <a:pt x="0" y="31870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62676" y="0"/>
                  </a:lnTo>
                  <a:cubicBezTo>
                    <a:pt x="5831256" y="0"/>
                    <a:pt x="5887136" y="55880"/>
                    <a:pt x="5887136" y="124460"/>
                  </a:cubicBezTo>
                  <a:lnTo>
                    <a:pt x="5887136" y="3187054"/>
                  </a:lnTo>
                  <a:cubicBezTo>
                    <a:pt x="5887136" y="3255634"/>
                    <a:pt x="5831256" y="3311514"/>
                    <a:pt x="5762676" y="3311514"/>
                  </a:cubicBezTo>
                  <a:close/>
                </a:path>
              </a:pathLst>
            </a:custGeom>
            <a:solidFill>
              <a:srgbClr val="FCF4EA"/>
            </a:solidFill>
          </p:spPr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0" y="1028700"/>
            <a:ext cx="6811283" cy="92583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rcRect l="0" t="0" r="10716" b="0"/>
          <a:stretch>
            <a:fillRect/>
          </a:stretch>
        </p:blipFill>
        <p:spPr>
          <a:xfrm flipH="false" flipV="false" rot="0">
            <a:off x="6811283" y="1028700"/>
            <a:ext cx="5477565" cy="92583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rcRect l="0" t="0" r="3451" b="0"/>
          <a:stretch>
            <a:fillRect/>
          </a:stretch>
        </p:blipFill>
        <p:spPr>
          <a:xfrm flipH="false" flipV="false" rot="0">
            <a:off x="12288848" y="1028700"/>
            <a:ext cx="5999152" cy="9258300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471761" y="142875"/>
            <a:ext cx="15344477" cy="10107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00"/>
              </a:lnSpc>
            </a:pPr>
            <a:r>
              <a:rPr lang="en-US" sz="7500">
                <a:solidFill>
                  <a:srgbClr val="302C2C"/>
                </a:solidFill>
                <a:latin typeface="Pluma Bold"/>
              </a:rPr>
              <a:t>renaissance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7442" t="23455" r="1281" b="2520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14358" t="12150" r="14358" b="3372"/>
          <a:stretch>
            <a:fillRect/>
          </a:stretch>
        </p:blipFill>
        <p:spPr>
          <a:xfrm flipH="false" flipV="false" rot="-10800000">
            <a:off x="11079483" y="-167995"/>
            <a:ext cx="4796114" cy="4241537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12165" r="25101" b="29793"/>
          <a:stretch>
            <a:fillRect/>
          </a:stretch>
        </p:blipFill>
        <p:spPr>
          <a:xfrm flipH="false" flipV="false" rot="0">
            <a:off x="1028700" y="1028700"/>
            <a:ext cx="16709603" cy="9258300"/>
          </a:xfrm>
          <a:prstGeom prst="rect">
            <a:avLst/>
          </a:prstGeom>
        </p:spPr>
      </p:pic>
      <p:grpSp>
        <p:nvGrpSpPr>
          <p:cNvPr name="Group 5" id="5"/>
          <p:cNvGrpSpPr>
            <a:grpSpLocks noChangeAspect="true"/>
          </p:cNvGrpSpPr>
          <p:nvPr/>
        </p:nvGrpSpPr>
        <p:grpSpPr>
          <a:xfrm rot="-152458">
            <a:off x="9280988" y="2753350"/>
            <a:ext cx="7401627" cy="6343998"/>
            <a:chOff x="0" y="0"/>
            <a:chExt cx="6339713" cy="5433822"/>
          </a:xfrm>
        </p:grpSpPr>
        <p:sp>
          <p:nvSpPr>
            <p:cNvPr name="Freeform 6" id="6"/>
            <p:cNvSpPr/>
            <p:nvPr/>
          </p:nvSpPr>
          <p:spPr>
            <a:xfrm>
              <a:off x="-89154" y="-107061"/>
              <a:ext cx="6806057" cy="5669788"/>
            </a:xfrm>
            <a:custGeom>
              <a:avLst/>
              <a:gdLst/>
              <a:ahLst/>
              <a:cxnLst/>
              <a:rect r="r" b="b" t="t" l="l"/>
              <a:pathLst>
                <a:path h="5669788" w="6806057">
                  <a:moveTo>
                    <a:pt x="5290566" y="5437124"/>
                  </a:moveTo>
                  <a:cubicBezTo>
                    <a:pt x="5011674" y="5539486"/>
                    <a:pt x="4777232" y="5415153"/>
                    <a:pt x="4531233" y="5525135"/>
                  </a:cubicBezTo>
                  <a:cubicBezTo>
                    <a:pt x="4512056" y="5584571"/>
                    <a:pt x="4359783" y="5417058"/>
                    <a:pt x="4172712" y="5479542"/>
                  </a:cubicBezTo>
                  <a:cubicBezTo>
                    <a:pt x="3915410" y="5422519"/>
                    <a:pt x="3472815" y="5531104"/>
                    <a:pt x="3219196" y="5430520"/>
                  </a:cubicBezTo>
                  <a:cubicBezTo>
                    <a:pt x="2840482" y="5248910"/>
                    <a:pt x="2390140" y="5282946"/>
                    <a:pt x="1966087" y="5270881"/>
                  </a:cubicBezTo>
                  <a:cubicBezTo>
                    <a:pt x="1430782" y="5056759"/>
                    <a:pt x="975360" y="5005832"/>
                    <a:pt x="450596" y="4811014"/>
                  </a:cubicBezTo>
                  <a:cubicBezTo>
                    <a:pt x="0" y="4736338"/>
                    <a:pt x="131064" y="5072380"/>
                    <a:pt x="102362" y="3883152"/>
                  </a:cubicBezTo>
                  <a:cubicBezTo>
                    <a:pt x="104775" y="2663571"/>
                    <a:pt x="114300" y="1529334"/>
                    <a:pt x="89154" y="190500"/>
                  </a:cubicBezTo>
                  <a:cubicBezTo>
                    <a:pt x="201930" y="153543"/>
                    <a:pt x="398272" y="204216"/>
                    <a:pt x="626110" y="229235"/>
                  </a:cubicBezTo>
                  <a:cubicBezTo>
                    <a:pt x="815721" y="204216"/>
                    <a:pt x="1116203" y="126873"/>
                    <a:pt x="1370330" y="150114"/>
                  </a:cubicBezTo>
                  <a:cubicBezTo>
                    <a:pt x="1336675" y="129159"/>
                    <a:pt x="1628394" y="131699"/>
                    <a:pt x="1766951" y="149225"/>
                  </a:cubicBezTo>
                  <a:cubicBezTo>
                    <a:pt x="2131187" y="0"/>
                    <a:pt x="2096008" y="294386"/>
                    <a:pt x="2416556" y="307975"/>
                  </a:cubicBezTo>
                  <a:cubicBezTo>
                    <a:pt x="2410587" y="384175"/>
                    <a:pt x="2732024" y="257429"/>
                    <a:pt x="2784221" y="421767"/>
                  </a:cubicBezTo>
                  <a:cubicBezTo>
                    <a:pt x="3048000" y="477393"/>
                    <a:pt x="3190494" y="852170"/>
                    <a:pt x="3487293" y="931672"/>
                  </a:cubicBezTo>
                  <a:cubicBezTo>
                    <a:pt x="3508756" y="972058"/>
                    <a:pt x="3714623" y="885825"/>
                    <a:pt x="3993515" y="1011047"/>
                  </a:cubicBezTo>
                  <a:cubicBezTo>
                    <a:pt x="4692523" y="989584"/>
                    <a:pt x="5601208" y="993648"/>
                    <a:pt x="6395974" y="994283"/>
                  </a:cubicBezTo>
                  <a:cubicBezTo>
                    <a:pt x="6452616" y="2355596"/>
                    <a:pt x="6371082" y="3700653"/>
                    <a:pt x="6428867" y="5103876"/>
                  </a:cubicBezTo>
                  <a:cubicBezTo>
                    <a:pt x="6310376" y="5669788"/>
                    <a:pt x="6806057" y="5571363"/>
                    <a:pt x="5290566" y="5437124"/>
                  </a:cubicBezTo>
                  <a:close/>
                </a:path>
              </a:pathLst>
            </a:custGeom>
            <a:blipFill>
              <a:blip r:embed="rId5"/>
              <a:stretch>
                <a:fillRect l="-26428" r="-26428" t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409710" y="1278507"/>
            <a:ext cx="11731225" cy="9600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7000"/>
              </a:lnSpc>
            </a:pPr>
            <a:r>
              <a:rPr lang="en-US" sz="7000">
                <a:solidFill>
                  <a:srgbClr val="302C2C"/>
                </a:solidFill>
                <a:latin typeface="Pluma Bold"/>
              </a:rPr>
              <a:t>humanism and renaissance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06498" y="2238220"/>
            <a:ext cx="6246622" cy="7336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90877" indent="-345439" lvl="1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302C2C"/>
                </a:solidFill>
                <a:latin typeface="Pluma"/>
              </a:rPr>
              <a:t>a special emphasis was placed on human beings as communicators; the effective expression of thoughts and values in writing, speech, music, and visual art.</a:t>
            </a:r>
          </a:p>
          <a:p>
            <a:pPr marL="690877" indent="-345439" lvl="1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302C2C"/>
                </a:solidFill>
                <a:latin typeface="Pluma"/>
              </a:rPr>
              <a:t>erasmus of rotterdam</a:t>
            </a:r>
          </a:p>
          <a:p>
            <a:pPr marL="690877" indent="-345439" lvl="1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302C2C"/>
                </a:solidFill>
                <a:latin typeface="Pluma"/>
              </a:rPr>
              <a:t>exposedthe excesses of the rcc.</a:t>
            </a:r>
          </a:p>
          <a:p>
            <a:pPr marL="690877" indent="-345439" lvl="1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302C2C"/>
                </a:solidFill>
                <a:latin typeface="Pluma"/>
              </a:rPr>
              <a:t>edited the first printed greek new testament in </a:t>
            </a:r>
            <a:r>
              <a:rPr lang="en-US" sz="3199">
                <a:solidFill>
                  <a:srgbClr val="302C2C"/>
                </a:solidFill>
                <a:latin typeface="Pluma Bold"/>
              </a:rPr>
              <a:t>1516</a:t>
            </a:r>
            <a:r>
              <a:rPr lang="en-US" sz="3199">
                <a:solidFill>
                  <a:srgbClr val="302C2C"/>
                </a:solidFill>
                <a:latin typeface="Pluma"/>
              </a:rPr>
              <a:t>.</a:t>
            </a:r>
          </a:p>
          <a:p>
            <a:pPr marL="690877" indent="-345439" lvl="1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302C2C"/>
                </a:solidFill>
                <a:latin typeface="Pluma"/>
              </a:rPr>
              <a:t>exposed faults of the latin vulgate.</a:t>
            </a:r>
          </a:p>
          <a:p>
            <a:pPr marL="690877" indent="-345439" lvl="1">
              <a:lnSpc>
                <a:spcPts val="4159"/>
              </a:lnSpc>
              <a:buFont typeface="Arial"/>
              <a:buChar char="•"/>
            </a:pPr>
            <a:r>
              <a:rPr lang="en-US" sz="3199">
                <a:solidFill>
                  <a:srgbClr val="302C2C"/>
                </a:solidFill>
                <a:latin typeface="Pluma"/>
              </a:rPr>
              <a:t>aided by printing press in 1454.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275322" y="9324975"/>
            <a:ext cx="11731225" cy="477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3599">
                <a:solidFill>
                  <a:srgbClr val="302C2C"/>
                </a:solidFill>
                <a:latin typeface="Pluma Bold"/>
              </a:rPr>
              <a:t>erasmus laid the egg; luther hatched it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13459" t="27748" r="13459" b="1716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0" y="0"/>
            <a:ext cx="18301567" cy="102793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DAFNfUr2bLY</dc:identifier>
  <dcterms:modified xsi:type="dcterms:W3CDTF">2011-08-01T06:04:30Z</dcterms:modified>
  <cp:revision>1</cp:revision>
  <dc:title>CHURCH HISTORY</dc:title>
</cp:coreProperties>
</file>