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8288000" cy="10287000"/>
  <p:notesSz cx="6858000" cy="9144000"/>
  <p:embeddedFontLst>
    <p:embeddedFont>
      <p:font typeface="Arimo" panose="020B0604020202020204" pitchFamily="34" charset="0"/>
      <p:regular r:id="rId33"/>
    </p:embeddedFont>
    <p:embeddedFont>
      <p:font typeface="Arimo Bold" panose="020B0704020202020204" pitchFamily="34" charset="0"/>
      <p:regular r:id="rId34"/>
    </p:embeddedFont>
    <p:embeddedFont>
      <p:font typeface="Arimo Bold Italics" panose="020B0704020202090204" pitchFamily="34" charset="0"/>
      <p:regular r:id="rId35"/>
    </p:embeddedFont>
    <p:embeddedFont>
      <p:font typeface="Arimo Italics" panose="020B0604020202090204" pitchFamily="34" charset="0"/>
      <p:regular r:id="rId36"/>
    </p:embeddedFont>
    <p:embeddedFont>
      <p:font typeface="Libre Baskerville" panose="02000000000000000000" pitchFamily="2" charset="0"/>
      <p:regular r:id="rId37"/>
    </p:embeddedFont>
    <p:embeddedFont>
      <p:font typeface="Libre Baskerville Bold" panose="02000000000000000000" pitchFamily="2" charset="0"/>
      <p:regular r:id="rId38"/>
    </p:embeddedFont>
    <p:embeddedFont>
      <p:font typeface="Libre Baskerville Italics" panose="02000000000000000000" pitchFamily="2" charset="0"/>
      <p:regular r:id="rId39"/>
    </p:embeddedFont>
    <p:embeddedFont>
      <p:font typeface="Nunito" panose="02000000000000000000" pitchFamily="2" charset="0"/>
      <p:regular r:id="rId40"/>
    </p:embeddedFont>
    <p:embeddedFont>
      <p:font typeface="Nunito Bold" pitchFamily="2" charset="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font" Target="fonts/font7.fntdata"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font" Target="fonts/font2.fntdata" /><Relationship Id="rId42"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font" Target="fonts/font1.fntdata" /><Relationship Id="rId38" Type="http://schemas.openxmlformats.org/officeDocument/2006/relationships/font" Target="fonts/font6.fntdata"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font" Target="fonts/font9.fntdata"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font" Target="fonts/font5.fntdata" /><Relationship Id="rId40" Type="http://schemas.openxmlformats.org/officeDocument/2006/relationships/font" Target="fonts/font8.fntdata" /><Relationship Id="rId45"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font" Target="fonts/font4.fntdata"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font" Target="fonts/font3.fntdata" /><Relationship Id="rId43"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image" Target="../media/image4.jpe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image" Target="../media/image6.jpe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9.jpeg" /><Relationship Id="rId1" Type="http://schemas.openxmlformats.org/officeDocument/2006/relationships/slideLayout" Target="../slideLayouts/slideLayout7.xml" /><Relationship Id="rId4" Type="http://schemas.openxmlformats.org/officeDocument/2006/relationships/image" Target="../media/image11.jpeg" /></Relationships>
</file>

<file path=ppt/slides/_rels/slide8.xml.rels><?xml version="1.0" encoding="UTF-8" standalone="yes"?>
<Relationships xmlns="http://schemas.openxmlformats.org/package/2006/relationships"><Relationship Id="rId3" Type="http://schemas.openxmlformats.org/officeDocument/2006/relationships/image" Target="../media/image13.jpeg" /><Relationship Id="rId2" Type="http://schemas.openxmlformats.org/officeDocument/2006/relationships/image" Target="../media/image12.jpe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2" Type="http://schemas.openxmlformats.org/officeDocument/2006/relationships/image" Target="../media/image14.jpe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3" Type="http://schemas.openxmlformats.org/officeDocument/2006/relationships/image" Target="../media/image16.jpeg" /><Relationship Id="rId2" Type="http://schemas.openxmlformats.org/officeDocument/2006/relationships/image" Target="../media/image15.jpe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3" Type="http://schemas.openxmlformats.org/officeDocument/2006/relationships/image" Target="../media/image18.jpeg" /><Relationship Id="rId2" Type="http://schemas.openxmlformats.org/officeDocument/2006/relationships/image" Target="../media/image17.jpe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19.jpe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2" Type="http://schemas.openxmlformats.org/officeDocument/2006/relationships/image" Target="../media/image20.jpeg" /><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2" Type="http://schemas.openxmlformats.org/officeDocument/2006/relationships/image" Target="../media/image21.jpeg"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2" Type="http://schemas.openxmlformats.org/officeDocument/2006/relationships/image" Target="../media/image22.jpeg" /><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2" Type="http://schemas.openxmlformats.org/officeDocument/2006/relationships/image" Target="../media/image23.jpeg" /><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3" Type="http://schemas.openxmlformats.org/officeDocument/2006/relationships/image" Target="../media/image25.jpeg" /><Relationship Id="rId2" Type="http://schemas.openxmlformats.org/officeDocument/2006/relationships/image" Target="../media/image24.jpeg" /><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2" Type="http://schemas.openxmlformats.org/officeDocument/2006/relationships/image" Target="../media/image26.jpeg" /><Relationship Id="rId1" Type="http://schemas.openxmlformats.org/officeDocument/2006/relationships/slideLayout" Target="../slideLayouts/slideLayout7.xml" /></Relationships>
</file>

<file path=ppt/slides/_rels/slide21.xml.rels><?xml version="1.0" encoding="UTF-8" standalone="yes"?>
<Relationships xmlns="http://schemas.openxmlformats.org/package/2006/relationships"><Relationship Id="rId2" Type="http://schemas.openxmlformats.org/officeDocument/2006/relationships/image" Target="../media/image27.jpeg" /><Relationship Id="rId1" Type="http://schemas.openxmlformats.org/officeDocument/2006/relationships/slideLayout" Target="../slideLayouts/slideLayout7.xml" /></Relationships>
</file>

<file path=ppt/slides/_rels/slide22.xml.rels><?xml version="1.0" encoding="UTF-8" standalone="yes"?>
<Relationships xmlns="http://schemas.openxmlformats.org/package/2006/relationships"><Relationship Id="rId2" Type="http://schemas.openxmlformats.org/officeDocument/2006/relationships/image" Target="../media/image28.jpeg" /><Relationship Id="rId1" Type="http://schemas.openxmlformats.org/officeDocument/2006/relationships/slideLayout" Target="../slideLayouts/slideLayout7.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4.xml.rels><?xml version="1.0" encoding="UTF-8" standalone="yes"?>
<Relationships xmlns="http://schemas.openxmlformats.org/package/2006/relationships"><Relationship Id="rId2" Type="http://schemas.openxmlformats.org/officeDocument/2006/relationships/image" Target="../media/image29.jpeg" /><Relationship Id="rId1" Type="http://schemas.openxmlformats.org/officeDocument/2006/relationships/slideLayout" Target="../slideLayouts/slideLayout7.xml" /></Relationships>
</file>

<file path=ppt/slides/_rels/slide25.xml.rels><?xml version="1.0" encoding="UTF-8" standalone="yes"?>
<Relationships xmlns="http://schemas.openxmlformats.org/package/2006/relationships"><Relationship Id="rId3" Type="http://schemas.openxmlformats.org/officeDocument/2006/relationships/image" Target="../media/image31.jpeg" /><Relationship Id="rId2" Type="http://schemas.openxmlformats.org/officeDocument/2006/relationships/image" Target="../media/image30.jpeg" /><Relationship Id="rId1" Type="http://schemas.openxmlformats.org/officeDocument/2006/relationships/slideLayout" Target="../slideLayouts/slideLayout7.xml" /><Relationship Id="rId5" Type="http://schemas.openxmlformats.org/officeDocument/2006/relationships/image" Target="../media/image33.jpeg" /><Relationship Id="rId4" Type="http://schemas.openxmlformats.org/officeDocument/2006/relationships/image" Target="../media/image32.jpeg"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7.xml.rels><?xml version="1.0" encoding="UTF-8" standalone="yes"?>
<Relationships xmlns="http://schemas.openxmlformats.org/package/2006/relationships"><Relationship Id="rId3" Type="http://schemas.openxmlformats.org/officeDocument/2006/relationships/image" Target="../media/image35.jpeg" /><Relationship Id="rId2" Type="http://schemas.openxmlformats.org/officeDocument/2006/relationships/image" Target="../media/image34.jpeg" /><Relationship Id="rId1" Type="http://schemas.openxmlformats.org/officeDocument/2006/relationships/slideLayout" Target="../slideLayouts/slideLayout7.xml" /></Relationships>
</file>

<file path=ppt/slides/_rels/slide28.xml.rels><?xml version="1.0" encoding="UTF-8" standalone="yes"?>
<Relationships xmlns="http://schemas.openxmlformats.org/package/2006/relationships"><Relationship Id="rId3" Type="http://schemas.openxmlformats.org/officeDocument/2006/relationships/image" Target="../media/image37.jpeg" /><Relationship Id="rId2" Type="http://schemas.openxmlformats.org/officeDocument/2006/relationships/image" Target="../media/image36.jpeg" /><Relationship Id="rId1" Type="http://schemas.openxmlformats.org/officeDocument/2006/relationships/slideLayout" Target="../slideLayouts/slideLayout7.xml" /></Relationships>
</file>

<file path=ppt/slides/_rels/slide29.xml.rels><?xml version="1.0" encoding="UTF-8" standalone="yes"?>
<Relationships xmlns="http://schemas.openxmlformats.org/package/2006/relationships"><Relationship Id="rId3" Type="http://schemas.openxmlformats.org/officeDocument/2006/relationships/image" Target="../media/image39.jpeg" /><Relationship Id="rId2" Type="http://schemas.openxmlformats.org/officeDocument/2006/relationships/image" Target="../media/image38.jpeg" /><Relationship Id="rId1" Type="http://schemas.openxmlformats.org/officeDocument/2006/relationships/slideLayout" Target="../slideLayouts/slideLayout7.xml" /></Relationships>
</file>

<file path=ppt/slides/_rels/slide30.xml.rels><?xml version="1.0" encoding="UTF-8" standalone="yes"?>
<Relationships xmlns="http://schemas.openxmlformats.org/package/2006/relationships"><Relationship Id="rId2" Type="http://schemas.openxmlformats.org/officeDocument/2006/relationships/image" Target="../media/image40.jpeg" /><Relationship Id="rId1" Type="http://schemas.openxmlformats.org/officeDocument/2006/relationships/slideLayout" Target="../slideLayouts/slideLayout7.xml" /></Relationships>
</file>

<file path=ppt/slides/_rels/slide31.xml.rels><?xml version="1.0" encoding="UTF-8" standalone="yes"?>
<Relationships xmlns="http://schemas.openxmlformats.org/package/2006/relationships"><Relationship Id="rId2" Type="http://schemas.openxmlformats.org/officeDocument/2006/relationships/image" Target="../media/image41.jpe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sp>
        <p:nvSpPr>
          <p:cNvPr id="2" name="AutoShape 2"/>
          <p:cNvSpPr/>
          <p:nvPr/>
        </p:nvSpPr>
        <p:spPr>
          <a:xfrm>
            <a:off x="9781717" y="1733550"/>
            <a:ext cx="2381250" cy="76200"/>
          </a:xfrm>
          <a:prstGeom prst="rect">
            <a:avLst/>
          </a:prstGeom>
          <a:solidFill>
            <a:srgbClr val="1D1B1E"/>
          </a:solidFill>
        </p:spPr>
      </p:sp>
      <p:grpSp>
        <p:nvGrpSpPr>
          <p:cNvPr id="3" name="Group 3"/>
          <p:cNvGrpSpPr/>
          <p:nvPr/>
        </p:nvGrpSpPr>
        <p:grpSpPr>
          <a:xfrm>
            <a:off x="-876300" y="4021831"/>
            <a:ext cx="10477900" cy="2243635"/>
            <a:chOff x="0" y="0"/>
            <a:chExt cx="13970533" cy="2991514"/>
          </a:xfrm>
        </p:grpSpPr>
        <p:sp>
          <p:nvSpPr>
            <p:cNvPr id="4" name="TextBox 4"/>
            <p:cNvSpPr txBox="1"/>
            <p:nvPr/>
          </p:nvSpPr>
          <p:spPr>
            <a:xfrm>
              <a:off x="2413000" y="-9525"/>
              <a:ext cx="11557533" cy="1546213"/>
            </a:xfrm>
            <a:prstGeom prst="rect">
              <a:avLst/>
            </a:prstGeom>
          </p:spPr>
          <p:txBody>
            <a:bodyPr lIns="0" tIns="0" rIns="0" bIns="0" rtlCol="0" anchor="t">
              <a:spAutoFit/>
            </a:bodyPr>
            <a:lstStyle/>
            <a:p>
              <a:pPr algn="l">
                <a:lnSpc>
                  <a:spcPts val="9120"/>
                </a:lnSpc>
              </a:pPr>
              <a:r>
                <a:rPr lang="en-US" sz="7600">
                  <a:solidFill>
                    <a:srgbClr val="6C5336"/>
                  </a:solidFill>
                  <a:latin typeface="Libre Baskerville"/>
                </a:rPr>
                <a:t>REFORMATION</a:t>
              </a:r>
            </a:p>
          </p:txBody>
        </p:sp>
        <p:sp>
          <p:nvSpPr>
            <p:cNvPr id="5" name="TextBox 5"/>
            <p:cNvSpPr txBox="1"/>
            <p:nvPr/>
          </p:nvSpPr>
          <p:spPr>
            <a:xfrm>
              <a:off x="2413000" y="2368791"/>
              <a:ext cx="11557533" cy="622723"/>
            </a:xfrm>
            <a:prstGeom prst="rect">
              <a:avLst/>
            </a:prstGeom>
          </p:spPr>
          <p:txBody>
            <a:bodyPr lIns="0" tIns="0" rIns="0" bIns="0" rtlCol="0" anchor="t">
              <a:spAutoFit/>
            </a:bodyPr>
            <a:lstStyle/>
            <a:p>
              <a:pPr algn="l">
                <a:lnSpc>
                  <a:spcPts val="3919"/>
                </a:lnSpc>
              </a:pPr>
              <a:r>
                <a:rPr lang="en-US" sz="2799">
                  <a:solidFill>
                    <a:srgbClr val="1D1B1E"/>
                  </a:solidFill>
                  <a:latin typeface="Libre Baskerville Bold"/>
                </a:rPr>
                <a:t>1500-1600 AD</a:t>
              </a:r>
            </a:p>
          </p:txBody>
        </p:sp>
        <p:sp>
          <p:nvSpPr>
            <p:cNvPr id="6" name="AutoShape 6"/>
            <p:cNvSpPr/>
            <p:nvPr/>
          </p:nvSpPr>
          <p:spPr>
            <a:xfrm>
              <a:off x="0" y="1905114"/>
              <a:ext cx="4826000" cy="101600"/>
            </a:xfrm>
            <a:prstGeom prst="rect">
              <a:avLst/>
            </a:prstGeom>
            <a:solidFill>
              <a:srgbClr val="1D1B1E"/>
            </a:solidFill>
          </p:spPr>
        </p:sp>
      </p:grpSp>
      <p:pic>
        <p:nvPicPr>
          <p:cNvPr id="7" name="Picture 7"/>
          <p:cNvPicPr>
            <a:picLocks noChangeAspect="1"/>
          </p:cNvPicPr>
          <p:nvPr/>
        </p:nvPicPr>
        <p:blipFill>
          <a:blip r:embed="rId2"/>
          <a:srcRect/>
          <a:stretch>
            <a:fillRect/>
          </a:stretch>
        </p:blipFill>
        <p:spPr>
          <a:xfrm>
            <a:off x="11432510" y="535085"/>
            <a:ext cx="5826790" cy="9216922"/>
          </a:xfrm>
          <a:prstGeom prst="rect">
            <a:avLst/>
          </a:prstGeom>
        </p:spPr>
      </p:pic>
      <p:sp>
        <p:nvSpPr>
          <p:cNvPr id="8" name="TextBox 8"/>
          <p:cNvSpPr txBox="1"/>
          <p:nvPr/>
        </p:nvSpPr>
        <p:spPr>
          <a:xfrm>
            <a:off x="1028701" y="971550"/>
            <a:ext cx="8572899" cy="2462530"/>
          </a:xfrm>
          <a:prstGeom prst="rect">
            <a:avLst/>
          </a:prstGeom>
        </p:spPr>
        <p:txBody>
          <a:bodyPr lIns="0" tIns="0" rIns="0" bIns="0" rtlCol="0" anchor="t">
            <a:spAutoFit/>
          </a:bodyPr>
          <a:lstStyle/>
          <a:p>
            <a:pPr algn="ctr">
              <a:lnSpc>
                <a:spcPts val="3919"/>
              </a:lnSpc>
            </a:pPr>
            <a:r>
              <a:rPr lang="en-US" sz="2799" spc="279">
                <a:solidFill>
                  <a:srgbClr val="1D1B1E"/>
                </a:solidFill>
                <a:latin typeface="Libre Baskerville Bold"/>
              </a:rPr>
              <a:t>CHURCH HISTORY WITH KEITH WAWERU</a:t>
            </a:r>
          </a:p>
          <a:p>
            <a:pPr algn="ctr">
              <a:lnSpc>
                <a:spcPts val="3919"/>
              </a:lnSpc>
            </a:pPr>
            <a:endParaRPr lang="en-US" sz="2799" spc="279">
              <a:solidFill>
                <a:srgbClr val="1D1B1E"/>
              </a:solidFill>
              <a:latin typeface="Libre Baskerville Bold"/>
            </a:endParaRPr>
          </a:p>
          <a:p>
            <a:pPr algn="ctr">
              <a:lnSpc>
                <a:spcPts val="3919"/>
              </a:lnSpc>
            </a:pPr>
            <a:r>
              <a:rPr lang="en-US" sz="2799" spc="279">
                <a:solidFill>
                  <a:srgbClr val="1D1B1E"/>
                </a:solidFill>
                <a:latin typeface="Libre Baskerville Bold"/>
              </a:rPr>
              <a:t>9/10/22</a:t>
            </a:r>
          </a:p>
          <a:p>
            <a:pPr algn="ctr">
              <a:lnSpc>
                <a:spcPts val="3919"/>
              </a:lnSpc>
            </a:pPr>
            <a:endParaRPr lang="en-US" sz="2799" spc="279">
              <a:solidFill>
                <a:srgbClr val="1D1B1E"/>
              </a:solidFill>
              <a:latin typeface="Libre Baskerville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2500" b="12500"/>
          <a:stretch>
            <a:fillRect/>
          </a:stretch>
        </p:blipFill>
        <p:spPr>
          <a:xfrm>
            <a:off x="0" y="0"/>
            <a:ext cx="18288000" cy="10287000"/>
          </a:xfrm>
          <a:prstGeom prst="rect">
            <a:avLst/>
          </a:prstGeom>
        </p:spPr>
      </p:pic>
      <p:grpSp>
        <p:nvGrpSpPr>
          <p:cNvPr id="3" name="Group 3"/>
          <p:cNvGrpSpPr/>
          <p:nvPr/>
        </p:nvGrpSpPr>
        <p:grpSpPr>
          <a:xfrm>
            <a:off x="-781050" y="7088386"/>
            <a:ext cx="7993897" cy="2589014"/>
            <a:chOff x="0" y="0"/>
            <a:chExt cx="10658529" cy="3452019"/>
          </a:xfrm>
        </p:grpSpPr>
        <p:sp>
          <p:nvSpPr>
            <p:cNvPr id="4" name="TextBox 4"/>
            <p:cNvSpPr txBox="1"/>
            <p:nvPr/>
          </p:nvSpPr>
          <p:spPr>
            <a:xfrm>
              <a:off x="2413000" y="0"/>
              <a:ext cx="8245529" cy="2893219"/>
            </a:xfrm>
            <a:prstGeom prst="rect">
              <a:avLst/>
            </a:prstGeom>
          </p:spPr>
          <p:txBody>
            <a:bodyPr lIns="0" tIns="0" rIns="0" bIns="0" rtlCol="0" anchor="t">
              <a:spAutoFit/>
            </a:bodyPr>
            <a:lstStyle/>
            <a:p>
              <a:pPr algn="l">
                <a:lnSpc>
                  <a:spcPts val="8640"/>
                </a:lnSpc>
              </a:pPr>
              <a:r>
                <a:rPr lang="en-US" sz="7200" spc="144">
                  <a:solidFill>
                    <a:srgbClr val="EFEBE0"/>
                  </a:solidFill>
                  <a:latin typeface="Libre Baskerville Italics"/>
                </a:rPr>
                <a:t>TODAY'S TOPICS</a:t>
              </a:r>
            </a:p>
          </p:txBody>
        </p:sp>
        <p:sp>
          <p:nvSpPr>
            <p:cNvPr id="5" name="AutoShape 5"/>
            <p:cNvSpPr/>
            <p:nvPr/>
          </p:nvSpPr>
          <p:spPr>
            <a:xfrm>
              <a:off x="0" y="3350419"/>
              <a:ext cx="4826000" cy="101600"/>
            </a:xfrm>
            <a:prstGeom prst="rect">
              <a:avLst/>
            </a:prstGeom>
            <a:solidFill>
              <a:srgbClr val="EFEBE0"/>
            </a:solidFill>
          </p:spPr>
        </p:sp>
      </p:grpSp>
      <p:sp>
        <p:nvSpPr>
          <p:cNvPr id="6" name="AutoShape 6"/>
          <p:cNvSpPr/>
          <p:nvPr/>
        </p:nvSpPr>
        <p:spPr>
          <a:xfrm>
            <a:off x="16068675" y="1752600"/>
            <a:ext cx="2381250" cy="76200"/>
          </a:xfrm>
          <a:prstGeom prst="rect">
            <a:avLst/>
          </a:prstGeom>
          <a:solidFill>
            <a:srgbClr val="EFEBE0"/>
          </a:solidFill>
        </p:spPr>
      </p:sp>
      <p:grpSp>
        <p:nvGrpSpPr>
          <p:cNvPr id="7" name="Group 7"/>
          <p:cNvGrpSpPr/>
          <p:nvPr/>
        </p:nvGrpSpPr>
        <p:grpSpPr>
          <a:xfrm>
            <a:off x="10113453" y="2103189"/>
            <a:ext cx="7145847" cy="7522828"/>
            <a:chOff x="0" y="0"/>
            <a:chExt cx="9527796" cy="10030437"/>
          </a:xfrm>
        </p:grpSpPr>
        <p:sp>
          <p:nvSpPr>
            <p:cNvPr id="8" name="TextBox 8"/>
            <p:cNvSpPr txBox="1"/>
            <p:nvPr/>
          </p:nvSpPr>
          <p:spPr>
            <a:xfrm>
              <a:off x="0" y="-38100"/>
              <a:ext cx="9527796" cy="764515"/>
            </a:xfrm>
            <a:prstGeom prst="rect">
              <a:avLst/>
            </a:prstGeom>
          </p:spPr>
          <p:txBody>
            <a:bodyPr lIns="0" tIns="0" rIns="0" bIns="0" rtlCol="0" anchor="t">
              <a:spAutoFit/>
            </a:bodyPr>
            <a:lstStyle/>
            <a:p>
              <a:pPr algn="r">
                <a:lnSpc>
                  <a:spcPts val="4680"/>
                </a:lnSpc>
              </a:pPr>
              <a:r>
                <a:rPr lang="en-US" sz="3600" spc="179">
                  <a:solidFill>
                    <a:srgbClr val="EFEBE0"/>
                  </a:solidFill>
                  <a:latin typeface="Libre Baskerville Bold Italics"/>
                </a:rPr>
                <a:t>WHAT WE'LL DISCUSS</a:t>
              </a:r>
            </a:p>
          </p:txBody>
        </p:sp>
        <p:sp>
          <p:nvSpPr>
            <p:cNvPr id="9" name="TextBox 9"/>
            <p:cNvSpPr txBox="1"/>
            <p:nvPr/>
          </p:nvSpPr>
          <p:spPr>
            <a:xfrm>
              <a:off x="0" y="866115"/>
              <a:ext cx="9527796" cy="9164322"/>
            </a:xfrm>
            <a:prstGeom prst="rect">
              <a:avLst/>
            </a:prstGeom>
          </p:spPr>
          <p:txBody>
            <a:bodyPr lIns="0" tIns="0" rIns="0" bIns="0" rtlCol="0" anchor="t">
              <a:spAutoFit/>
            </a:bodyPr>
            <a:lstStyle/>
            <a:p>
              <a:pPr algn="r">
                <a:lnSpc>
                  <a:spcPts val="6149"/>
                </a:lnSpc>
              </a:pPr>
              <a:r>
                <a:rPr lang="en-US" sz="4099">
                  <a:solidFill>
                    <a:srgbClr val="EFEBE0"/>
                  </a:solidFill>
                  <a:latin typeface="Libre Baskerville Bold"/>
                </a:rPr>
                <a:t>MARTIN LUTHER</a:t>
              </a:r>
            </a:p>
            <a:p>
              <a:pPr algn="r">
                <a:lnSpc>
                  <a:spcPts val="6149"/>
                </a:lnSpc>
              </a:pPr>
              <a:endParaRPr lang="en-US" sz="4099">
                <a:solidFill>
                  <a:srgbClr val="EFEBE0"/>
                </a:solidFill>
                <a:latin typeface="Libre Baskerville Bold"/>
              </a:endParaRPr>
            </a:p>
            <a:p>
              <a:pPr algn="r">
                <a:lnSpc>
                  <a:spcPts val="6149"/>
                </a:lnSpc>
              </a:pPr>
              <a:r>
                <a:rPr lang="en-US" sz="4099">
                  <a:solidFill>
                    <a:srgbClr val="EFEBE0"/>
                  </a:solidFill>
                  <a:latin typeface="Libre Baskerville Bold"/>
                </a:rPr>
                <a:t>ULRICH ZWINGLI</a:t>
              </a:r>
            </a:p>
            <a:p>
              <a:pPr algn="r">
                <a:lnSpc>
                  <a:spcPts val="6149"/>
                </a:lnSpc>
              </a:pPr>
              <a:endParaRPr lang="en-US" sz="4099">
                <a:solidFill>
                  <a:srgbClr val="EFEBE0"/>
                </a:solidFill>
                <a:latin typeface="Libre Baskerville Bold"/>
              </a:endParaRPr>
            </a:p>
            <a:p>
              <a:pPr algn="r">
                <a:lnSpc>
                  <a:spcPts val="6149"/>
                </a:lnSpc>
              </a:pPr>
              <a:r>
                <a:rPr lang="en-US" sz="4099">
                  <a:solidFill>
                    <a:srgbClr val="EFEBE0"/>
                  </a:solidFill>
                  <a:latin typeface="Libre Baskerville Bold"/>
                </a:rPr>
                <a:t>JOHN CALVIN</a:t>
              </a:r>
            </a:p>
            <a:p>
              <a:pPr algn="r">
                <a:lnSpc>
                  <a:spcPts val="6149"/>
                </a:lnSpc>
              </a:pPr>
              <a:endParaRPr lang="en-US" sz="4099">
                <a:solidFill>
                  <a:srgbClr val="EFEBE0"/>
                </a:solidFill>
                <a:latin typeface="Libre Baskerville Bold"/>
              </a:endParaRPr>
            </a:p>
            <a:p>
              <a:pPr algn="r">
                <a:lnSpc>
                  <a:spcPts val="6149"/>
                </a:lnSpc>
              </a:pPr>
              <a:r>
                <a:rPr lang="en-US" sz="4099">
                  <a:solidFill>
                    <a:srgbClr val="EFEBE0"/>
                  </a:solidFill>
                  <a:latin typeface="Libre Baskerville Bold"/>
                </a:rPr>
                <a:t>COUNTER-REFORMATION</a:t>
              </a:r>
            </a:p>
            <a:p>
              <a:pPr algn="r">
                <a:lnSpc>
                  <a:spcPts val="6149"/>
                </a:lnSpc>
              </a:pPr>
              <a:endParaRPr lang="en-US" sz="4099">
                <a:solidFill>
                  <a:srgbClr val="EFEBE0"/>
                </a:solidFill>
                <a:latin typeface="Libre Baskerville Bold"/>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D1B1E"/>
        </a:solidFill>
        <a:effectLst/>
      </p:bgPr>
    </p:bg>
    <p:spTree>
      <p:nvGrpSpPr>
        <p:cNvPr id="1" name=""/>
        <p:cNvGrpSpPr/>
        <p:nvPr/>
      </p:nvGrpSpPr>
      <p:grpSpPr>
        <a:xfrm>
          <a:off x="0" y="0"/>
          <a:ext cx="0" cy="0"/>
          <a:chOff x="0" y="0"/>
          <a:chExt cx="0" cy="0"/>
        </a:xfrm>
      </p:grpSpPr>
      <p:sp>
        <p:nvSpPr>
          <p:cNvPr id="2" name="AutoShape 2"/>
          <p:cNvSpPr/>
          <p:nvPr/>
        </p:nvSpPr>
        <p:spPr>
          <a:xfrm>
            <a:off x="-781050" y="1143000"/>
            <a:ext cx="3619500" cy="76200"/>
          </a:xfrm>
          <a:prstGeom prst="rect">
            <a:avLst/>
          </a:prstGeom>
          <a:solidFill>
            <a:srgbClr val="EFEBE0"/>
          </a:solidFill>
        </p:spPr>
      </p:sp>
      <p:grpSp>
        <p:nvGrpSpPr>
          <p:cNvPr id="3" name="Group 3"/>
          <p:cNvGrpSpPr/>
          <p:nvPr/>
        </p:nvGrpSpPr>
        <p:grpSpPr>
          <a:xfrm>
            <a:off x="9391250" y="8359378"/>
            <a:ext cx="9468250" cy="898922"/>
            <a:chOff x="0" y="0"/>
            <a:chExt cx="12624333" cy="1198562"/>
          </a:xfrm>
        </p:grpSpPr>
        <p:sp>
          <p:nvSpPr>
            <p:cNvPr id="4" name="AutoShape 4"/>
            <p:cNvSpPr/>
            <p:nvPr/>
          </p:nvSpPr>
          <p:spPr>
            <a:xfrm>
              <a:off x="7798333" y="0"/>
              <a:ext cx="4826000" cy="101600"/>
            </a:xfrm>
            <a:prstGeom prst="rect">
              <a:avLst/>
            </a:prstGeom>
            <a:solidFill>
              <a:srgbClr val="EFEBE0"/>
            </a:solidFill>
          </p:spPr>
        </p:sp>
        <p:sp>
          <p:nvSpPr>
            <p:cNvPr id="5" name="TextBox 5"/>
            <p:cNvSpPr txBox="1"/>
            <p:nvPr/>
          </p:nvSpPr>
          <p:spPr>
            <a:xfrm>
              <a:off x="0" y="555625"/>
              <a:ext cx="10490733" cy="642938"/>
            </a:xfrm>
            <a:prstGeom prst="rect">
              <a:avLst/>
            </a:prstGeom>
          </p:spPr>
          <p:txBody>
            <a:bodyPr lIns="0" tIns="0" rIns="0" bIns="0" rtlCol="0" anchor="t">
              <a:spAutoFit/>
            </a:bodyPr>
            <a:lstStyle/>
            <a:p>
              <a:pPr algn="r">
                <a:lnSpc>
                  <a:spcPts val="3839"/>
                </a:lnSpc>
              </a:pPr>
              <a:r>
                <a:rPr lang="en-US" sz="3199" spc="31">
                  <a:solidFill>
                    <a:srgbClr val="EFEBE0"/>
                  </a:solidFill>
                  <a:latin typeface="Libre Baskerville"/>
                </a:rPr>
                <a:t>MARTIN LUTHER</a:t>
              </a:r>
            </a:p>
          </p:txBody>
        </p:sp>
      </p:grpSp>
      <p:pic>
        <p:nvPicPr>
          <p:cNvPr id="6" name="Picture 6"/>
          <p:cNvPicPr>
            <a:picLocks noChangeAspect="1"/>
          </p:cNvPicPr>
          <p:nvPr/>
        </p:nvPicPr>
        <p:blipFill>
          <a:blip r:embed="rId2"/>
          <a:srcRect l="518" r="518" b="963"/>
          <a:stretch>
            <a:fillRect/>
          </a:stretch>
        </p:blipFill>
        <p:spPr>
          <a:xfrm>
            <a:off x="0" y="0"/>
            <a:ext cx="18288000" cy="10279380"/>
          </a:xfrm>
          <a:prstGeom prst="rect">
            <a:avLst/>
          </a:prstGeom>
        </p:spPr>
      </p:pic>
      <p:sp>
        <p:nvSpPr>
          <p:cNvPr id="7" name="TextBox 7"/>
          <p:cNvSpPr txBox="1"/>
          <p:nvPr/>
        </p:nvSpPr>
        <p:spPr>
          <a:xfrm>
            <a:off x="7554825" y="-57150"/>
            <a:ext cx="10733175" cy="3916028"/>
          </a:xfrm>
          <a:prstGeom prst="rect">
            <a:avLst/>
          </a:prstGeom>
        </p:spPr>
        <p:txBody>
          <a:bodyPr lIns="0" tIns="0" rIns="0" bIns="0" rtlCol="0" anchor="t">
            <a:spAutoFit/>
          </a:bodyPr>
          <a:lstStyle/>
          <a:p>
            <a:pPr algn="l">
              <a:lnSpc>
                <a:spcPts val="7812"/>
              </a:lnSpc>
            </a:pPr>
            <a:r>
              <a:rPr lang="en-US" sz="6009">
                <a:solidFill>
                  <a:srgbClr val="EFEBE0"/>
                </a:solidFill>
                <a:latin typeface="Libre Baskerville Italics"/>
              </a:rPr>
              <a:t>“I felt that I had been born again, and that I had entered paradise itself through open gates.”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222" b="7222"/>
          <a:stretch>
            <a:fillRect/>
          </a:stretch>
        </p:blipFill>
        <p:spPr>
          <a:xfrm>
            <a:off x="0" y="0"/>
            <a:ext cx="6439983" cy="5509791"/>
          </a:xfrm>
          <a:prstGeom prst="rect">
            <a:avLst/>
          </a:prstGeom>
        </p:spPr>
      </p:pic>
      <p:pic>
        <p:nvPicPr>
          <p:cNvPr id="3" name="Picture 3"/>
          <p:cNvPicPr>
            <a:picLocks noChangeAspect="1"/>
          </p:cNvPicPr>
          <p:nvPr/>
        </p:nvPicPr>
        <p:blipFill>
          <a:blip r:embed="rId3"/>
          <a:srcRect b="6741"/>
          <a:stretch>
            <a:fillRect/>
          </a:stretch>
        </p:blipFill>
        <p:spPr>
          <a:xfrm>
            <a:off x="0" y="5588444"/>
            <a:ext cx="9971154" cy="4903076"/>
          </a:xfrm>
          <a:prstGeom prst="rect">
            <a:avLst/>
          </a:prstGeom>
        </p:spPr>
      </p:pic>
      <p:grpSp>
        <p:nvGrpSpPr>
          <p:cNvPr id="4" name="Group 4"/>
          <p:cNvGrpSpPr/>
          <p:nvPr/>
        </p:nvGrpSpPr>
        <p:grpSpPr>
          <a:xfrm>
            <a:off x="9971154" y="0"/>
            <a:ext cx="7827390" cy="10287000"/>
            <a:chOff x="0" y="0"/>
            <a:chExt cx="10436520" cy="13716000"/>
          </a:xfrm>
        </p:grpSpPr>
        <p:sp>
          <p:nvSpPr>
            <p:cNvPr id="5" name="TextBox 5"/>
            <p:cNvSpPr txBox="1"/>
            <p:nvPr/>
          </p:nvSpPr>
          <p:spPr>
            <a:xfrm>
              <a:off x="0" y="-38100"/>
              <a:ext cx="10436520" cy="659779"/>
            </a:xfrm>
            <a:prstGeom prst="rect">
              <a:avLst/>
            </a:prstGeom>
          </p:spPr>
          <p:txBody>
            <a:bodyPr lIns="0" tIns="0" rIns="0" bIns="0" rtlCol="0" anchor="t">
              <a:spAutoFit/>
            </a:bodyPr>
            <a:lstStyle/>
            <a:p>
              <a:pPr algn="just">
                <a:lnSpc>
                  <a:spcPts val="4005"/>
                </a:lnSpc>
              </a:pPr>
              <a:r>
                <a:rPr lang="en-US" sz="3080" spc="154">
                  <a:solidFill>
                    <a:srgbClr val="6C5336"/>
                  </a:solidFill>
                  <a:latin typeface="Libre Baskerville Italics"/>
                </a:rPr>
                <a:t>BACKGROUND</a:t>
              </a:r>
            </a:p>
          </p:txBody>
        </p:sp>
        <p:sp>
          <p:nvSpPr>
            <p:cNvPr id="6" name="TextBox 6"/>
            <p:cNvSpPr txBox="1"/>
            <p:nvPr/>
          </p:nvSpPr>
          <p:spPr>
            <a:xfrm>
              <a:off x="0" y="743806"/>
              <a:ext cx="10436520" cy="12972194"/>
            </a:xfrm>
            <a:prstGeom prst="rect">
              <a:avLst/>
            </a:prstGeom>
          </p:spPr>
          <p:txBody>
            <a:bodyPr lIns="0" tIns="0" rIns="0" bIns="0" rtlCol="0" anchor="t">
              <a:spAutoFit/>
            </a:bodyPr>
            <a:lstStyle/>
            <a:p>
              <a:pPr marL="702125" lvl="1" indent="-351062" algn="just">
                <a:lnSpc>
                  <a:spcPts val="4878"/>
                </a:lnSpc>
                <a:buFont typeface="Arial"/>
                <a:buChar char="•"/>
              </a:pPr>
              <a:r>
                <a:rPr lang="en-US" sz="3252">
                  <a:solidFill>
                    <a:srgbClr val="1D1B1E"/>
                  </a:solidFill>
                  <a:latin typeface="Libre Baskerville"/>
                </a:rPr>
                <a:t>Born in Eisleben.</a:t>
              </a:r>
            </a:p>
            <a:p>
              <a:pPr marL="702125" lvl="1" indent="-351062" algn="just">
                <a:lnSpc>
                  <a:spcPts val="4878"/>
                </a:lnSpc>
                <a:buFont typeface="Arial"/>
                <a:buChar char="•"/>
              </a:pPr>
              <a:r>
                <a:rPr lang="en-US" sz="3252">
                  <a:solidFill>
                    <a:srgbClr val="1D1B1E"/>
                  </a:solidFill>
                  <a:latin typeface="Libre Baskerville"/>
                </a:rPr>
                <a:t>The Second Son of Hans Luther (out of six children)</a:t>
              </a:r>
            </a:p>
            <a:p>
              <a:pPr marL="702125" lvl="1" indent="-351062" algn="just">
                <a:lnSpc>
                  <a:spcPts val="4878"/>
                </a:lnSpc>
                <a:buFont typeface="Arial"/>
                <a:buChar char="•"/>
              </a:pPr>
              <a:r>
                <a:rPr lang="en-US" sz="3252">
                  <a:solidFill>
                    <a:srgbClr val="1D1B1E"/>
                  </a:solidFill>
                  <a:latin typeface="Libre Baskerville"/>
                </a:rPr>
                <a:t>In 1501, aged eighteen, he went to the University of Erfurt (central Germany), intending to become a lawyer in obedience to his father’s wishes</a:t>
              </a:r>
            </a:p>
            <a:p>
              <a:pPr marL="702125" lvl="1" indent="-351062" algn="just">
                <a:lnSpc>
                  <a:spcPts val="4878"/>
                </a:lnSpc>
                <a:buFont typeface="Arial"/>
                <a:buChar char="•"/>
              </a:pPr>
              <a:r>
                <a:rPr lang="en-US" sz="3252">
                  <a:solidFill>
                    <a:srgbClr val="1D1B1E"/>
                  </a:solidFill>
                  <a:latin typeface="Libre Baskerville"/>
                </a:rPr>
                <a:t>After one month he quit law school and joined the Augustinian order much to his father's displeasure.</a:t>
              </a:r>
            </a:p>
            <a:p>
              <a:pPr marL="702125" lvl="1" indent="-351062" algn="just">
                <a:lnSpc>
                  <a:spcPts val="4878"/>
                </a:lnSpc>
                <a:buFont typeface="Arial"/>
                <a:buChar char="•"/>
              </a:pPr>
              <a:r>
                <a:rPr lang="en-US" sz="3252">
                  <a:solidFill>
                    <a:srgbClr val="1D1B1E"/>
                  </a:solidFill>
                  <a:latin typeface="Libre Baskerville"/>
                </a:rPr>
                <a:t>He was ordained to the priesthood in 1507, and in 1508 became a junior lecturer at the new University in Wittenberg.</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sp>
        <p:nvSpPr>
          <p:cNvPr id="2" name="AutoShape 2"/>
          <p:cNvSpPr/>
          <p:nvPr/>
        </p:nvSpPr>
        <p:spPr>
          <a:xfrm>
            <a:off x="8541828" y="1028700"/>
            <a:ext cx="2381250" cy="76200"/>
          </a:xfrm>
          <a:prstGeom prst="rect">
            <a:avLst/>
          </a:prstGeom>
          <a:solidFill>
            <a:srgbClr val="1D1B1E"/>
          </a:solidFill>
        </p:spPr>
      </p:sp>
      <p:sp>
        <p:nvSpPr>
          <p:cNvPr id="3" name="AutoShape 3"/>
          <p:cNvSpPr/>
          <p:nvPr/>
        </p:nvSpPr>
        <p:spPr>
          <a:xfrm>
            <a:off x="8541828" y="9182100"/>
            <a:ext cx="2381250" cy="76200"/>
          </a:xfrm>
          <a:prstGeom prst="rect">
            <a:avLst/>
          </a:prstGeom>
          <a:solidFill>
            <a:srgbClr val="1D1B1E"/>
          </a:solidFill>
        </p:spPr>
      </p:sp>
      <p:pic>
        <p:nvPicPr>
          <p:cNvPr id="4" name="Picture 4"/>
          <p:cNvPicPr>
            <a:picLocks noChangeAspect="1"/>
          </p:cNvPicPr>
          <p:nvPr/>
        </p:nvPicPr>
        <p:blipFill>
          <a:blip r:embed="rId2"/>
          <a:srcRect/>
          <a:stretch>
            <a:fillRect/>
          </a:stretch>
        </p:blipFill>
        <p:spPr>
          <a:xfrm>
            <a:off x="0" y="138130"/>
            <a:ext cx="6407503" cy="5980336"/>
          </a:xfrm>
          <a:prstGeom prst="rect">
            <a:avLst/>
          </a:prstGeom>
        </p:spPr>
      </p:pic>
      <p:pic>
        <p:nvPicPr>
          <p:cNvPr id="5" name="Picture 5"/>
          <p:cNvPicPr>
            <a:picLocks noChangeAspect="1"/>
          </p:cNvPicPr>
          <p:nvPr/>
        </p:nvPicPr>
        <p:blipFill>
          <a:blip r:embed="rId3"/>
          <a:srcRect/>
          <a:stretch>
            <a:fillRect/>
          </a:stretch>
        </p:blipFill>
        <p:spPr>
          <a:xfrm>
            <a:off x="11073972" y="2553408"/>
            <a:ext cx="4862120" cy="7812543"/>
          </a:xfrm>
          <a:prstGeom prst="rect">
            <a:avLst/>
          </a:prstGeom>
        </p:spPr>
      </p:pic>
      <p:grpSp>
        <p:nvGrpSpPr>
          <p:cNvPr id="6" name="Group 6"/>
          <p:cNvGrpSpPr/>
          <p:nvPr/>
        </p:nvGrpSpPr>
        <p:grpSpPr>
          <a:xfrm>
            <a:off x="10923078" y="1978517"/>
            <a:ext cx="6955347" cy="1149781"/>
            <a:chOff x="0" y="0"/>
            <a:chExt cx="9273796" cy="1533041"/>
          </a:xfrm>
        </p:grpSpPr>
        <p:sp>
          <p:nvSpPr>
            <p:cNvPr id="7" name="TextBox 7"/>
            <p:cNvSpPr txBox="1"/>
            <p:nvPr/>
          </p:nvSpPr>
          <p:spPr>
            <a:xfrm>
              <a:off x="0" y="-38100"/>
              <a:ext cx="9146796" cy="762918"/>
            </a:xfrm>
            <a:prstGeom prst="rect">
              <a:avLst/>
            </a:prstGeom>
          </p:spPr>
          <p:txBody>
            <a:bodyPr lIns="0" tIns="0" rIns="0" bIns="0" rtlCol="0" anchor="t">
              <a:spAutoFit/>
            </a:bodyPr>
            <a:lstStyle/>
            <a:p>
              <a:pPr>
                <a:lnSpc>
                  <a:spcPts val="4680"/>
                </a:lnSpc>
              </a:pPr>
              <a:r>
                <a:rPr lang="en-US" sz="3600" spc="179">
                  <a:solidFill>
                    <a:srgbClr val="6C5336"/>
                  </a:solidFill>
                  <a:latin typeface="Libre Baskerville Italics"/>
                </a:rPr>
                <a:t>FREDRICK THE WISE</a:t>
              </a:r>
            </a:p>
          </p:txBody>
        </p:sp>
        <p:sp>
          <p:nvSpPr>
            <p:cNvPr id="8" name="TextBox 8"/>
            <p:cNvSpPr txBox="1"/>
            <p:nvPr/>
          </p:nvSpPr>
          <p:spPr>
            <a:xfrm>
              <a:off x="0" y="893093"/>
              <a:ext cx="9273796" cy="639948"/>
            </a:xfrm>
            <a:prstGeom prst="rect">
              <a:avLst/>
            </a:prstGeom>
          </p:spPr>
          <p:txBody>
            <a:bodyPr lIns="0" tIns="0" rIns="0" bIns="0" rtlCol="0" anchor="t">
              <a:spAutoFit/>
            </a:bodyPr>
            <a:lstStyle/>
            <a:p>
              <a:pPr>
                <a:lnSpc>
                  <a:spcPts val="4200"/>
                </a:lnSpc>
              </a:pPr>
              <a:endParaRPr/>
            </a:p>
          </p:txBody>
        </p:sp>
      </p:grpSp>
      <p:grpSp>
        <p:nvGrpSpPr>
          <p:cNvPr id="9" name="Group 9"/>
          <p:cNvGrpSpPr/>
          <p:nvPr/>
        </p:nvGrpSpPr>
        <p:grpSpPr>
          <a:xfrm>
            <a:off x="1028700" y="6402365"/>
            <a:ext cx="6955347" cy="1741510"/>
            <a:chOff x="0" y="0"/>
            <a:chExt cx="9273796" cy="2322014"/>
          </a:xfrm>
        </p:grpSpPr>
        <p:sp>
          <p:nvSpPr>
            <p:cNvPr id="10" name="TextBox 10"/>
            <p:cNvSpPr txBox="1"/>
            <p:nvPr/>
          </p:nvSpPr>
          <p:spPr>
            <a:xfrm>
              <a:off x="0" y="-38100"/>
              <a:ext cx="9146796" cy="1551890"/>
            </a:xfrm>
            <a:prstGeom prst="rect">
              <a:avLst/>
            </a:prstGeom>
          </p:spPr>
          <p:txBody>
            <a:bodyPr lIns="0" tIns="0" rIns="0" bIns="0" rtlCol="0" anchor="t">
              <a:spAutoFit/>
            </a:bodyPr>
            <a:lstStyle/>
            <a:p>
              <a:pPr>
                <a:lnSpc>
                  <a:spcPts val="4680"/>
                </a:lnSpc>
              </a:pPr>
              <a:r>
                <a:rPr lang="en-US" sz="3600" spc="179">
                  <a:solidFill>
                    <a:srgbClr val="6C5336"/>
                  </a:solidFill>
                  <a:latin typeface="Libre Baskerville Italics"/>
                </a:rPr>
                <a:t>JOHANESS VON STAUPITZ</a:t>
              </a:r>
            </a:p>
          </p:txBody>
        </p:sp>
        <p:sp>
          <p:nvSpPr>
            <p:cNvPr id="11" name="TextBox 11"/>
            <p:cNvSpPr txBox="1"/>
            <p:nvPr/>
          </p:nvSpPr>
          <p:spPr>
            <a:xfrm>
              <a:off x="0" y="1682065"/>
              <a:ext cx="9273796" cy="639948"/>
            </a:xfrm>
            <a:prstGeom prst="rect">
              <a:avLst/>
            </a:prstGeom>
          </p:spPr>
          <p:txBody>
            <a:bodyPr lIns="0" tIns="0" rIns="0" bIns="0" rtlCol="0" anchor="t">
              <a:spAutoFit/>
            </a:bodyPr>
            <a:lstStyle/>
            <a:p>
              <a:pPr algn="r">
                <a:lnSpc>
                  <a:spcPts val="4200"/>
                </a:lnSpc>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9873676" y="1028700"/>
            <a:ext cx="8010144" cy="8229600"/>
          </a:xfrm>
          <a:prstGeom prst="rect">
            <a:avLst/>
          </a:prstGeom>
        </p:spPr>
      </p:pic>
      <p:grpSp>
        <p:nvGrpSpPr>
          <p:cNvPr id="3" name="Group 3"/>
          <p:cNvGrpSpPr/>
          <p:nvPr/>
        </p:nvGrpSpPr>
        <p:grpSpPr>
          <a:xfrm>
            <a:off x="103676" y="1366089"/>
            <a:ext cx="9146097" cy="12354966"/>
            <a:chOff x="0" y="0"/>
            <a:chExt cx="12194796" cy="16473287"/>
          </a:xfrm>
        </p:grpSpPr>
        <p:sp>
          <p:nvSpPr>
            <p:cNvPr id="4" name="TextBox 4"/>
            <p:cNvSpPr txBox="1"/>
            <p:nvPr/>
          </p:nvSpPr>
          <p:spPr>
            <a:xfrm>
              <a:off x="0" y="15840914"/>
              <a:ext cx="12194796" cy="632373"/>
            </a:xfrm>
            <a:prstGeom prst="rect">
              <a:avLst/>
            </a:prstGeom>
          </p:spPr>
          <p:txBody>
            <a:bodyPr lIns="0" tIns="0" rIns="0" bIns="0" rtlCol="0" anchor="t">
              <a:spAutoFit/>
            </a:bodyPr>
            <a:lstStyle/>
            <a:p>
              <a:pPr algn="just">
                <a:lnSpc>
                  <a:spcPts val="4199"/>
                </a:lnSpc>
              </a:pPr>
              <a:endParaRPr/>
            </a:p>
          </p:txBody>
        </p:sp>
        <p:sp>
          <p:nvSpPr>
            <p:cNvPr id="5" name="TextBox 5"/>
            <p:cNvSpPr txBox="1"/>
            <p:nvPr/>
          </p:nvSpPr>
          <p:spPr>
            <a:xfrm>
              <a:off x="0" y="-85725"/>
              <a:ext cx="12194796" cy="11548001"/>
            </a:xfrm>
            <a:prstGeom prst="rect">
              <a:avLst/>
            </a:prstGeom>
          </p:spPr>
          <p:txBody>
            <a:bodyPr lIns="0" tIns="0" rIns="0" bIns="0" rtlCol="0" anchor="t">
              <a:spAutoFit/>
            </a:bodyPr>
            <a:lstStyle/>
            <a:p>
              <a:pPr marL="669288" lvl="1" indent="-334644" algn="just">
                <a:lnSpc>
                  <a:spcPts val="4649"/>
                </a:lnSpc>
                <a:buFont typeface="Arial"/>
                <a:buChar char="•"/>
              </a:pPr>
              <a:r>
                <a:rPr lang="en-US" sz="3099">
                  <a:solidFill>
                    <a:srgbClr val="1D1B1E"/>
                  </a:solidFill>
                  <a:latin typeface="Libre Baskerville"/>
                </a:rPr>
                <a:t>In </a:t>
              </a:r>
              <a:r>
                <a:rPr lang="en-US" sz="3099">
                  <a:solidFill>
                    <a:srgbClr val="1D1B1E"/>
                  </a:solidFill>
                  <a:latin typeface="Libre Baskerville Bold"/>
                </a:rPr>
                <a:t>1511</a:t>
              </a:r>
              <a:r>
                <a:rPr lang="en-US" sz="3099">
                  <a:solidFill>
                    <a:srgbClr val="1D1B1E"/>
                  </a:solidFill>
                  <a:latin typeface="Libre Baskerville"/>
                </a:rPr>
                <a:t>, Von Staupitz sent him to Rome. </a:t>
              </a:r>
            </a:p>
            <a:p>
              <a:pPr marL="669288" lvl="1" indent="-334644" algn="just">
                <a:lnSpc>
                  <a:spcPts val="4649"/>
                </a:lnSpc>
                <a:buFont typeface="Arial"/>
                <a:buChar char="•"/>
              </a:pPr>
              <a:r>
                <a:rPr lang="en-US" sz="3099">
                  <a:solidFill>
                    <a:srgbClr val="1D1B1E"/>
                  </a:solidFill>
                  <a:latin typeface="Libre Baskerville"/>
                </a:rPr>
                <a:t>In </a:t>
              </a:r>
              <a:r>
                <a:rPr lang="en-US" sz="3099">
                  <a:solidFill>
                    <a:srgbClr val="1D1B1E"/>
                  </a:solidFill>
                  <a:latin typeface="Libre Baskerville Bold"/>
                </a:rPr>
                <a:t>1513</a:t>
              </a:r>
              <a:r>
                <a:rPr lang="en-US" sz="3099">
                  <a:solidFill>
                    <a:srgbClr val="1D1B1E"/>
                  </a:solidFill>
                  <a:latin typeface="Libre Baskerville"/>
                </a:rPr>
                <a:t> he came to the realization that He came to understand that the apostle Paul’s phrase “the righteousness of God” (Rom. 1:17) does not mean the righteousness by which God punishes sinners, but the righteousness which He graciously gives to sinners as a free gift of salvation.</a:t>
              </a:r>
            </a:p>
            <a:p>
              <a:pPr marL="669288" lvl="1" indent="-334644" algn="just">
                <a:lnSpc>
                  <a:spcPts val="4649"/>
                </a:lnSpc>
                <a:buFont typeface="Arial"/>
                <a:buChar char="•"/>
              </a:pPr>
              <a:r>
                <a:rPr lang="en-US" sz="3099">
                  <a:solidFill>
                    <a:srgbClr val="1D1B1E"/>
                  </a:solidFill>
                  <a:latin typeface="Libre Baskerville"/>
                </a:rPr>
                <a:t>In </a:t>
              </a:r>
              <a:r>
                <a:rPr lang="en-US" sz="3099">
                  <a:solidFill>
                    <a:srgbClr val="1D1B1E"/>
                  </a:solidFill>
                  <a:latin typeface="Libre Baskerville Bold"/>
                </a:rPr>
                <a:t>1518-1519</a:t>
              </a:r>
              <a:r>
                <a:rPr lang="en-US" sz="3099">
                  <a:solidFill>
                    <a:srgbClr val="1D1B1E"/>
                  </a:solidFill>
                  <a:latin typeface="Libre Baskerville"/>
                </a:rPr>
                <a:t> Luther came to see God's righteousness as being inputed upon one who has faith in Christ alone. He separated this from making the believer righteous. This was the doctrine of justification by faith alone. </a:t>
              </a:r>
            </a:p>
            <a:p>
              <a:pPr algn="just">
                <a:lnSpc>
                  <a:spcPts val="4649"/>
                </a:lnSpc>
              </a:pPr>
              <a:endParaRPr lang="en-US" sz="3099">
                <a:solidFill>
                  <a:srgbClr val="1D1B1E"/>
                </a:solidFill>
                <a:latin typeface="Libre Baskerville"/>
              </a:endParaRPr>
            </a:p>
          </p:txBody>
        </p:sp>
      </p:grpSp>
      <p:sp>
        <p:nvSpPr>
          <p:cNvPr id="6" name="TextBox 6"/>
          <p:cNvSpPr txBox="1"/>
          <p:nvPr/>
        </p:nvSpPr>
        <p:spPr>
          <a:xfrm>
            <a:off x="209450" y="122396"/>
            <a:ext cx="8934550" cy="937201"/>
          </a:xfrm>
          <a:prstGeom prst="rect">
            <a:avLst/>
          </a:prstGeom>
        </p:spPr>
        <p:txBody>
          <a:bodyPr lIns="0" tIns="0" rIns="0" bIns="0" rtlCol="0" anchor="t">
            <a:spAutoFit/>
          </a:bodyPr>
          <a:lstStyle/>
          <a:p>
            <a:pPr algn="l">
              <a:lnSpc>
                <a:spcPts val="7463"/>
              </a:lnSpc>
            </a:pPr>
            <a:r>
              <a:rPr lang="en-US" sz="6219" spc="124">
                <a:solidFill>
                  <a:srgbClr val="6C5336"/>
                </a:solidFill>
                <a:latin typeface="Libre Baskerville"/>
              </a:rPr>
              <a:t>ROAD TO REFORM</a:t>
            </a:r>
          </a:p>
        </p:txBody>
      </p:sp>
      <p:sp>
        <p:nvSpPr>
          <p:cNvPr id="7" name="TextBox 7"/>
          <p:cNvSpPr txBox="1"/>
          <p:nvPr/>
        </p:nvSpPr>
        <p:spPr>
          <a:xfrm>
            <a:off x="9353450" y="9525019"/>
            <a:ext cx="8934550" cy="761981"/>
          </a:xfrm>
          <a:prstGeom prst="rect">
            <a:avLst/>
          </a:prstGeom>
        </p:spPr>
        <p:txBody>
          <a:bodyPr lIns="0" tIns="0" rIns="0" bIns="0" rtlCol="0" anchor="t">
            <a:spAutoFit/>
          </a:bodyPr>
          <a:lstStyle/>
          <a:p>
            <a:pPr algn="ctr">
              <a:lnSpc>
                <a:spcPts val="6000"/>
              </a:lnSpc>
            </a:pPr>
            <a:r>
              <a:rPr lang="en-US" sz="5000" spc="100">
                <a:solidFill>
                  <a:srgbClr val="6C5336"/>
                </a:solidFill>
                <a:latin typeface="Libre Baskerville"/>
              </a:rPr>
              <a:t>PHILIP MELANCHTON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2601" b="17021"/>
          <a:stretch>
            <a:fillRect/>
          </a:stretch>
        </p:blipFill>
        <p:spPr>
          <a:xfrm>
            <a:off x="12896231" y="0"/>
            <a:ext cx="5391769" cy="5433089"/>
          </a:xfrm>
          <a:prstGeom prst="rect">
            <a:avLst/>
          </a:prstGeom>
        </p:spPr>
      </p:pic>
      <p:pic>
        <p:nvPicPr>
          <p:cNvPr id="3" name="Picture 3"/>
          <p:cNvPicPr>
            <a:picLocks noChangeAspect="1"/>
          </p:cNvPicPr>
          <p:nvPr/>
        </p:nvPicPr>
        <p:blipFill>
          <a:blip r:embed="rId3"/>
          <a:srcRect t="11573" b="11573"/>
          <a:stretch>
            <a:fillRect/>
          </a:stretch>
        </p:blipFill>
        <p:spPr>
          <a:xfrm>
            <a:off x="8516411" y="58128"/>
            <a:ext cx="4379820" cy="5316833"/>
          </a:xfrm>
          <a:prstGeom prst="rect">
            <a:avLst/>
          </a:prstGeom>
        </p:spPr>
      </p:pic>
      <p:pic>
        <p:nvPicPr>
          <p:cNvPr id="4" name="Picture 4"/>
          <p:cNvPicPr>
            <a:picLocks noChangeAspect="1"/>
          </p:cNvPicPr>
          <p:nvPr/>
        </p:nvPicPr>
        <p:blipFill>
          <a:blip r:embed="rId4"/>
          <a:srcRect t="21423" b="21423"/>
          <a:stretch>
            <a:fillRect/>
          </a:stretch>
        </p:blipFill>
        <p:spPr>
          <a:xfrm>
            <a:off x="8516411" y="5901955"/>
            <a:ext cx="9771589" cy="4188606"/>
          </a:xfrm>
          <a:prstGeom prst="rect">
            <a:avLst/>
          </a:prstGeom>
        </p:spPr>
      </p:pic>
      <p:sp>
        <p:nvSpPr>
          <p:cNvPr id="5" name="TextBox 5"/>
          <p:cNvSpPr txBox="1"/>
          <p:nvPr/>
        </p:nvSpPr>
        <p:spPr>
          <a:xfrm>
            <a:off x="0" y="-6923"/>
            <a:ext cx="7525150" cy="9265223"/>
          </a:xfrm>
          <a:prstGeom prst="rect">
            <a:avLst/>
          </a:prstGeom>
        </p:spPr>
        <p:txBody>
          <a:bodyPr lIns="0" tIns="0" rIns="0" bIns="0" rtlCol="0" anchor="t">
            <a:spAutoFit/>
          </a:bodyPr>
          <a:lstStyle/>
          <a:p>
            <a:pPr marL="712465" lvl="1" indent="-356233">
              <a:lnSpc>
                <a:spcPts val="4949"/>
              </a:lnSpc>
              <a:buFont typeface="Arial"/>
              <a:buChar char="•"/>
            </a:pPr>
            <a:r>
              <a:rPr lang="en-US" sz="3299">
                <a:solidFill>
                  <a:srgbClr val="1D1B1E"/>
                </a:solidFill>
                <a:latin typeface="Libre Baskerville"/>
              </a:rPr>
              <a:t>In 1515 Pope Leo X authroized the sale of papal indulgences to finance the building of St. Peter's Basilica.</a:t>
            </a:r>
          </a:p>
          <a:p>
            <a:pPr marL="712465" lvl="1" indent="-356233">
              <a:lnSpc>
                <a:spcPts val="4949"/>
              </a:lnSpc>
              <a:buFont typeface="Arial"/>
              <a:buChar char="•"/>
            </a:pPr>
            <a:r>
              <a:rPr lang="en-US" sz="3299">
                <a:solidFill>
                  <a:srgbClr val="1D1B1E"/>
                </a:solidFill>
                <a:latin typeface="Libre Baskerville"/>
              </a:rPr>
              <a:t>By April 1517, Tetzel was teaching on indugences in Wittenberg.</a:t>
            </a:r>
          </a:p>
          <a:p>
            <a:pPr marL="712465" lvl="1" indent="-356233">
              <a:lnSpc>
                <a:spcPts val="4949"/>
              </a:lnSpc>
              <a:buFont typeface="Arial"/>
              <a:buChar char="•"/>
            </a:pPr>
            <a:r>
              <a:rPr lang="en-US" sz="3299">
                <a:solidFill>
                  <a:srgbClr val="1D1B1E"/>
                </a:solidFill>
                <a:latin typeface="Libre Baskerville"/>
              </a:rPr>
              <a:t>“</a:t>
            </a:r>
            <a:r>
              <a:rPr lang="en-US" sz="3299">
                <a:solidFill>
                  <a:srgbClr val="1D1B1E"/>
                </a:solidFill>
                <a:latin typeface="Libre Baskerville Bold"/>
              </a:rPr>
              <a:t>As soon as the coin in the money-box rings, the soul from purgatory springs!</a:t>
            </a:r>
            <a:r>
              <a:rPr lang="en-US" sz="3299">
                <a:solidFill>
                  <a:srgbClr val="1D1B1E"/>
                </a:solidFill>
                <a:latin typeface="Libre Baskerville"/>
              </a:rPr>
              <a:t>”</a:t>
            </a:r>
          </a:p>
          <a:p>
            <a:pPr marL="712465" lvl="1" indent="-356233" algn="l">
              <a:lnSpc>
                <a:spcPts val="4949"/>
              </a:lnSpc>
              <a:buFont typeface="Arial"/>
              <a:buChar char="•"/>
            </a:pPr>
            <a:r>
              <a:rPr lang="en-US" sz="3299">
                <a:solidFill>
                  <a:srgbClr val="1D1B1E"/>
                </a:solidFill>
                <a:latin typeface="Libre Baskerville"/>
              </a:rPr>
              <a:t>On </a:t>
            </a:r>
            <a:r>
              <a:rPr lang="en-US" sz="3299">
                <a:solidFill>
                  <a:srgbClr val="1D1B1E"/>
                </a:solidFill>
                <a:latin typeface="Libre Baskerville Bold"/>
              </a:rPr>
              <a:t>31 October 1517 he </a:t>
            </a:r>
            <a:r>
              <a:rPr lang="en-US" sz="3299">
                <a:solidFill>
                  <a:srgbClr val="1D1B1E"/>
                </a:solidFill>
                <a:latin typeface="Libre Baskerville"/>
              </a:rPr>
              <a:t>announced that he was going to debate the subject in public in Wittenberg University on the following day.</a:t>
            </a:r>
          </a:p>
        </p:txBody>
      </p:sp>
      <p:sp>
        <p:nvSpPr>
          <p:cNvPr id="6" name="TextBox 6"/>
          <p:cNvSpPr txBox="1"/>
          <p:nvPr/>
        </p:nvSpPr>
        <p:spPr>
          <a:xfrm>
            <a:off x="6942898" y="5394989"/>
            <a:ext cx="7526847" cy="565094"/>
          </a:xfrm>
          <a:prstGeom prst="rect">
            <a:avLst/>
          </a:prstGeom>
        </p:spPr>
        <p:txBody>
          <a:bodyPr lIns="0" tIns="0" rIns="0" bIns="0" rtlCol="0" anchor="t">
            <a:spAutoFit/>
          </a:bodyPr>
          <a:lstStyle/>
          <a:p>
            <a:pPr algn="ctr">
              <a:lnSpc>
                <a:spcPts val="4550"/>
              </a:lnSpc>
            </a:pPr>
            <a:r>
              <a:rPr lang="en-US" sz="3500" spc="175">
                <a:solidFill>
                  <a:srgbClr val="6C5336"/>
                </a:solidFill>
                <a:latin typeface="Libre Baskerville Italics"/>
              </a:rPr>
              <a:t>JOHANN TETZEL</a:t>
            </a:r>
          </a:p>
        </p:txBody>
      </p:sp>
      <p:sp>
        <p:nvSpPr>
          <p:cNvPr id="7" name="TextBox 7"/>
          <p:cNvSpPr txBox="1"/>
          <p:nvPr/>
        </p:nvSpPr>
        <p:spPr>
          <a:xfrm>
            <a:off x="11828692" y="5336861"/>
            <a:ext cx="7526847" cy="565094"/>
          </a:xfrm>
          <a:prstGeom prst="rect">
            <a:avLst/>
          </a:prstGeom>
        </p:spPr>
        <p:txBody>
          <a:bodyPr lIns="0" tIns="0" rIns="0" bIns="0" rtlCol="0" anchor="t">
            <a:spAutoFit/>
          </a:bodyPr>
          <a:lstStyle/>
          <a:p>
            <a:pPr algn="ctr">
              <a:lnSpc>
                <a:spcPts val="4550"/>
              </a:lnSpc>
            </a:pPr>
            <a:r>
              <a:rPr lang="en-US" sz="3500" spc="175">
                <a:solidFill>
                  <a:srgbClr val="6C5336"/>
                </a:solidFill>
                <a:latin typeface="Libre Baskerville Italics"/>
              </a:rPr>
              <a:t>POPE LEO X</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1603" r="11603" b="2802"/>
          <a:stretch>
            <a:fillRect/>
          </a:stretch>
        </p:blipFill>
        <p:spPr>
          <a:xfrm>
            <a:off x="48380" y="0"/>
            <a:ext cx="8127454" cy="10287000"/>
          </a:xfrm>
          <a:prstGeom prst="rect">
            <a:avLst/>
          </a:prstGeom>
        </p:spPr>
      </p:pic>
      <p:pic>
        <p:nvPicPr>
          <p:cNvPr id="3" name="Picture 3"/>
          <p:cNvPicPr>
            <a:picLocks noChangeAspect="1"/>
          </p:cNvPicPr>
          <p:nvPr/>
        </p:nvPicPr>
        <p:blipFill>
          <a:blip r:embed="rId3"/>
          <a:srcRect/>
          <a:stretch>
            <a:fillRect/>
          </a:stretch>
        </p:blipFill>
        <p:spPr>
          <a:xfrm>
            <a:off x="8175834" y="0"/>
            <a:ext cx="10112166" cy="5283606"/>
          </a:xfrm>
          <a:prstGeom prst="rect">
            <a:avLst/>
          </a:prstGeom>
        </p:spPr>
      </p:pic>
      <p:sp>
        <p:nvSpPr>
          <p:cNvPr id="4" name="TextBox 4"/>
          <p:cNvSpPr txBox="1"/>
          <p:nvPr/>
        </p:nvSpPr>
        <p:spPr>
          <a:xfrm>
            <a:off x="7852790" y="5355326"/>
            <a:ext cx="10435210" cy="4931674"/>
          </a:xfrm>
          <a:prstGeom prst="rect">
            <a:avLst/>
          </a:prstGeom>
        </p:spPr>
        <p:txBody>
          <a:bodyPr lIns="0" tIns="0" rIns="0" bIns="0" rtlCol="0" anchor="t">
            <a:spAutoFit/>
          </a:bodyPr>
          <a:lstStyle/>
          <a:p>
            <a:pPr marL="712465" lvl="1" indent="-356233">
              <a:lnSpc>
                <a:spcPts val="4949"/>
              </a:lnSpc>
              <a:buFont typeface="Arial"/>
              <a:buChar char="•"/>
            </a:pPr>
            <a:r>
              <a:rPr lang="en-US" sz="3299">
                <a:solidFill>
                  <a:srgbClr val="1D1B1E"/>
                </a:solidFill>
                <a:latin typeface="Libre Baskerville"/>
              </a:rPr>
              <a:t>Humanists like Erasmus, who despised indulgences.</a:t>
            </a:r>
          </a:p>
          <a:p>
            <a:pPr marL="712465" lvl="1" indent="-356233">
              <a:lnSpc>
                <a:spcPts val="4949"/>
              </a:lnSpc>
              <a:buFont typeface="Arial"/>
              <a:buChar char="•"/>
            </a:pPr>
            <a:r>
              <a:rPr lang="en-US" sz="3299">
                <a:solidFill>
                  <a:srgbClr val="1D1B1E"/>
                </a:solidFill>
                <a:latin typeface="Libre Baskerville"/>
              </a:rPr>
              <a:t>German nationalists who saw indulgences as one of the papacy’s instruments for draining away German cash to Rome.</a:t>
            </a:r>
          </a:p>
          <a:p>
            <a:pPr marL="712465" lvl="1" indent="-356233">
              <a:lnSpc>
                <a:spcPts val="4949"/>
              </a:lnSpc>
              <a:buFont typeface="Arial"/>
              <a:buChar char="•"/>
            </a:pPr>
            <a:r>
              <a:rPr lang="en-US" sz="3299">
                <a:solidFill>
                  <a:srgbClr val="1D1B1E"/>
                </a:solidFill>
                <a:latin typeface="Libre Baskerville"/>
              </a:rPr>
              <a:t>Many ordinary German Christians, who longed for the Church to be purified from its abuses.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C5336"/>
        </a:solidFill>
        <a:effectLst/>
      </p:bgPr>
    </p:bg>
    <p:spTree>
      <p:nvGrpSpPr>
        <p:cNvPr id="1" name=""/>
        <p:cNvGrpSpPr/>
        <p:nvPr/>
      </p:nvGrpSpPr>
      <p:grpSpPr>
        <a:xfrm>
          <a:off x="0" y="0"/>
          <a:ext cx="0" cy="0"/>
          <a:chOff x="0" y="0"/>
          <a:chExt cx="0" cy="0"/>
        </a:xfrm>
      </p:grpSpPr>
      <p:sp>
        <p:nvSpPr>
          <p:cNvPr id="2" name="AutoShape 2"/>
          <p:cNvSpPr/>
          <p:nvPr/>
        </p:nvSpPr>
        <p:spPr>
          <a:xfrm>
            <a:off x="6400800" y="-342900"/>
            <a:ext cx="11144250" cy="10972800"/>
          </a:xfrm>
          <a:prstGeom prst="rect">
            <a:avLst/>
          </a:prstGeom>
          <a:solidFill>
            <a:srgbClr val="6C5336"/>
          </a:solidFill>
        </p:spPr>
      </p:sp>
      <p:pic>
        <p:nvPicPr>
          <p:cNvPr id="3" name="Picture 3"/>
          <p:cNvPicPr>
            <a:picLocks noChangeAspect="1"/>
          </p:cNvPicPr>
          <p:nvPr/>
        </p:nvPicPr>
        <p:blipFill>
          <a:blip r:embed="rId2"/>
          <a:srcRect l="8280" t="3469" r="4760" b="20722"/>
          <a:stretch>
            <a:fillRect/>
          </a:stretch>
        </p:blipFill>
        <p:spPr>
          <a:xfrm>
            <a:off x="0" y="0"/>
            <a:ext cx="9286875" cy="5847141"/>
          </a:xfrm>
          <a:prstGeom prst="rect">
            <a:avLst/>
          </a:prstGeom>
        </p:spPr>
      </p:pic>
      <p:sp>
        <p:nvSpPr>
          <p:cNvPr id="4" name="TextBox 4"/>
          <p:cNvSpPr txBox="1"/>
          <p:nvPr/>
        </p:nvSpPr>
        <p:spPr>
          <a:xfrm>
            <a:off x="9144000" y="137939"/>
            <a:ext cx="9144000" cy="5709202"/>
          </a:xfrm>
          <a:prstGeom prst="rect">
            <a:avLst/>
          </a:prstGeom>
        </p:spPr>
        <p:txBody>
          <a:bodyPr lIns="0" tIns="0" rIns="0" bIns="0" rtlCol="0" anchor="t">
            <a:spAutoFit/>
          </a:bodyPr>
          <a:lstStyle/>
          <a:p>
            <a:pPr marL="734056" lvl="1" indent="-367028">
              <a:lnSpc>
                <a:spcPts val="5099"/>
              </a:lnSpc>
              <a:buFont typeface="Arial"/>
              <a:buChar char="•"/>
            </a:pPr>
            <a:r>
              <a:rPr lang="en-US" sz="3399">
                <a:solidFill>
                  <a:srgbClr val="EFEBE0"/>
                </a:solidFill>
                <a:latin typeface="Libre Baskerville"/>
              </a:rPr>
              <a:t>In </a:t>
            </a:r>
            <a:r>
              <a:rPr lang="en-US" sz="3399">
                <a:solidFill>
                  <a:srgbClr val="EFEBE0"/>
                </a:solidFill>
                <a:latin typeface="Libre Baskerville Bold"/>
              </a:rPr>
              <a:t>April 1518 </a:t>
            </a:r>
            <a:r>
              <a:rPr lang="en-US" sz="3399">
                <a:solidFill>
                  <a:srgbClr val="EFEBE0"/>
                </a:solidFill>
                <a:latin typeface="Libre Baskerville"/>
              </a:rPr>
              <a:t>Luther was summoned at a disputation at Heidelberg.</a:t>
            </a:r>
          </a:p>
          <a:p>
            <a:pPr marL="734056" lvl="1" indent="-367028">
              <a:lnSpc>
                <a:spcPts val="5099"/>
              </a:lnSpc>
              <a:buFont typeface="Arial"/>
              <a:buChar char="•"/>
            </a:pPr>
            <a:r>
              <a:rPr lang="en-US" sz="3399">
                <a:solidFill>
                  <a:srgbClr val="EFEBE0"/>
                </a:solidFill>
                <a:latin typeface="Libre Baskerville"/>
              </a:rPr>
              <a:t>He defended Augustine’s doctrines of sin and grace.</a:t>
            </a:r>
          </a:p>
          <a:p>
            <a:pPr marL="734056" lvl="1" indent="-367028">
              <a:lnSpc>
                <a:spcPts val="5099"/>
              </a:lnSpc>
              <a:buFont typeface="Arial"/>
              <a:buChar char="•"/>
            </a:pPr>
            <a:r>
              <a:rPr lang="en-US" sz="3399">
                <a:solidFill>
                  <a:srgbClr val="EFEBE0"/>
                </a:solidFill>
                <a:latin typeface="Libre Baskerville"/>
              </a:rPr>
              <a:t>Luther’s performance at the disputation won over two young friars, </a:t>
            </a:r>
            <a:r>
              <a:rPr lang="en-US" sz="3399">
                <a:solidFill>
                  <a:srgbClr val="EFEBE0"/>
                </a:solidFill>
                <a:latin typeface="Libre Baskerville Bold"/>
              </a:rPr>
              <a:t>Martin Bucer (1491-1551) and Johannes Brenz (1499-1570).</a:t>
            </a:r>
          </a:p>
          <a:p>
            <a:pPr>
              <a:lnSpc>
                <a:spcPts val="5099"/>
              </a:lnSpc>
            </a:pPr>
            <a:endParaRPr lang="en-US" sz="3399">
              <a:solidFill>
                <a:srgbClr val="EFEBE0"/>
              </a:solidFill>
              <a:latin typeface="Libre Baskerville Bold"/>
            </a:endParaRPr>
          </a:p>
        </p:txBody>
      </p:sp>
      <p:sp>
        <p:nvSpPr>
          <p:cNvPr id="5" name="TextBox 5"/>
          <p:cNvSpPr txBox="1"/>
          <p:nvPr/>
        </p:nvSpPr>
        <p:spPr>
          <a:xfrm>
            <a:off x="0" y="6170564"/>
            <a:ext cx="18288000" cy="4114800"/>
          </a:xfrm>
          <a:prstGeom prst="rect">
            <a:avLst/>
          </a:prstGeom>
        </p:spPr>
        <p:txBody>
          <a:bodyPr lIns="0" tIns="0" rIns="0" bIns="0" rtlCol="0" anchor="t">
            <a:spAutoFit/>
          </a:bodyPr>
          <a:lstStyle/>
          <a:p>
            <a:pPr marL="734059" lvl="1" indent="-367030">
              <a:lnSpc>
                <a:spcPts val="4079"/>
              </a:lnSpc>
              <a:buFont typeface="Arial"/>
              <a:buChar char="•"/>
            </a:pPr>
            <a:r>
              <a:rPr lang="en-US" sz="3399" spc="-33">
                <a:solidFill>
                  <a:srgbClr val="EFEBE0"/>
                </a:solidFill>
                <a:latin typeface="Libre Baskerville"/>
              </a:rPr>
              <a:t>In August, Pope Leo summoned Luther to appear in Rome within sixty days to answer for his errors. </a:t>
            </a:r>
          </a:p>
          <a:p>
            <a:pPr marL="734059" lvl="1" indent="-367030">
              <a:lnSpc>
                <a:spcPts val="4079"/>
              </a:lnSpc>
              <a:buFont typeface="Arial"/>
              <a:buChar char="•"/>
            </a:pPr>
            <a:r>
              <a:rPr lang="en-US" sz="3399" spc="-33">
                <a:solidFill>
                  <a:srgbClr val="EFEBE0"/>
                </a:solidFill>
                <a:latin typeface="Libre Baskerville"/>
              </a:rPr>
              <a:t>He also ordered Luther’s prince, Frederick the Wise of Saxony, to hand Luther over to the papal legate Cardinal Cajetan (1469-1534).</a:t>
            </a:r>
          </a:p>
          <a:p>
            <a:pPr marL="734059" lvl="1" indent="-367030">
              <a:lnSpc>
                <a:spcPts val="4079"/>
              </a:lnSpc>
              <a:buFont typeface="Arial"/>
              <a:buChar char="•"/>
            </a:pPr>
            <a:r>
              <a:rPr lang="en-US" sz="3399" spc="-33">
                <a:solidFill>
                  <a:srgbClr val="EFEBE0"/>
                </a:solidFill>
                <a:latin typeface="Libre Baskerville"/>
              </a:rPr>
              <a:t>In June and July 1519, Luther took part in a disputation at Leipzig with Johann Eck (1486-1543).</a:t>
            </a:r>
          </a:p>
          <a:p>
            <a:pPr marL="734059" lvl="1" indent="-367030">
              <a:lnSpc>
                <a:spcPts val="4079"/>
              </a:lnSpc>
              <a:buFont typeface="Arial"/>
              <a:buChar char="•"/>
            </a:pPr>
            <a:r>
              <a:rPr lang="en-US" sz="3399" spc="-33">
                <a:solidFill>
                  <a:srgbClr val="EFEBE0"/>
                </a:solidFill>
                <a:latin typeface="Libre Baskerville"/>
              </a:rPr>
              <a:t>Luther stated that ecumenical councils could be wrong e.g condemning Huss.</a:t>
            </a:r>
          </a:p>
          <a:p>
            <a:pPr marL="734059" lvl="1" indent="-367030">
              <a:lnSpc>
                <a:spcPts val="4079"/>
              </a:lnSpc>
              <a:buFont typeface="Arial"/>
              <a:buChar char="•"/>
            </a:pPr>
            <a:r>
              <a:rPr lang="en-US" sz="3399" spc="-33">
                <a:solidFill>
                  <a:srgbClr val="EFEBE0"/>
                </a:solidFill>
                <a:latin typeface="Libre Baskerville"/>
              </a:rPr>
              <a:t>Here was the birth of the reformed slogan, "</a:t>
            </a:r>
            <a:r>
              <a:rPr lang="en-US" sz="3399" spc="-33">
                <a:solidFill>
                  <a:srgbClr val="EFEBE0"/>
                </a:solidFill>
                <a:latin typeface="Libre Baskerville Bold"/>
              </a:rPr>
              <a:t>SOLA SCRIPTURA</a:t>
            </a:r>
            <a:r>
              <a:rPr lang="en-US" sz="3399" spc="-33">
                <a:solidFill>
                  <a:srgbClr val="EFEBE0"/>
                </a:solidFill>
                <a:latin typeface="Libre Baskerville"/>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C5336"/>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9749118" cy="5143500"/>
          </a:xfrm>
          <a:prstGeom prst="rect">
            <a:avLst/>
          </a:prstGeom>
        </p:spPr>
      </p:pic>
      <p:pic>
        <p:nvPicPr>
          <p:cNvPr id="3" name="Picture 3"/>
          <p:cNvPicPr>
            <a:picLocks noChangeAspect="1"/>
          </p:cNvPicPr>
          <p:nvPr/>
        </p:nvPicPr>
        <p:blipFill>
          <a:blip r:embed="rId3"/>
          <a:srcRect l="532" t="2991" r="532"/>
          <a:stretch>
            <a:fillRect/>
          </a:stretch>
        </p:blipFill>
        <p:spPr>
          <a:xfrm>
            <a:off x="0" y="5143500"/>
            <a:ext cx="6701502" cy="5143500"/>
          </a:xfrm>
          <a:prstGeom prst="rect">
            <a:avLst/>
          </a:prstGeom>
        </p:spPr>
      </p:pic>
      <p:sp>
        <p:nvSpPr>
          <p:cNvPr id="4" name="TextBox 4"/>
          <p:cNvSpPr txBox="1"/>
          <p:nvPr/>
        </p:nvSpPr>
        <p:spPr>
          <a:xfrm>
            <a:off x="9715100" y="0"/>
            <a:ext cx="8572900" cy="4371473"/>
          </a:xfrm>
          <a:prstGeom prst="rect">
            <a:avLst/>
          </a:prstGeom>
        </p:spPr>
        <p:txBody>
          <a:bodyPr lIns="0" tIns="0" rIns="0" bIns="0" rtlCol="0" anchor="t">
            <a:spAutoFit/>
          </a:bodyPr>
          <a:lstStyle/>
          <a:p>
            <a:pPr marL="690881" lvl="1" indent="-345440">
              <a:lnSpc>
                <a:spcPts val="3840"/>
              </a:lnSpc>
              <a:buFont typeface="Arial"/>
              <a:buChar char="•"/>
            </a:pPr>
            <a:r>
              <a:rPr lang="en-US" sz="3200" spc="-32">
                <a:solidFill>
                  <a:srgbClr val="EFEBE0"/>
                </a:solidFill>
                <a:latin typeface="Libre Baskerville"/>
              </a:rPr>
              <a:t>On 15 June 1520, Leo issued a papal bull entitled Exsurge domine (“Rise up, O Lord”), ordering Luther to submit within sixty days or be excommunicated and burnt as a heretic. </a:t>
            </a:r>
          </a:p>
          <a:p>
            <a:pPr marL="690881" lvl="1" indent="-345440">
              <a:lnSpc>
                <a:spcPts val="3840"/>
              </a:lnSpc>
              <a:buFont typeface="Arial"/>
              <a:buChar char="•"/>
            </a:pPr>
            <a:r>
              <a:rPr lang="en-US" sz="3200" spc="-32">
                <a:solidFill>
                  <a:srgbClr val="EFEBE0"/>
                </a:solidFill>
                <a:latin typeface="Libre Baskerville"/>
              </a:rPr>
              <a:t>Emperor Charles summoned an imperial parliament or “diet” to meet at Worms in </a:t>
            </a:r>
            <a:r>
              <a:rPr lang="en-US" sz="3200" spc="-32">
                <a:solidFill>
                  <a:srgbClr val="EFEBE0"/>
                </a:solidFill>
                <a:latin typeface="Libre Baskerville Bold"/>
              </a:rPr>
              <a:t>January 1521.</a:t>
            </a:r>
          </a:p>
        </p:txBody>
      </p:sp>
      <p:sp>
        <p:nvSpPr>
          <p:cNvPr id="5" name="TextBox 5"/>
          <p:cNvSpPr txBox="1"/>
          <p:nvPr/>
        </p:nvSpPr>
        <p:spPr>
          <a:xfrm>
            <a:off x="6989152" y="5153127"/>
            <a:ext cx="11298848" cy="5133873"/>
          </a:xfrm>
          <a:prstGeom prst="rect">
            <a:avLst/>
          </a:prstGeom>
        </p:spPr>
        <p:txBody>
          <a:bodyPr lIns="0" tIns="0" rIns="0" bIns="0" rtlCol="0" anchor="t">
            <a:spAutoFit/>
          </a:bodyPr>
          <a:lstStyle/>
          <a:p>
            <a:pPr>
              <a:lnSpc>
                <a:spcPts val="3720"/>
              </a:lnSpc>
            </a:pPr>
            <a:r>
              <a:rPr lang="en-US" sz="3100" spc="-31">
                <a:solidFill>
                  <a:srgbClr val="EFEBE0"/>
                </a:solidFill>
                <a:latin typeface="Libre Baskerville"/>
              </a:rPr>
              <a:t>Luther wrote three other treatises before the Diet:</a:t>
            </a:r>
          </a:p>
          <a:p>
            <a:pPr>
              <a:lnSpc>
                <a:spcPts val="3720"/>
              </a:lnSpc>
            </a:pPr>
            <a:endParaRPr lang="en-US" sz="3100" spc="-31">
              <a:solidFill>
                <a:srgbClr val="EFEBE0"/>
              </a:solidFill>
              <a:latin typeface="Libre Baskerville"/>
            </a:endParaRPr>
          </a:p>
          <a:p>
            <a:pPr marL="669291" lvl="1" indent="-334646">
              <a:lnSpc>
                <a:spcPts val="3720"/>
              </a:lnSpc>
              <a:buFont typeface="Arial"/>
              <a:buChar char="•"/>
            </a:pPr>
            <a:r>
              <a:rPr lang="en-US" sz="3100" spc="-31">
                <a:solidFill>
                  <a:srgbClr val="EFEBE0"/>
                </a:solidFill>
                <a:latin typeface="Libre Baskerville"/>
              </a:rPr>
              <a:t>Address to the Christian Nobility of the German Nation</a:t>
            </a:r>
          </a:p>
          <a:p>
            <a:pPr marL="669291" lvl="1" indent="-334646">
              <a:lnSpc>
                <a:spcPts val="3720"/>
              </a:lnSpc>
              <a:buFont typeface="Arial"/>
              <a:buChar char="•"/>
            </a:pPr>
            <a:r>
              <a:rPr lang="en-US" sz="3100" spc="-31">
                <a:solidFill>
                  <a:srgbClr val="EFEBE0"/>
                </a:solidFill>
                <a:latin typeface="Libre Baskerville"/>
              </a:rPr>
              <a:t>The Babylonian Captivity of the Church</a:t>
            </a:r>
          </a:p>
          <a:p>
            <a:pPr marL="669291" lvl="1" indent="-334646">
              <a:lnSpc>
                <a:spcPts val="3720"/>
              </a:lnSpc>
              <a:buFont typeface="Arial"/>
              <a:buChar char="•"/>
            </a:pPr>
            <a:r>
              <a:rPr lang="en-US" sz="3100" spc="-31">
                <a:solidFill>
                  <a:srgbClr val="EFEBE0"/>
                </a:solidFill>
                <a:latin typeface="Libre Baskerville"/>
              </a:rPr>
              <a:t>The Freedom of a Christian</a:t>
            </a:r>
          </a:p>
          <a:p>
            <a:pPr>
              <a:lnSpc>
                <a:spcPts val="3720"/>
              </a:lnSpc>
            </a:pPr>
            <a:endParaRPr lang="en-US" sz="3100" spc="-31">
              <a:solidFill>
                <a:srgbClr val="EFEBE0"/>
              </a:solidFill>
              <a:latin typeface="Libre Baskerville"/>
            </a:endParaRPr>
          </a:p>
          <a:p>
            <a:pPr>
              <a:lnSpc>
                <a:spcPts val="3720"/>
              </a:lnSpc>
            </a:pPr>
            <a:r>
              <a:rPr lang="en-US" sz="3100" spc="-31">
                <a:solidFill>
                  <a:srgbClr val="EFEBE0"/>
                </a:solidFill>
                <a:latin typeface="Libre Baskerville"/>
              </a:rPr>
              <a:t>One thing that Luther advocated for was the priesthood of all believers.</a:t>
            </a:r>
          </a:p>
          <a:p>
            <a:pPr>
              <a:lnSpc>
                <a:spcPts val="3720"/>
              </a:lnSpc>
            </a:pPr>
            <a:r>
              <a:rPr lang="en-US" sz="3100" spc="-31">
                <a:solidFill>
                  <a:srgbClr val="EFEBE0"/>
                </a:solidFill>
                <a:latin typeface="Libre Baskerville"/>
              </a:rPr>
              <a:t>On </a:t>
            </a:r>
            <a:r>
              <a:rPr lang="en-US" sz="3100" spc="-31">
                <a:solidFill>
                  <a:srgbClr val="EFEBE0"/>
                </a:solidFill>
                <a:latin typeface="Libre Baskerville Bold"/>
              </a:rPr>
              <a:t>26 May</a:t>
            </a:r>
            <a:r>
              <a:rPr lang="en-US" sz="3100" spc="-31">
                <a:solidFill>
                  <a:srgbClr val="EFEBE0"/>
                </a:solidFill>
                <a:latin typeface="Libre Baskerville"/>
              </a:rPr>
              <a:t>, the diet officially condemned him as a heretic and outlaw.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2494" y="3679614"/>
            <a:ext cx="8712539" cy="6538491"/>
          </a:xfrm>
          <a:prstGeom prst="rect">
            <a:avLst/>
          </a:prstGeom>
        </p:spPr>
      </p:pic>
      <p:pic>
        <p:nvPicPr>
          <p:cNvPr id="3" name="Picture 3"/>
          <p:cNvPicPr>
            <a:picLocks noChangeAspect="1"/>
          </p:cNvPicPr>
          <p:nvPr/>
        </p:nvPicPr>
        <p:blipFill>
          <a:blip r:embed="rId3"/>
          <a:srcRect t="3457" b="5378"/>
          <a:stretch>
            <a:fillRect/>
          </a:stretch>
        </p:blipFill>
        <p:spPr>
          <a:xfrm>
            <a:off x="8725033" y="3679614"/>
            <a:ext cx="9562967" cy="6538491"/>
          </a:xfrm>
          <a:prstGeom prst="rect">
            <a:avLst/>
          </a:prstGeom>
        </p:spPr>
      </p:pic>
      <p:sp>
        <p:nvSpPr>
          <p:cNvPr id="4" name="TextBox 4"/>
          <p:cNvSpPr txBox="1"/>
          <p:nvPr/>
        </p:nvSpPr>
        <p:spPr>
          <a:xfrm>
            <a:off x="0" y="0"/>
            <a:ext cx="18288000" cy="3142859"/>
          </a:xfrm>
          <a:prstGeom prst="rect">
            <a:avLst/>
          </a:prstGeom>
        </p:spPr>
        <p:txBody>
          <a:bodyPr lIns="0" tIns="0" rIns="0" bIns="0" rtlCol="0" anchor="t">
            <a:spAutoFit/>
          </a:bodyPr>
          <a:lstStyle/>
          <a:p>
            <a:pPr algn="ctr">
              <a:lnSpc>
                <a:spcPts val="4199"/>
              </a:lnSpc>
              <a:spcBef>
                <a:spcPct val="0"/>
              </a:spcBef>
            </a:pPr>
            <a:r>
              <a:rPr lang="en-US" sz="3499" spc="-34">
                <a:solidFill>
                  <a:srgbClr val="000000"/>
                </a:solidFill>
                <a:latin typeface="Libre Baskerville"/>
              </a:rPr>
              <a:t>"Unless I am refuted and convicted by testimonies of Scripture or by clear reason – since I believe neither the popes nor the councils by themselves, for it is clear that they have often erred and contradicted themselves – I am conquered by the holy Scriptures I have quoted, and my conscience is captive to the Word of God. I cannot and will not withdraw anything, since it is neither safe nor right to do anything against one’s conscience. Here I stand. God help me. Amen."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sp>
        <p:nvSpPr>
          <p:cNvPr id="2" name="AutoShape 2"/>
          <p:cNvSpPr/>
          <p:nvPr/>
        </p:nvSpPr>
        <p:spPr>
          <a:xfrm>
            <a:off x="762000" y="666750"/>
            <a:ext cx="10096500" cy="2095500"/>
          </a:xfrm>
          <a:prstGeom prst="rect">
            <a:avLst/>
          </a:prstGeom>
          <a:solidFill>
            <a:srgbClr val="6C5336"/>
          </a:solidFill>
        </p:spPr>
      </p:sp>
      <p:sp>
        <p:nvSpPr>
          <p:cNvPr id="3" name="AutoShape 3"/>
          <p:cNvSpPr/>
          <p:nvPr/>
        </p:nvSpPr>
        <p:spPr>
          <a:xfrm>
            <a:off x="762000" y="2952750"/>
            <a:ext cx="10096500" cy="2095500"/>
          </a:xfrm>
          <a:prstGeom prst="rect">
            <a:avLst/>
          </a:prstGeom>
          <a:solidFill>
            <a:srgbClr val="1D1B1E"/>
          </a:solidFill>
        </p:spPr>
      </p:sp>
      <p:sp>
        <p:nvSpPr>
          <p:cNvPr id="4" name="AutoShape 4"/>
          <p:cNvSpPr/>
          <p:nvPr/>
        </p:nvSpPr>
        <p:spPr>
          <a:xfrm>
            <a:off x="762000" y="5238750"/>
            <a:ext cx="10096500" cy="2095500"/>
          </a:xfrm>
          <a:prstGeom prst="rect">
            <a:avLst/>
          </a:prstGeom>
          <a:solidFill>
            <a:srgbClr val="6C5336"/>
          </a:solidFill>
        </p:spPr>
      </p:sp>
      <p:sp>
        <p:nvSpPr>
          <p:cNvPr id="5" name="AutoShape 5"/>
          <p:cNvSpPr/>
          <p:nvPr/>
        </p:nvSpPr>
        <p:spPr>
          <a:xfrm>
            <a:off x="762000" y="7524750"/>
            <a:ext cx="10096500" cy="2095500"/>
          </a:xfrm>
          <a:prstGeom prst="rect">
            <a:avLst/>
          </a:prstGeom>
          <a:solidFill>
            <a:srgbClr val="1D1B1E"/>
          </a:solidFill>
        </p:spPr>
      </p:sp>
      <p:pic>
        <p:nvPicPr>
          <p:cNvPr id="6" name="Picture 6"/>
          <p:cNvPicPr>
            <a:picLocks noChangeAspect="1"/>
          </p:cNvPicPr>
          <p:nvPr/>
        </p:nvPicPr>
        <p:blipFill>
          <a:blip r:embed="rId2"/>
          <a:srcRect l="356" t="11825" r="10886"/>
          <a:stretch>
            <a:fillRect/>
          </a:stretch>
        </p:blipFill>
        <p:spPr>
          <a:xfrm>
            <a:off x="11582707" y="666750"/>
            <a:ext cx="6324514" cy="8524875"/>
          </a:xfrm>
          <a:prstGeom prst="rect">
            <a:avLst/>
          </a:prstGeom>
        </p:spPr>
      </p:pic>
      <p:sp>
        <p:nvSpPr>
          <p:cNvPr id="7" name="TextBox 7"/>
          <p:cNvSpPr txBox="1"/>
          <p:nvPr/>
        </p:nvSpPr>
        <p:spPr>
          <a:xfrm>
            <a:off x="1810384" y="1302091"/>
            <a:ext cx="7999732" cy="777193"/>
          </a:xfrm>
          <a:prstGeom prst="rect">
            <a:avLst/>
          </a:prstGeom>
        </p:spPr>
        <p:txBody>
          <a:bodyPr lIns="0" tIns="0" rIns="0" bIns="0" rtlCol="0" anchor="t">
            <a:spAutoFit/>
          </a:bodyPr>
          <a:lstStyle/>
          <a:p>
            <a:pPr algn="just">
              <a:lnSpc>
                <a:spcPts val="6240"/>
              </a:lnSpc>
            </a:pPr>
            <a:r>
              <a:rPr lang="en-US" sz="4800" spc="48">
                <a:solidFill>
                  <a:srgbClr val="EFEBE0"/>
                </a:solidFill>
                <a:latin typeface="Libre Baskerville"/>
              </a:rPr>
              <a:t>RADICAL REFORMERS</a:t>
            </a:r>
          </a:p>
        </p:txBody>
      </p:sp>
      <p:sp>
        <p:nvSpPr>
          <p:cNvPr id="8" name="TextBox 8"/>
          <p:cNvSpPr txBox="1"/>
          <p:nvPr/>
        </p:nvSpPr>
        <p:spPr>
          <a:xfrm>
            <a:off x="762000" y="3349000"/>
            <a:ext cx="9382227" cy="1264900"/>
          </a:xfrm>
          <a:prstGeom prst="rect">
            <a:avLst/>
          </a:prstGeom>
        </p:spPr>
        <p:txBody>
          <a:bodyPr lIns="0" tIns="0" rIns="0" bIns="0" rtlCol="0" anchor="t">
            <a:spAutoFit/>
          </a:bodyPr>
          <a:lstStyle/>
          <a:p>
            <a:pPr marL="842028" lvl="1" indent="-421014" algn="just">
              <a:lnSpc>
                <a:spcPts val="5070"/>
              </a:lnSpc>
              <a:buFont typeface="Arial"/>
              <a:buChar char="•"/>
            </a:pPr>
            <a:r>
              <a:rPr lang="en-US" sz="3900" spc="39">
                <a:solidFill>
                  <a:srgbClr val="EFEBE0"/>
                </a:solidFill>
                <a:latin typeface="Libre Baskerville Italics"/>
              </a:rPr>
              <a:t>Zwickau prophets arrived in Wittenberg in December 1521.</a:t>
            </a:r>
          </a:p>
        </p:txBody>
      </p:sp>
      <p:sp>
        <p:nvSpPr>
          <p:cNvPr id="9" name="TextBox 9"/>
          <p:cNvSpPr txBox="1"/>
          <p:nvPr/>
        </p:nvSpPr>
        <p:spPr>
          <a:xfrm>
            <a:off x="762000" y="5431184"/>
            <a:ext cx="9382227" cy="1903066"/>
          </a:xfrm>
          <a:prstGeom prst="rect">
            <a:avLst/>
          </a:prstGeom>
        </p:spPr>
        <p:txBody>
          <a:bodyPr lIns="0" tIns="0" rIns="0" bIns="0" rtlCol="0" anchor="t">
            <a:spAutoFit/>
          </a:bodyPr>
          <a:lstStyle/>
          <a:p>
            <a:pPr marL="842028" lvl="1" indent="-421014" algn="just">
              <a:lnSpc>
                <a:spcPts val="5070"/>
              </a:lnSpc>
              <a:buFont typeface="Arial"/>
              <a:buChar char="•"/>
            </a:pPr>
            <a:r>
              <a:rPr lang="en-US" sz="3900" spc="39">
                <a:solidFill>
                  <a:srgbClr val="EFEBE0"/>
                </a:solidFill>
                <a:latin typeface="Libre Baskerville Italics"/>
              </a:rPr>
              <a:t>Some of Luther's colleagues at Wittenberg followed them e.g Andreas Carlstadt.</a:t>
            </a:r>
          </a:p>
        </p:txBody>
      </p:sp>
      <p:sp>
        <p:nvSpPr>
          <p:cNvPr id="10" name="TextBox 10"/>
          <p:cNvSpPr txBox="1"/>
          <p:nvPr/>
        </p:nvSpPr>
        <p:spPr>
          <a:xfrm>
            <a:off x="762000" y="7601917"/>
            <a:ext cx="9382227" cy="1903066"/>
          </a:xfrm>
          <a:prstGeom prst="rect">
            <a:avLst/>
          </a:prstGeom>
        </p:spPr>
        <p:txBody>
          <a:bodyPr lIns="0" tIns="0" rIns="0" bIns="0" rtlCol="0" anchor="t">
            <a:spAutoFit/>
          </a:bodyPr>
          <a:lstStyle/>
          <a:p>
            <a:pPr marL="842028" lvl="1" indent="-421014" algn="just">
              <a:lnSpc>
                <a:spcPts val="5070"/>
              </a:lnSpc>
              <a:buFont typeface="Arial"/>
              <a:buChar char="•"/>
            </a:pPr>
            <a:r>
              <a:rPr lang="en-US" sz="3900" spc="39">
                <a:solidFill>
                  <a:srgbClr val="EFEBE0"/>
                </a:solidFill>
                <a:latin typeface="Libre Baskerville Italics"/>
              </a:rPr>
              <a:t>Against Infant Baptism</a:t>
            </a:r>
          </a:p>
          <a:p>
            <a:pPr marL="842028" lvl="1" indent="-421014" algn="just">
              <a:lnSpc>
                <a:spcPts val="5070"/>
              </a:lnSpc>
              <a:buFont typeface="Arial"/>
              <a:buChar char="•"/>
            </a:pPr>
            <a:r>
              <a:rPr lang="en-US" sz="3900" spc="39">
                <a:solidFill>
                  <a:srgbClr val="EFEBE0"/>
                </a:solidFill>
                <a:latin typeface="Libre Baskerville Italics"/>
              </a:rPr>
              <a:t>Church-State Alliance</a:t>
            </a:r>
          </a:p>
          <a:p>
            <a:pPr marL="842028" lvl="1" indent="-421014" algn="just">
              <a:lnSpc>
                <a:spcPts val="5070"/>
              </a:lnSpc>
              <a:buFont typeface="Arial"/>
              <a:buChar char="•"/>
            </a:pPr>
            <a:r>
              <a:rPr lang="en-US" sz="3900" spc="39">
                <a:solidFill>
                  <a:srgbClr val="EFEBE0"/>
                </a:solidFill>
                <a:latin typeface="Libre Baskerville Italics"/>
              </a:rPr>
              <a:t>Direct revelation</a:t>
            </a:r>
          </a:p>
        </p:txBody>
      </p:sp>
      <p:sp>
        <p:nvSpPr>
          <p:cNvPr id="11" name="TextBox 11"/>
          <p:cNvSpPr txBox="1"/>
          <p:nvPr/>
        </p:nvSpPr>
        <p:spPr>
          <a:xfrm>
            <a:off x="11582707" y="9466883"/>
            <a:ext cx="7999732" cy="670559"/>
          </a:xfrm>
          <a:prstGeom prst="rect">
            <a:avLst/>
          </a:prstGeom>
        </p:spPr>
        <p:txBody>
          <a:bodyPr lIns="0" tIns="0" rIns="0" bIns="0" rtlCol="0" anchor="t">
            <a:spAutoFit/>
          </a:bodyPr>
          <a:lstStyle/>
          <a:p>
            <a:pPr algn="just">
              <a:lnSpc>
                <a:spcPts val="5460"/>
              </a:lnSpc>
            </a:pPr>
            <a:r>
              <a:rPr lang="en-US" sz="4200" spc="42">
                <a:solidFill>
                  <a:srgbClr val="1D1B1E"/>
                </a:solidFill>
                <a:latin typeface="Libre Baskerville Bold"/>
              </a:rPr>
              <a:t>THOMAS MUNSTER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sp>
        <p:nvSpPr>
          <p:cNvPr id="2" name="AutoShape 2"/>
          <p:cNvSpPr/>
          <p:nvPr/>
        </p:nvSpPr>
        <p:spPr>
          <a:xfrm>
            <a:off x="-190500" y="-180975"/>
            <a:ext cx="10610850" cy="10648950"/>
          </a:xfrm>
          <a:prstGeom prst="rect">
            <a:avLst/>
          </a:prstGeom>
          <a:solidFill>
            <a:srgbClr val="EFEBE0"/>
          </a:solidFill>
        </p:spPr>
      </p:sp>
      <p:pic>
        <p:nvPicPr>
          <p:cNvPr id="3" name="Picture 3"/>
          <p:cNvPicPr>
            <a:picLocks noChangeAspect="1"/>
          </p:cNvPicPr>
          <p:nvPr/>
        </p:nvPicPr>
        <p:blipFill>
          <a:blip r:embed="rId2"/>
          <a:srcRect t="1897" b="1897"/>
          <a:stretch>
            <a:fillRect/>
          </a:stretch>
        </p:blipFill>
        <p:spPr>
          <a:xfrm>
            <a:off x="10420350" y="0"/>
            <a:ext cx="7867650" cy="10287000"/>
          </a:xfrm>
          <a:prstGeom prst="rect">
            <a:avLst/>
          </a:prstGeom>
        </p:spPr>
      </p:pic>
      <p:sp>
        <p:nvSpPr>
          <p:cNvPr id="4" name="TextBox 4"/>
          <p:cNvSpPr txBox="1"/>
          <p:nvPr/>
        </p:nvSpPr>
        <p:spPr>
          <a:xfrm>
            <a:off x="0" y="-47625"/>
            <a:ext cx="10420350" cy="6705518"/>
          </a:xfrm>
          <a:prstGeom prst="rect">
            <a:avLst/>
          </a:prstGeom>
        </p:spPr>
        <p:txBody>
          <a:bodyPr lIns="0" tIns="0" rIns="0" bIns="0" rtlCol="0" anchor="t">
            <a:spAutoFit/>
          </a:bodyPr>
          <a:lstStyle/>
          <a:p>
            <a:pPr algn="just">
              <a:lnSpc>
                <a:spcPts val="4810"/>
              </a:lnSpc>
            </a:pPr>
            <a:r>
              <a:rPr lang="en-US" sz="3700" spc="37">
                <a:solidFill>
                  <a:srgbClr val="1D1B1E"/>
                </a:solidFill>
                <a:latin typeface="Libre Baskerville Bold"/>
              </a:rPr>
              <a:t>PEASANTS REBELLION</a:t>
            </a:r>
          </a:p>
          <a:p>
            <a:pPr marL="798849" lvl="1" indent="-399424" algn="just">
              <a:lnSpc>
                <a:spcPts val="4810"/>
              </a:lnSpc>
              <a:buFont typeface="Arial"/>
              <a:buChar char="•"/>
            </a:pPr>
            <a:r>
              <a:rPr lang="en-US" sz="3700" spc="37">
                <a:solidFill>
                  <a:srgbClr val="1D1B1E"/>
                </a:solidFill>
                <a:latin typeface="Libre Baskerville"/>
              </a:rPr>
              <a:t>1524-1525</a:t>
            </a:r>
          </a:p>
          <a:p>
            <a:pPr marL="798849" lvl="1" indent="-399424" algn="just">
              <a:lnSpc>
                <a:spcPts val="4810"/>
              </a:lnSpc>
              <a:buFont typeface="Arial"/>
              <a:buChar char="•"/>
            </a:pPr>
            <a:r>
              <a:rPr lang="en-US" sz="3700" spc="37">
                <a:solidFill>
                  <a:srgbClr val="1D1B1E"/>
                </a:solidFill>
                <a:latin typeface="Libre Baskerville"/>
              </a:rPr>
              <a:t>100,000 peasants lost their lives.</a:t>
            </a:r>
          </a:p>
          <a:p>
            <a:pPr marL="798849" lvl="1" indent="-399424" algn="just">
              <a:lnSpc>
                <a:spcPts val="4810"/>
              </a:lnSpc>
              <a:buFont typeface="Arial"/>
              <a:buChar char="•"/>
            </a:pPr>
            <a:r>
              <a:rPr lang="en-US" sz="3700" spc="37">
                <a:solidFill>
                  <a:srgbClr val="1D1B1E"/>
                </a:solidFill>
                <a:latin typeface="Libre Baskerville"/>
              </a:rPr>
              <a:t>It marked the end of the rapid spread of Lutheranism in Germany.</a:t>
            </a:r>
          </a:p>
          <a:p>
            <a:pPr marL="798849" lvl="1" indent="-399424" algn="just">
              <a:lnSpc>
                <a:spcPts val="4810"/>
              </a:lnSpc>
              <a:buFont typeface="Arial"/>
              <a:buChar char="•"/>
            </a:pPr>
            <a:r>
              <a:rPr lang="en-US" sz="3700" spc="37">
                <a:solidFill>
                  <a:srgbClr val="1D1B1E"/>
                </a:solidFill>
                <a:latin typeface="Libre Baskerville"/>
              </a:rPr>
              <a:t>The Lutheran princes became determined that they must strictly control the Reformation, as the only way to stop it turning into a popular social movement which could challenge their authority.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D1B1E"/>
        </a:solidFill>
        <a:effectLst/>
      </p:bgPr>
    </p:bg>
    <p:spTree>
      <p:nvGrpSpPr>
        <p:cNvPr id="1" name=""/>
        <p:cNvGrpSpPr/>
        <p:nvPr/>
      </p:nvGrpSpPr>
      <p:grpSpPr>
        <a:xfrm>
          <a:off x="0" y="0"/>
          <a:ext cx="0" cy="0"/>
          <a:chOff x="0" y="0"/>
          <a:chExt cx="0" cy="0"/>
        </a:xfrm>
      </p:grpSpPr>
      <p:sp>
        <p:nvSpPr>
          <p:cNvPr id="2" name="TextBox 2"/>
          <p:cNvSpPr txBox="1"/>
          <p:nvPr/>
        </p:nvSpPr>
        <p:spPr>
          <a:xfrm>
            <a:off x="9463728" y="-28575"/>
            <a:ext cx="8824272" cy="5509802"/>
          </a:xfrm>
          <a:prstGeom prst="rect">
            <a:avLst/>
          </a:prstGeom>
        </p:spPr>
        <p:txBody>
          <a:bodyPr lIns="0" tIns="0" rIns="0" bIns="0" rtlCol="0" anchor="t">
            <a:spAutoFit/>
          </a:bodyPr>
          <a:lstStyle/>
          <a:p>
            <a:pPr algn="just">
              <a:lnSpc>
                <a:spcPts val="4420"/>
              </a:lnSpc>
            </a:pPr>
            <a:r>
              <a:rPr lang="en-US" sz="3400" spc="170">
                <a:solidFill>
                  <a:srgbClr val="EFEBE0"/>
                </a:solidFill>
                <a:latin typeface="Nunito Bold"/>
              </a:rPr>
              <a:t>THE FREEDOM OF THE WILL</a:t>
            </a:r>
          </a:p>
          <a:p>
            <a:pPr marL="734061" lvl="1" indent="-367031" algn="just">
              <a:lnSpc>
                <a:spcPts val="4420"/>
              </a:lnSpc>
              <a:buFont typeface="Arial"/>
              <a:buChar char="•"/>
            </a:pPr>
            <a:r>
              <a:rPr lang="en-US" sz="3400" spc="170">
                <a:solidFill>
                  <a:srgbClr val="EFEBE0"/>
                </a:solidFill>
                <a:latin typeface="Nunito"/>
              </a:rPr>
              <a:t>IN SEPTEMBER 1524, URGED ON BY ROMAN CATHOLIC FRIENDS, ERASMUS PUBLISHED A BOOK AGAINST LUTHER CALLED THE </a:t>
            </a:r>
            <a:r>
              <a:rPr lang="en-US" sz="3400" spc="170">
                <a:solidFill>
                  <a:srgbClr val="EFEBE0"/>
                </a:solidFill>
                <a:latin typeface="Nunito Bold"/>
              </a:rPr>
              <a:t>FREEDOM OF THE WILL.</a:t>
            </a:r>
          </a:p>
          <a:p>
            <a:pPr marL="734061" lvl="1" indent="-367031" algn="just">
              <a:lnSpc>
                <a:spcPts val="4420"/>
              </a:lnSpc>
              <a:buFont typeface="Arial"/>
              <a:buChar char="•"/>
            </a:pPr>
            <a:r>
              <a:rPr lang="en-US" sz="3400" spc="170">
                <a:solidFill>
                  <a:srgbClr val="EFEBE0"/>
                </a:solidFill>
                <a:latin typeface="Nunito"/>
              </a:rPr>
              <a:t>HE ARGUED THAT CONVERSION AND SALVATION WERE A SHARED WORK OF HUMAN FREE WILL AND DIVINE GRACE.</a:t>
            </a:r>
          </a:p>
        </p:txBody>
      </p:sp>
      <p:pic>
        <p:nvPicPr>
          <p:cNvPr id="3" name="Picture 3"/>
          <p:cNvPicPr>
            <a:picLocks noChangeAspect="1"/>
          </p:cNvPicPr>
          <p:nvPr/>
        </p:nvPicPr>
        <p:blipFill>
          <a:blip r:embed="rId2"/>
          <a:srcRect/>
          <a:stretch>
            <a:fillRect/>
          </a:stretch>
        </p:blipFill>
        <p:spPr>
          <a:xfrm>
            <a:off x="0" y="0"/>
            <a:ext cx="9225476" cy="5172856"/>
          </a:xfrm>
          <a:prstGeom prst="rect">
            <a:avLst/>
          </a:prstGeom>
        </p:spPr>
      </p:pic>
      <p:sp>
        <p:nvSpPr>
          <p:cNvPr id="4" name="TextBox 4"/>
          <p:cNvSpPr txBox="1"/>
          <p:nvPr/>
        </p:nvSpPr>
        <p:spPr>
          <a:xfrm>
            <a:off x="166226" y="6173073"/>
            <a:ext cx="17955548" cy="3805397"/>
          </a:xfrm>
          <a:prstGeom prst="rect">
            <a:avLst/>
          </a:prstGeom>
        </p:spPr>
        <p:txBody>
          <a:bodyPr lIns="0" tIns="0" rIns="0" bIns="0" rtlCol="0" anchor="t">
            <a:spAutoFit/>
          </a:bodyPr>
          <a:lstStyle/>
          <a:p>
            <a:pPr marL="734061" lvl="1" indent="-367031" algn="just">
              <a:lnSpc>
                <a:spcPts val="4420"/>
              </a:lnSpc>
              <a:buFont typeface="Arial"/>
              <a:buChar char="•"/>
            </a:pPr>
            <a:r>
              <a:rPr lang="en-US" sz="3400" spc="170">
                <a:solidFill>
                  <a:srgbClr val="EFEBE0"/>
                </a:solidFill>
                <a:latin typeface="Nunito"/>
              </a:rPr>
              <a:t> Luther replied to Erasmus in  </a:t>
            </a:r>
            <a:r>
              <a:rPr lang="en-US" sz="3400" spc="170">
                <a:solidFill>
                  <a:srgbClr val="EFEBE0"/>
                </a:solidFill>
                <a:latin typeface="Nunito Bold"/>
              </a:rPr>
              <a:t>December 1525 </a:t>
            </a:r>
            <a:r>
              <a:rPr lang="en-US" sz="3400" spc="170">
                <a:solidFill>
                  <a:srgbClr val="EFEBE0"/>
                </a:solidFill>
                <a:latin typeface="Nunito"/>
              </a:rPr>
              <a:t>with his  </a:t>
            </a:r>
            <a:r>
              <a:rPr lang="en-US" sz="3400" spc="170">
                <a:solidFill>
                  <a:srgbClr val="EFEBE0"/>
                </a:solidFill>
                <a:latin typeface="Nunito Italics"/>
              </a:rPr>
              <a:t>The </a:t>
            </a:r>
            <a:r>
              <a:rPr lang="en-US" sz="3400" spc="170">
                <a:solidFill>
                  <a:srgbClr val="EFEBE0"/>
                </a:solidFill>
                <a:latin typeface="Nunito Bold Italics"/>
              </a:rPr>
              <a:t>Bondage of the Will</a:t>
            </a:r>
            <a:r>
              <a:rPr lang="en-US" sz="3400" spc="170">
                <a:solidFill>
                  <a:srgbClr val="EFEBE0"/>
                </a:solidFill>
                <a:latin typeface="Nunito Bold"/>
              </a:rPr>
              <a:t> </a:t>
            </a:r>
            <a:r>
              <a:rPr lang="en-US" sz="3400" spc="170">
                <a:solidFill>
                  <a:srgbClr val="EFEBE0"/>
                </a:solidFill>
                <a:latin typeface="Nunito"/>
              </a:rPr>
              <a:t>, </a:t>
            </a:r>
          </a:p>
          <a:p>
            <a:pPr marL="712472" lvl="1" indent="-356236" algn="just">
              <a:lnSpc>
                <a:spcPts val="4290"/>
              </a:lnSpc>
              <a:buFont typeface="Arial"/>
              <a:buChar char="•"/>
            </a:pPr>
            <a:r>
              <a:rPr lang="en-US" sz="3300" spc="165">
                <a:solidFill>
                  <a:srgbClr val="EFEBE0"/>
                </a:solidFill>
                <a:latin typeface="Nunito"/>
              </a:rPr>
              <a:t>"</a:t>
            </a:r>
            <a:r>
              <a:rPr lang="en-US" sz="3300" spc="165">
                <a:solidFill>
                  <a:srgbClr val="EFEBE0"/>
                </a:solidFill>
                <a:latin typeface="Nunito Bold"/>
              </a:rPr>
              <a:t>HE HAS DONE WHAT HE WAS DESTINED TO DO; HE HAS INTRODUCED THE ANCIENT LANGUAGES IN PLACE OF HARMFUL SCHOLASTIC STUDIES. HE WILL PROBABLY DIE LIKE MOSES IN THE LAND OF MOAB. HE HAS DONE ENOUGH TO UNCOVER THE EVIL; BUT TO REVEAL THE GOOD, AND LEAD PEOPLE INTO THE PROMISED LAND, IS IN MY OPINION NOT HIS BUSINESS</a:t>
            </a:r>
            <a:r>
              <a:rPr lang="en-US" sz="3300" spc="165">
                <a:solidFill>
                  <a:srgbClr val="EFEBE0"/>
                </a:solidFill>
                <a:latin typeface="Nunito"/>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sp>
        <p:nvSpPr>
          <p:cNvPr id="2" name="AutoShape 2"/>
          <p:cNvSpPr/>
          <p:nvPr/>
        </p:nvSpPr>
        <p:spPr>
          <a:xfrm>
            <a:off x="-190500" y="-200025"/>
            <a:ext cx="18669000" cy="4476750"/>
          </a:xfrm>
          <a:prstGeom prst="rect">
            <a:avLst/>
          </a:prstGeom>
          <a:solidFill>
            <a:srgbClr val="6C5336"/>
          </a:solidFill>
        </p:spPr>
      </p:sp>
      <p:sp>
        <p:nvSpPr>
          <p:cNvPr id="3" name="AutoShape 3"/>
          <p:cNvSpPr/>
          <p:nvPr/>
        </p:nvSpPr>
        <p:spPr>
          <a:xfrm>
            <a:off x="-285750" y="5943552"/>
            <a:ext cx="18859500" cy="76200"/>
          </a:xfrm>
          <a:prstGeom prst="rect">
            <a:avLst/>
          </a:prstGeom>
          <a:solidFill>
            <a:srgbClr val="6C5336"/>
          </a:solidFill>
        </p:spPr>
      </p:sp>
      <p:sp>
        <p:nvSpPr>
          <p:cNvPr id="4" name="AutoShape 4"/>
          <p:cNvSpPr/>
          <p:nvPr/>
        </p:nvSpPr>
        <p:spPr>
          <a:xfrm>
            <a:off x="2838650" y="5886402"/>
            <a:ext cx="190500" cy="190500"/>
          </a:xfrm>
          <a:prstGeom prst="rect">
            <a:avLst/>
          </a:prstGeom>
          <a:solidFill>
            <a:srgbClr val="1D1B1E"/>
          </a:solidFill>
        </p:spPr>
      </p:sp>
      <p:sp>
        <p:nvSpPr>
          <p:cNvPr id="5" name="AutoShape 5"/>
          <p:cNvSpPr/>
          <p:nvPr/>
        </p:nvSpPr>
        <p:spPr>
          <a:xfrm>
            <a:off x="6978717" y="5886402"/>
            <a:ext cx="190500" cy="190500"/>
          </a:xfrm>
          <a:prstGeom prst="rect">
            <a:avLst/>
          </a:prstGeom>
          <a:solidFill>
            <a:srgbClr val="1D1B1E"/>
          </a:solidFill>
        </p:spPr>
      </p:sp>
      <p:sp>
        <p:nvSpPr>
          <p:cNvPr id="6" name="AutoShape 6"/>
          <p:cNvSpPr/>
          <p:nvPr/>
        </p:nvSpPr>
        <p:spPr>
          <a:xfrm>
            <a:off x="11118783" y="5886402"/>
            <a:ext cx="190500" cy="190500"/>
          </a:xfrm>
          <a:prstGeom prst="rect">
            <a:avLst/>
          </a:prstGeom>
          <a:solidFill>
            <a:srgbClr val="1D1B1E"/>
          </a:solidFill>
        </p:spPr>
      </p:sp>
      <p:sp>
        <p:nvSpPr>
          <p:cNvPr id="7" name="AutoShape 7"/>
          <p:cNvSpPr/>
          <p:nvPr/>
        </p:nvSpPr>
        <p:spPr>
          <a:xfrm>
            <a:off x="15258850" y="5886402"/>
            <a:ext cx="190500" cy="190500"/>
          </a:xfrm>
          <a:prstGeom prst="rect">
            <a:avLst/>
          </a:prstGeom>
          <a:solidFill>
            <a:srgbClr val="1D1B1E"/>
          </a:solidFill>
        </p:spPr>
      </p:sp>
      <p:pic>
        <p:nvPicPr>
          <p:cNvPr id="8" name="Picture 8"/>
          <p:cNvPicPr>
            <a:picLocks noChangeAspect="1"/>
          </p:cNvPicPr>
          <p:nvPr/>
        </p:nvPicPr>
        <p:blipFill>
          <a:blip r:embed="rId2"/>
          <a:srcRect t="1082" b="1082"/>
          <a:stretch>
            <a:fillRect/>
          </a:stretch>
        </p:blipFill>
        <p:spPr>
          <a:xfrm>
            <a:off x="0" y="7620"/>
            <a:ext cx="18288000" cy="1004940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sp>
        <p:nvSpPr>
          <p:cNvPr id="2" name="AutoShape 2"/>
          <p:cNvSpPr/>
          <p:nvPr/>
        </p:nvSpPr>
        <p:spPr>
          <a:xfrm>
            <a:off x="-190500" y="-180975"/>
            <a:ext cx="18669000" cy="10467975"/>
          </a:xfrm>
          <a:prstGeom prst="rect">
            <a:avLst/>
          </a:prstGeom>
          <a:solidFill>
            <a:srgbClr val="6C5336"/>
          </a:solidFill>
        </p:spPr>
      </p:sp>
      <p:sp>
        <p:nvSpPr>
          <p:cNvPr id="3" name="TextBox 3"/>
          <p:cNvSpPr txBox="1"/>
          <p:nvPr/>
        </p:nvSpPr>
        <p:spPr>
          <a:xfrm>
            <a:off x="-190500" y="1426331"/>
            <a:ext cx="18288000" cy="8581709"/>
          </a:xfrm>
          <a:prstGeom prst="rect">
            <a:avLst/>
          </a:prstGeom>
        </p:spPr>
        <p:txBody>
          <a:bodyPr lIns="0" tIns="0" rIns="0" bIns="0" rtlCol="0" anchor="t">
            <a:spAutoFit/>
          </a:bodyPr>
          <a:lstStyle/>
          <a:p>
            <a:pPr marL="726721" lvl="1" indent="-363361">
              <a:lnSpc>
                <a:spcPts val="4039"/>
              </a:lnSpc>
              <a:buFont typeface="Arial"/>
              <a:buChar char="•"/>
            </a:pPr>
            <a:r>
              <a:rPr lang="en-US" sz="3366" spc="-33">
                <a:solidFill>
                  <a:srgbClr val="EFEBE0"/>
                </a:solidFill>
                <a:latin typeface="Libre Baskerville Bold"/>
              </a:rPr>
              <a:t>By 1522</a:t>
            </a:r>
            <a:r>
              <a:rPr lang="en-US" sz="3366" spc="-33">
                <a:solidFill>
                  <a:srgbClr val="EFEBE0"/>
                </a:solidFill>
                <a:latin typeface="Libre Baskerville"/>
              </a:rPr>
              <a:t>, Zwingli had made the first moves towards breaking openly with Rome.</a:t>
            </a:r>
          </a:p>
          <a:p>
            <a:pPr marL="726721" lvl="1" indent="-363361">
              <a:lnSpc>
                <a:spcPts val="4039"/>
              </a:lnSpc>
              <a:buFont typeface="Arial"/>
              <a:buChar char="•"/>
            </a:pPr>
            <a:r>
              <a:rPr lang="en-US" sz="3366" spc="-33">
                <a:solidFill>
                  <a:srgbClr val="EFEBE0"/>
                </a:solidFill>
                <a:latin typeface="Libre Baskerville"/>
              </a:rPr>
              <a:t>Zwingli rejected the infallible authority of the papacy, ecumenical Councils, and Church tradition. </a:t>
            </a:r>
          </a:p>
          <a:p>
            <a:pPr marL="726721" lvl="1" indent="-363361">
              <a:lnSpc>
                <a:spcPts val="4039"/>
              </a:lnSpc>
              <a:buFont typeface="Arial"/>
              <a:buChar char="•"/>
            </a:pPr>
            <a:r>
              <a:rPr lang="en-US" sz="3366" spc="-33">
                <a:solidFill>
                  <a:srgbClr val="EFEBE0"/>
                </a:solidFill>
                <a:latin typeface="Libre Baskerville"/>
              </a:rPr>
              <a:t> Faith must be based on God’s teaching in Scripture, not on the teachings of the papacy or its traditions.</a:t>
            </a:r>
          </a:p>
          <a:p>
            <a:pPr marL="726721" lvl="1" indent="-363361">
              <a:lnSpc>
                <a:spcPts val="4039"/>
              </a:lnSpc>
              <a:buFont typeface="Arial"/>
              <a:buChar char="•"/>
            </a:pPr>
            <a:r>
              <a:rPr lang="en-US" sz="3366" spc="-33">
                <a:solidFill>
                  <a:srgbClr val="EFEBE0"/>
                </a:solidFill>
                <a:latin typeface="Libre Baskerville"/>
              </a:rPr>
              <a:t>In a public disputation in Zurich on </a:t>
            </a:r>
            <a:r>
              <a:rPr lang="en-US" sz="3366" spc="-33">
                <a:solidFill>
                  <a:srgbClr val="EFEBE0"/>
                </a:solidFill>
                <a:latin typeface="Libre Baskerville Bold"/>
              </a:rPr>
              <a:t>29 January 1523</a:t>
            </a:r>
            <a:r>
              <a:rPr lang="en-US" sz="3366" spc="-33">
                <a:solidFill>
                  <a:srgbClr val="EFEBE0"/>
                </a:solidFill>
                <a:latin typeface="Libre Baskerville"/>
              </a:rPr>
              <a:t>, Zwingli affirmed in sixty-seven theses that salvation came exclusively through faith in Christ, good works had no merit in justifying sinners, purgatory did not exist, the Lord’s Supper was not a sacrifice, and Christ alone (not the pope) was the head of the Church.</a:t>
            </a:r>
          </a:p>
          <a:p>
            <a:pPr marL="726721" lvl="1" indent="-363361">
              <a:lnSpc>
                <a:spcPts val="4039"/>
              </a:lnSpc>
              <a:buFont typeface="Arial"/>
              <a:buChar char="•"/>
            </a:pPr>
            <a:r>
              <a:rPr lang="en-US" sz="3366" spc="-33">
                <a:solidFill>
                  <a:srgbClr val="EFEBE0"/>
                </a:solidFill>
                <a:latin typeface="Libre Baskerville"/>
              </a:rPr>
              <a:t>Luther held that traditional Catholic worship should be left as it was, unless Scripture absolutely required that it be changed; Zwingli argued that nothing should be done in worship unless God positively authorised it in the New Testament. </a:t>
            </a:r>
          </a:p>
          <a:p>
            <a:pPr marL="726721" lvl="1" indent="-363361">
              <a:lnSpc>
                <a:spcPts val="4039"/>
              </a:lnSpc>
              <a:buFont typeface="Arial"/>
              <a:buChar char="•"/>
            </a:pPr>
            <a:r>
              <a:rPr lang="en-US" sz="3366" spc="-33">
                <a:solidFill>
                  <a:srgbClr val="EFEBE0"/>
                </a:solidFill>
                <a:latin typeface="Libre Baskerville"/>
              </a:rPr>
              <a:t>By April 1525, the Zurich Reformer had secured the removal from Zurich’s churches of all religious pictures, statues, crucifixes, candles, altars, and relics, and the abolition of the organ, the choir, priestly robes, religious processions, and the monasteries.</a:t>
            </a:r>
          </a:p>
        </p:txBody>
      </p:sp>
      <p:sp>
        <p:nvSpPr>
          <p:cNvPr id="4" name="TextBox 4"/>
          <p:cNvSpPr txBox="1"/>
          <p:nvPr/>
        </p:nvSpPr>
        <p:spPr>
          <a:xfrm>
            <a:off x="1047350" y="-57150"/>
            <a:ext cx="16211950" cy="971475"/>
          </a:xfrm>
          <a:prstGeom prst="rect">
            <a:avLst/>
          </a:prstGeom>
        </p:spPr>
        <p:txBody>
          <a:bodyPr lIns="0" tIns="0" rIns="0" bIns="0" rtlCol="0" anchor="t">
            <a:spAutoFit/>
          </a:bodyPr>
          <a:lstStyle/>
          <a:p>
            <a:pPr algn="ctr">
              <a:lnSpc>
                <a:spcPts val="7800"/>
              </a:lnSpc>
            </a:pPr>
            <a:r>
              <a:rPr lang="en-US" sz="6000" spc="60">
                <a:solidFill>
                  <a:srgbClr val="EFEBE0"/>
                </a:solidFill>
                <a:latin typeface="Libre Baskerville"/>
              </a:rPr>
              <a:t>BREAK WITH ROME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C5336"/>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8000"/>
          </a:blip>
          <a:srcRect b="10256"/>
          <a:stretch>
            <a:fillRect/>
          </a:stretch>
        </p:blipFill>
        <p:spPr>
          <a:xfrm>
            <a:off x="571042" y="-200025"/>
            <a:ext cx="17907458" cy="10687050"/>
          </a:xfrm>
          <a:prstGeom prst="rect">
            <a:avLst/>
          </a:prstGeom>
        </p:spPr>
      </p:pic>
      <p:sp>
        <p:nvSpPr>
          <p:cNvPr id="3" name="TextBox 3"/>
          <p:cNvSpPr txBox="1"/>
          <p:nvPr/>
        </p:nvSpPr>
        <p:spPr>
          <a:xfrm>
            <a:off x="9325" y="1511665"/>
            <a:ext cx="18288000" cy="8076902"/>
          </a:xfrm>
          <a:prstGeom prst="rect">
            <a:avLst/>
          </a:prstGeom>
        </p:spPr>
        <p:txBody>
          <a:bodyPr lIns="0" tIns="0" rIns="0" bIns="0" rtlCol="0" anchor="t">
            <a:spAutoFit/>
          </a:bodyPr>
          <a:lstStyle/>
          <a:p>
            <a:pPr marL="726721" lvl="1" indent="-363361">
              <a:lnSpc>
                <a:spcPts val="4039"/>
              </a:lnSpc>
              <a:buFont typeface="Arial"/>
              <a:buChar char="•"/>
            </a:pPr>
            <a:r>
              <a:rPr lang="en-US" sz="3366" spc="-33">
                <a:solidFill>
                  <a:srgbClr val="EFEBE0"/>
                </a:solidFill>
                <a:latin typeface="Libre Baskerville"/>
              </a:rPr>
              <a:t>They both rejected transubstantiation and the special power of the priest to perform this so-called miracle.</a:t>
            </a:r>
          </a:p>
          <a:p>
            <a:pPr marL="726721" lvl="1" indent="-363361">
              <a:lnSpc>
                <a:spcPts val="4039"/>
              </a:lnSpc>
              <a:buFont typeface="Arial"/>
              <a:buChar char="•"/>
            </a:pPr>
            <a:r>
              <a:rPr lang="en-US" sz="3366" spc="-33">
                <a:solidFill>
                  <a:srgbClr val="EFEBE0"/>
                </a:solidFill>
                <a:latin typeface="Libre Baskerville"/>
              </a:rPr>
              <a:t>They both rejected the idea that the eucharist was a sacrifice which had the power to secure God’s grace for those for whom it was offered, even when they did not take part (</a:t>
            </a:r>
            <a:r>
              <a:rPr lang="en-US" sz="3366" spc="-33">
                <a:solidFill>
                  <a:srgbClr val="EFEBE0"/>
                </a:solidFill>
                <a:latin typeface="Libre Baskerville Italics"/>
              </a:rPr>
              <a:t>e.g.</a:t>
            </a:r>
            <a:r>
              <a:rPr lang="en-US" sz="3366" spc="-33">
                <a:solidFill>
                  <a:srgbClr val="EFEBE0"/>
                </a:solidFill>
                <a:latin typeface="Libre Baskerville"/>
              </a:rPr>
              <a:t> souls in purgatory).</a:t>
            </a:r>
          </a:p>
          <a:p>
            <a:pPr marL="726721" lvl="1" indent="-363361">
              <a:lnSpc>
                <a:spcPts val="4039"/>
              </a:lnSpc>
              <a:buFont typeface="Arial"/>
              <a:buChar char="•"/>
            </a:pPr>
            <a:r>
              <a:rPr lang="en-US" sz="3366" spc="-33">
                <a:solidFill>
                  <a:srgbClr val="EFEBE0"/>
                </a:solidFill>
                <a:latin typeface="Libre Baskerville"/>
              </a:rPr>
              <a:t>They both rejected the medieval Catholic practice of adoring the sacramental bread after the priest had pronounced the words “This is My body.”</a:t>
            </a:r>
          </a:p>
          <a:p>
            <a:pPr marL="726721" lvl="1" indent="-363361">
              <a:lnSpc>
                <a:spcPts val="4039"/>
              </a:lnSpc>
              <a:buFont typeface="Arial"/>
              <a:buChar char="•"/>
            </a:pPr>
            <a:r>
              <a:rPr lang="en-US" sz="3366" spc="-33">
                <a:solidFill>
                  <a:srgbClr val="EFEBE0"/>
                </a:solidFill>
                <a:latin typeface="Libre Baskerville"/>
              </a:rPr>
              <a:t>They both demanded that the cup be given to the laity.</a:t>
            </a:r>
          </a:p>
          <a:p>
            <a:pPr>
              <a:lnSpc>
                <a:spcPts val="4039"/>
              </a:lnSpc>
            </a:pPr>
            <a:endParaRPr lang="en-US" sz="3366" spc="-33">
              <a:solidFill>
                <a:srgbClr val="EFEBE0"/>
              </a:solidFill>
              <a:latin typeface="Libre Baskerville"/>
            </a:endParaRPr>
          </a:p>
          <a:p>
            <a:pPr>
              <a:lnSpc>
                <a:spcPts val="4039"/>
              </a:lnSpc>
            </a:pPr>
            <a:r>
              <a:rPr lang="en-US" sz="3366" spc="-33">
                <a:solidFill>
                  <a:srgbClr val="EFEBE0"/>
                </a:solidFill>
                <a:latin typeface="Libre Baskerville"/>
              </a:rPr>
              <a:t>Luther and Zwingli divided over the question of how exactly Christ was present in the eucharist.</a:t>
            </a:r>
          </a:p>
          <a:p>
            <a:pPr>
              <a:lnSpc>
                <a:spcPts val="4039"/>
              </a:lnSpc>
            </a:pPr>
            <a:endParaRPr lang="en-US" sz="3366" spc="-33">
              <a:solidFill>
                <a:srgbClr val="EFEBE0"/>
              </a:solidFill>
              <a:latin typeface="Libre Baskerville"/>
            </a:endParaRPr>
          </a:p>
          <a:p>
            <a:pPr marL="726721" lvl="1" indent="-363361">
              <a:lnSpc>
                <a:spcPts val="4039"/>
              </a:lnSpc>
              <a:buFont typeface="Arial"/>
              <a:buChar char="•"/>
            </a:pPr>
            <a:r>
              <a:rPr lang="en-US" sz="3366" spc="-33">
                <a:solidFill>
                  <a:srgbClr val="EFEBE0"/>
                </a:solidFill>
                <a:latin typeface="Libre Baskerville"/>
              </a:rPr>
              <a:t>Luther held that the body and blood of Christ were mysteriously present “in, with, and under” the bread and wine.</a:t>
            </a:r>
          </a:p>
          <a:p>
            <a:pPr marL="726721" lvl="1" indent="-363361">
              <a:lnSpc>
                <a:spcPts val="4039"/>
              </a:lnSpc>
              <a:buFont typeface="Arial"/>
              <a:buChar char="•"/>
            </a:pPr>
            <a:r>
              <a:rPr lang="en-US" sz="3366" spc="-33">
                <a:solidFill>
                  <a:srgbClr val="EFEBE0"/>
                </a:solidFill>
                <a:latin typeface="Libre Baskerville"/>
              </a:rPr>
              <a:t>Christ’s flesh and blood, Zwingli argued, were in no sense physically present in the bread and wine; His risen body was in heaven, not on earth.</a:t>
            </a:r>
          </a:p>
        </p:txBody>
      </p:sp>
      <p:sp>
        <p:nvSpPr>
          <p:cNvPr id="4" name="TextBox 4"/>
          <p:cNvSpPr txBox="1"/>
          <p:nvPr/>
        </p:nvSpPr>
        <p:spPr>
          <a:xfrm>
            <a:off x="1047350" y="-57150"/>
            <a:ext cx="16211950" cy="971475"/>
          </a:xfrm>
          <a:prstGeom prst="rect">
            <a:avLst/>
          </a:prstGeom>
        </p:spPr>
        <p:txBody>
          <a:bodyPr lIns="0" tIns="0" rIns="0" bIns="0" rtlCol="0" anchor="t">
            <a:spAutoFit/>
          </a:bodyPr>
          <a:lstStyle/>
          <a:p>
            <a:pPr algn="ctr">
              <a:lnSpc>
                <a:spcPts val="7800"/>
              </a:lnSpc>
            </a:pPr>
            <a:r>
              <a:rPr lang="en-US" sz="6000" spc="60">
                <a:solidFill>
                  <a:srgbClr val="EFEBE0"/>
                </a:solidFill>
                <a:latin typeface="Libre Baskerville"/>
              </a:rPr>
              <a:t>The Communion Controversy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sp>
        <p:nvSpPr>
          <p:cNvPr id="2" name="TextBox 2"/>
          <p:cNvSpPr txBox="1"/>
          <p:nvPr/>
        </p:nvSpPr>
        <p:spPr>
          <a:xfrm>
            <a:off x="0" y="0"/>
            <a:ext cx="18288000" cy="9952388"/>
          </a:xfrm>
          <a:prstGeom prst="rect">
            <a:avLst/>
          </a:prstGeom>
        </p:spPr>
        <p:txBody>
          <a:bodyPr lIns="0" tIns="0" rIns="0" bIns="0" rtlCol="0" anchor="t">
            <a:spAutoFit/>
          </a:bodyPr>
          <a:lstStyle/>
          <a:p>
            <a:pPr marL="755649" lvl="1" indent="-377824">
              <a:lnSpc>
                <a:spcPts val="4199"/>
              </a:lnSpc>
              <a:buFont typeface="Arial"/>
              <a:buChar char="•"/>
            </a:pPr>
            <a:r>
              <a:rPr lang="en-US" sz="3499" spc="-34">
                <a:solidFill>
                  <a:srgbClr val="000000"/>
                </a:solidFill>
                <a:latin typeface="Libre Baskerville"/>
              </a:rPr>
              <a:t>The union between Christ’s divine and human natures was so close, Luther said, that each nature communicated its properties to the other. Christ’s humanity imparted to His deity the capacity for suffering and death; His deity bestowed on His humanity its “omnipresence” – the divine quality of being everywhere. For this Zwngli accused </a:t>
            </a:r>
            <a:r>
              <a:rPr lang="en-US" sz="3499" spc="-34">
                <a:solidFill>
                  <a:srgbClr val="000000"/>
                </a:solidFill>
                <a:latin typeface="Libre Baskerville Bold"/>
              </a:rPr>
              <a:t>Luther of the heresy of Eutyches.</a:t>
            </a:r>
          </a:p>
          <a:p>
            <a:pPr marL="755649" lvl="1" indent="-377824">
              <a:lnSpc>
                <a:spcPts val="4199"/>
              </a:lnSpc>
              <a:buFont typeface="Arial"/>
              <a:buChar char="•"/>
            </a:pPr>
            <a:r>
              <a:rPr lang="en-US" sz="3499" spc="-34">
                <a:solidFill>
                  <a:srgbClr val="000000"/>
                </a:solidFill>
                <a:latin typeface="Libre Baskerville"/>
              </a:rPr>
              <a:t>A human body, Zwingli argued, cannot be everywhere without ceasing to be a real human body, because it is the nature of a human body to occupy a particular place</a:t>
            </a:r>
            <a:r>
              <a:rPr lang="en-US" sz="3499" spc="-34">
                <a:solidFill>
                  <a:srgbClr val="000000"/>
                </a:solidFill>
                <a:latin typeface="Libre Baskerville Bold"/>
              </a:rPr>
              <a:t>. Luther accused him of Nestorianism.</a:t>
            </a:r>
          </a:p>
          <a:p>
            <a:pPr marL="755649" lvl="1" indent="-377824">
              <a:lnSpc>
                <a:spcPts val="4199"/>
              </a:lnSpc>
              <a:buFont typeface="Arial"/>
              <a:buChar char="•"/>
            </a:pPr>
            <a:r>
              <a:rPr lang="en-US" sz="3499" spc="-34">
                <a:solidFill>
                  <a:srgbClr val="000000"/>
                </a:solidFill>
                <a:latin typeface="Libre Baskerville Bold"/>
              </a:rPr>
              <a:t>"I cannot regard Zwingli or any of his teaching as Christian at all. He neither holds nor teaches any part of the Christian faith rightly, and is now seven times more dangerous than when he was a papist.</a:t>
            </a:r>
            <a:r>
              <a:rPr lang="en-US" sz="3499" spc="-34">
                <a:solidFill>
                  <a:srgbClr val="000000"/>
                </a:solidFill>
                <a:latin typeface="Libre Baskerville"/>
              </a:rPr>
              <a:t>"</a:t>
            </a:r>
          </a:p>
          <a:p>
            <a:pPr marL="755649" lvl="1" indent="-377824">
              <a:lnSpc>
                <a:spcPts val="4199"/>
              </a:lnSpc>
              <a:buFont typeface="Arial"/>
              <a:buChar char="•"/>
            </a:pPr>
            <a:r>
              <a:rPr lang="en-US" sz="3499" spc="-34">
                <a:solidFill>
                  <a:srgbClr val="000000"/>
                </a:solidFill>
                <a:latin typeface="Libre Baskerville"/>
              </a:rPr>
              <a:t>"</a:t>
            </a:r>
            <a:r>
              <a:rPr lang="en-US" sz="3499" spc="-34">
                <a:solidFill>
                  <a:srgbClr val="000000"/>
                </a:solidFill>
                <a:latin typeface="Libre Baskerville Bold"/>
              </a:rPr>
              <a:t>Since he has lost all control of himself, he now believes that the greatest sin and the unfairest act in the world is to criticise him. We have here a miserable creature who smashes up heaven and earth merely because we have told him that he too, as a man, might go wrong, and that those who put their faith in him might miss the mark. Thus, according to him, we overthrow the entire faith! Not so, my brother; but we must not get it into our heads that the Holy Spirit is bound to Jerusalem, Rome, Wittenberg, or Basel, to yourself or to any other man.</a:t>
            </a:r>
            <a:r>
              <a:rPr lang="en-US" sz="3499" spc="-34">
                <a:solidFill>
                  <a:srgbClr val="000000"/>
                </a:solidFill>
                <a:latin typeface="Libre Baskerville"/>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D1B1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6159716" cy="7504588"/>
          </a:xfrm>
          <a:prstGeom prst="rect">
            <a:avLst/>
          </a:prstGeom>
        </p:spPr>
      </p:pic>
      <p:pic>
        <p:nvPicPr>
          <p:cNvPr id="3" name="Picture 3"/>
          <p:cNvPicPr>
            <a:picLocks noChangeAspect="1"/>
          </p:cNvPicPr>
          <p:nvPr/>
        </p:nvPicPr>
        <p:blipFill>
          <a:blip r:embed="rId3"/>
          <a:srcRect/>
          <a:stretch>
            <a:fillRect/>
          </a:stretch>
        </p:blipFill>
        <p:spPr>
          <a:xfrm>
            <a:off x="6206598" y="0"/>
            <a:ext cx="5874803" cy="7504588"/>
          </a:xfrm>
          <a:prstGeom prst="rect">
            <a:avLst/>
          </a:prstGeom>
        </p:spPr>
      </p:pic>
      <p:sp>
        <p:nvSpPr>
          <p:cNvPr id="4" name="TextBox 4"/>
          <p:cNvSpPr txBox="1"/>
          <p:nvPr/>
        </p:nvSpPr>
        <p:spPr>
          <a:xfrm>
            <a:off x="242744" y="8596014"/>
            <a:ext cx="6193155" cy="662286"/>
          </a:xfrm>
          <a:prstGeom prst="rect">
            <a:avLst/>
          </a:prstGeom>
        </p:spPr>
        <p:txBody>
          <a:bodyPr lIns="0" tIns="0" rIns="0" bIns="0" rtlCol="0" anchor="t">
            <a:spAutoFit/>
          </a:bodyPr>
          <a:lstStyle/>
          <a:p>
            <a:pPr algn="ctr">
              <a:lnSpc>
                <a:spcPts val="5330"/>
              </a:lnSpc>
            </a:pPr>
            <a:r>
              <a:rPr lang="en-US" sz="4100" spc="41">
                <a:solidFill>
                  <a:srgbClr val="EFEBE0"/>
                </a:solidFill>
                <a:latin typeface="Libre Baskerville"/>
              </a:rPr>
              <a:t>Martin Bucer</a:t>
            </a:r>
          </a:p>
        </p:txBody>
      </p:sp>
      <p:sp>
        <p:nvSpPr>
          <p:cNvPr id="5" name="TextBox 5"/>
          <p:cNvSpPr txBox="1"/>
          <p:nvPr/>
        </p:nvSpPr>
        <p:spPr>
          <a:xfrm>
            <a:off x="6543216" y="8596014"/>
            <a:ext cx="6193155" cy="662286"/>
          </a:xfrm>
          <a:prstGeom prst="rect">
            <a:avLst/>
          </a:prstGeom>
        </p:spPr>
        <p:txBody>
          <a:bodyPr lIns="0" tIns="0" rIns="0" bIns="0" rtlCol="0" anchor="t">
            <a:spAutoFit/>
          </a:bodyPr>
          <a:lstStyle/>
          <a:p>
            <a:pPr algn="ctr">
              <a:lnSpc>
                <a:spcPts val="5330"/>
              </a:lnSpc>
            </a:pPr>
            <a:r>
              <a:rPr lang="en-US" sz="4100" spc="41">
                <a:solidFill>
                  <a:srgbClr val="EFEBE0"/>
                </a:solidFill>
                <a:latin typeface="Libre Baskerville"/>
              </a:rPr>
              <a:t>Philip of Hesse</a:t>
            </a:r>
          </a:p>
        </p:txBody>
      </p:sp>
      <p:sp>
        <p:nvSpPr>
          <p:cNvPr id="6" name="TextBox 6"/>
          <p:cNvSpPr txBox="1"/>
          <p:nvPr/>
        </p:nvSpPr>
        <p:spPr>
          <a:xfrm>
            <a:off x="11744952" y="82164"/>
            <a:ext cx="6193155" cy="7422423"/>
          </a:xfrm>
          <a:prstGeom prst="rect">
            <a:avLst/>
          </a:prstGeom>
        </p:spPr>
        <p:txBody>
          <a:bodyPr lIns="0" tIns="0" rIns="0" bIns="0" rtlCol="0" anchor="t">
            <a:spAutoFit/>
          </a:bodyPr>
          <a:lstStyle/>
          <a:p>
            <a:pPr algn="ctr">
              <a:lnSpc>
                <a:spcPts val="4550"/>
              </a:lnSpc>
            </a:pPr>
            <a:r>
              <a:rPr lang="en-US" sz="3500" spc="35">
                <a:solidFill>
                  <a:srgbClr val="EFEBE0"/>
                </a:solidFill>
                <a:latin typeface="Libre Baskerville Italics"/>
              </a:rPr>
              <a:t>Colloquy of Marburg</a:t>
            </a:r>
          </a:p>
          <a:p>
            <a:pPr algn="ctr">
              <a:lnSpc>
                <a:spcPts val="4550"/>
              </a:lnSpc>
            </a:pPr>
            <a:endParaRPr lang="en-US" sz="3500" spc="35">
              <a:solidFill>
                <a:srgbClr val="EFEBE0"/>
              </a:solidFill>
              <a:latin typeface="Libre Baskerville Italics"/>
            </a:endParaRPr>
          </a:p>
          <a:p>
            <a:pPr algn="ctr">
              <a:lnSpc>
                <a:spcPts val="4550"/>
              </a:lnSpc>
            </a:pPr>
            <a:endParaRPr lang="en-US" sz="3500" spc="35">
              <a:solidFill>
                <a:srgbClr val="EFEBE0"/>
              </a:solidFill>
              <a:latin typeface="Libre Baskerville Italics"/>
            </a:endParaRPr>
          </a:p>
          <a:p>
            <a:pPr algn="ctr">
              <a:lnSpc>
                <a:spcPts val="4550"/>
              </a:lnSpc>
            </a:pPr>
            <a:r>
              <a:rPr lang="en-US" sz="3500" spc="35">
                <a:solidFill>
                  <a:srgbClr val="EFEBE0"/>
                </a:solidFill>
                <a:latin typeface="Libre Baskerville Bold Italics"/>
              </a:rPr>
              <a:t>1-4 October 1529</a:t>
            </a:r>
          </a:p>
          <a:p>
            <a:pPr algn="ctr">
              <a:lnSpc>
                <a:spcPts val="4550"/>
              </a:lnSpc>
            </a:pPr>
            <a:endParaRPr lang="en-US" sz="3500" spc="35">
              <a:solidFill>
                <a:srgbClr val="EFEBE0"/>
              </a:solidFill>
              <a:latin typeface="Libre Baskerville Bold Italics"/>
            </a:endParaRPr>
          </a:p>
          <a:p>
            <a:pPr marL="755668" lvl="1" indent="-377834" algn="just">
              <a:lnSpc>
                <a:spcPts val="4550"/>
              </a:lnSpc>
              <a:buFont typeface="Arial"/>
              <a:buChar char="•"/>
            </a:pPr>
            <a:r>
              <a:rPr lang="en-US" sz="3500" spc="35">
                <a:solidFill>
                  <a:srgbClr val="EFEBE0"/>
                </a:solidFill>
                <a:latin typeface="Libre Baskerville Bold Italics"/>
              </a:rPr>
              <a:t>Lutherans and the Swiss Reformed separated.</a:t>
            </a:r>
          </a:p>
          <a:p>
            <a:pPr marL="755668" lvl="1" indent="-377834" algn="just">
              <a:lnSpc>
                <a:spcPts val="4550"/>
              </a:lnSpc>
              <a:buFont typeface="Arial"/>
              <a:buChar char="•"/>
            </a:pPr>
            <a:r>
              <a:rPr lang="en-US" sz="3500" spc="35">
                <a:solidFill>
                  <a:srgbClr val="EFEBE0"/>
                </a:solidFill>
                <a:latin typeface="Libre Baskerville Bold Italics"/>
              </a:rPr>
              <a:t>However, the Swiss reformed managed to convince Luther's friend Melanchton to their view of the Lord's Supper. </a:t>
            </a:r>
          </a:p>
          <a:p>
            <a:pPr algn="ctr">
              <a:lnSpc>
                <a:spcPts val="4550"/>
              </a:lnSpc>
            </a:pPr>
            <a:endParaRPr lang="en-US" sz="3500" spc="35">
              <a:solidFill>
                <a:srgbClr val="EFEBE0"/>
              </a:solidFill>
              <a:latin typeface="Libre Baskerville Bold Itali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6856" b="13872"/>
          <a:stretch>
            <a:fillRect/>
          </a:stretch>
        </p:blipFill>
        <p:spPr>
          <a:xfrm>
            <a:off x="0" y="0"/>
            <a:ext cx="18288000" cy="10287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7620"/>
            <a:ext cx="18288000" cy="1027176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9919955" y="0"/>
            <a:ext cx="8368045" cy="10287000"/>
          </a:xfrm>
          <a:prstGeom prst="rect">
            <a:avLst/>
          </a:prstGeom>
        </p:spPr>
      </p:pic>
      <p:sp>
        <p:nvSpPr>
          <p:cNvPr id="3" name="TextBox 3"/>
          <p:cNvSpPr txBox="1"/>
          <p:nvPr/>
        </p:nvSpPr>
        <p:spPr>
          <a:xfrm>
            <a:off x="-477901" y="-104775"/>
            <a:ext cx="9919955" cy="10503380"/>
          </a:xfrm>
          <a:prstGeom prst="rect">
            <a:avLst/>
          </a:prstGeom>
        </p:spPr>
        <p:txBody>
          <a:bodyPr lIns="0" tIns="0" rIns="0" bIns="0" rtlCol="0" anchor="t">
            <a:spAutoFit/>
          </a:bodyPr>
          <a:lstStyle/>
          <a:p>
            <a:pPr marL="712468" lvl="1" indent="-356234">
              <a:lnSpc>
                <a:spcPts val="4949"/>
              </a:lnSpc>
              <a:buFont typeface="Arial"/>
              <a:buChar char="•"/>
            </a:pPr>
            <a:r>
              <a:rPr lang="en-US" sz="3299">
                <a:solidFill>
                  <a:srgbClr val="1D1B1E"/>
                </a:solidFill>
                <a:latin typeface="Libre Baskerville"/>
              </a:rPr>
              <a:t>John Calvin was born at Noyon in Picardy, north-eastern France, in 1509.</a:t>
            </a:r>
          </a:p>
          <a:p>
            <a:pPr marL="712468" lvl="1" indent="-356234">
              <a:lnSpc>
                <a:spcPts val="4949"/>
              </a:lnSpc>
              <a:buFont typeface="Arial"/>
              <a:buChar char="•"/>
            </a:pPr>
            <a:r>
              <a:rPr lang="en-US" sz="3299">
                <a:solidFill>
                  <a:srgbClr val="1D1B1E"/>
                </a:solidFill>
                <a:latin typeface="Libre Baskerville"/>
              </a:rPr>
              <a:t>When his father died unexpectedly in 1531, this left Calvin free to abandon law and dedicate himself to Christian humanism at the College de France in Paris. </a:t>
            </a:r>
          </a:p>
          <a:p>
            <a:pPr marL="712468" lvl="1" indent="-356234">
              <a:lnSpc>
                <a:spcPts val="4949"/>
              </a:lnSpc>
              <a:buFont typeface="Arial"/>
              <a:buChar char="•"/>
            </a:pPr>
            <a:r>
              <a:rPr lang="en-US" sz="3299">
                <a:solidFill>
                  <a:srgbClr val="1D1B1E"/>
                </a:solidFill>
                <a:latin typeface="Libre Baskerville"/>
              </a:rPr>
              <a:t>However, some time between 1532 and 1534, Calvin passed over (like so many others) from Christian humanism into avowed Protestantism.</a:t>
            </a:r>
          </a:p>
          <a:p>
            <a:pPr marL="712468" lvl="1" indent="-356234">
              <a:lnSpc>
                <a:spcPts val="4949"/>
              </a:lnSpc>
              <a:buFont typeface="Arial"/>
              <a:buChar char="•"/>
            </a:pPr>
            <a:r>
              <a:rPr lang="en-US" sz="3299">
                <a:solidFill>
                  <a:srgbClr val="1D1B1E"/>
                </a:solidFill>
                <a:latin typeface="Libre Baskerville"/>
              </a:rPr>
              <a:t> France became an even more dangerous country for Protestant sympathisers in 1534.</a:t>
            </a:r>
          </a:p>
          <a:p>
            <a:pPr marL="712468" lvl="1" indent="-356234">
              <a:lnSpc>
                <a:spcPts val="4949"/>
              </a:lnSpc>
              <a:buFont typeface="Arial"/>
              <a:buChar char="•"/>
            </a:pPr>
            <a:r>
              <a:rPr lang="en-US" sz="3299">
                <a:solidFill>
                  <a:srgbClr val="1D1B1E"/>
                </a:solidFill>
                <a:latin typeface="Libre Baskerville"/>
              </a:rPr>
              <a:t>Now clearly a Protestant himself, Calvin  fled to Basel, arriving there in January 1535.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2135114930"/>
              </p:ext>
            </p:extLst>
          </p:nvPr>
        </p:nvGraphicFramePr>
        <p:xfrm>
          <a:off x="1028700" y="2114550"/>
          <a:ext cx="16230600" cy="7810191"/>
        </p:xfrm>
        <a:graphic>
          <a:graphicData uri="http://schemas.openxmlformats.org/drawingml/2006/table">
            <a:tbl>
              <a:tblPr/>
              <a:tblGrid>
                <a:gridCol w="8957906">
                  <a:extLst>
                    <a:ext uri="{9D8B030D-6E8A-4147-A177-3AD203B41FA5}">
                      <a16:colId xmlns:a16="http://schemas.microsoft.com/office/drawing/2014/main" val="20000"/>
                    </a:ext>
                  </a:extLst>
                </a:gridCol>
                <a:gridCol w="7272694">
                  <a:extLst>
                    <a:ext uri="{9D8B030D-6E8A-4147-A177-3AD203B41FA5}">
                      <a16:colId xmlns:a16="http://schemas.microsoft.com/office/drawing/2014/main" val="20001"/>
                    </a:ext>
                  </a:extLst>
                </a:gridCol>
              </a:tblGrid>
              <a:tr h="1122328">
                <a:tc>
                  <a:txBody>
                    <a:bodyPr/>
                    <a:lstStyle/>
                    <a:p>
                      <a:pPr algn="l">
                        <a:defRPr/>
                      </a:pPr>
                      <a:r>
                        <a:rPr lang="en-US" sz="3699" dirty="0">
                          <a:solidFill>
                            <a:srgbClr val="000000"/>
                          </a:solidFill>
                          <a:latin typeface="Libre Baskerville"/>
                        </a:rPr>
                        <a:t>Apostles’ Creed</a:t>
                      </a:r>
                      <a:endParaRPr lang="en-US" sz="1100" dirty="0"/>
                    </a:p>
                  </a:txBody>
                  <a:tcPr>
                    <a:lnL w="5715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tcPr>
                </a:tc>
                <a:tc>
                  <a:txBody>
                    <a:bodyPr/>
                    <a:lstStyle/>
                    <a:p>
                      <a:pPr algn="l">
                        <a:defRPr/>
                      </a:pPr>
                      <a:r>
                        <a:rPr lang="en-US" sz="3699">
                          <a:solidFill>
                            <a:srgbClr val="000000"/>
                          </a:solidFill>
                          <a:latin typeface="Libre Baskerville"/>
                        </a:rPr>
                        <a:t>Calvin’s Institutes</a:t>
                      </a:r>
                      <a:endParaRPr lang="en-US" sz="1100"/>
                    </a:p>
                  </a:txBody>
                  <a:tcPr>
                    <a:lnL w="5715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687863">
                <a:tc>
                  <a:txBody>
                    <a:bodyPr/>
                    <a:lstStyle/>
                    <a:p>
                      <a:pPr algn="l">
                        <a:defRPr/>
                      </a:pPr>
                      <a:r>
                        <a:rPr lang="en-US" sz="3200" dirty="0">
                          <a:latin typeface="Times New Roman" panose="02020603050405020304" pitchFamily="18" charset="0"/>
                          <a:cs typeface="Times New Roman" panose="02020603050405020304" pitchFamily="18" charset="0"/>
                        </a:rPr>
                        <a:t>“I believe in God the Father almighty, Creator of heaven and earth”</a:t>
                      </a:r>
                    </a:p>
                    <a:p>
                      <a:r>
                        <a:rPr lang="en-US" sz="3200" dirty="0">
                          <a:latin typeface="Times New Roman" panose="02020603050405020304" pitchFamily="18" charset="0"/>
                          <a:cs typeface="Times New Roman" panose="02020603050405020304" pitchFamily="18" charset="0"/>
                        </a:rPr>
                        <a:t>“And in Jesus Christ, His only Son, our Lord”</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“I believe in the Holy Spirit”</a:t>
                      </a:r>
                    </a:p>
                    <a:p>
                      <a:endParaRPr lang="en-US" sz="3200" dirty="0">
                        <a:latin typeface="Times New Roman" panose="02020603050405020304" pitchFamily="18" charset="0"/>
                        <a:cs typeface="Times New Roman" panose="02020603050405020304" pitchFamily="18" charset="0"/>
                      </a:endParaRPr>
                    </a:p>
                    <a:p>
                      <a:r>
                        <a:rPr lang="en-US" sz="3200" dirty="0">
                          <a:solidFill>
                            <a:srgbClr val="000000"/>
                          </a:solidFill>
                          <a:latin typeface="Times New Roman" panose="02020603050405020304" pitchFamily="18" charset="0"/>
                          <a:cs typeface="Times New Roman" panose="02020603050405020304" pitchFamily="18" charset="0"/>
                        </a:rPr>
                        <a:t>“I believe in the holy Catholic Church”</a:t>
                      </a:r>
                    </a:p>
                  </a:txBody>
                  <a:tcPr>
                    <a:lnL w="5715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tcPr>
                </a:tc>
                <a:tc>
                  <a:txBody>
                    <a:bodyPr/>
                    <a:lstStyle/>
                    <a:p>
                      <a:pPr algn="l">
                        <a:defRPr/>
                      </a:pPr>
                      <a:r>
                        <a:rPr lang="en-US" sz="3200" dirty="0">
                          <a:latin typeface="Times New Roman" panose="02020603050405020304" pitchFamily="18" charset="0"/>
                          <a:cs typeface="Times New Roman" panose="02020603050405020304" pitchFamily="18" charset="0"/>
                        </a:rPr>
                        <a:t>Book One – “The Knowledge of God the Creator”</a:t>
                      </a:r>
                    </a:p>
                    <a:p>
                      <a:r>
                        <a:rPr lang="en-US" sz="3200" dirty="0">
                          <a:latin typeface="Times New Roman" panose="02020603050405020304" pitchFamily="18" charset="0"/>
                          <a:cs typeface="Times New Roman" panose="02020603050405020304" pitchFamily="18" charset="0"/>
                        </a:rPr>
                        <a:t>Book Two – “The Knowledge of God the Redeemer in Christ”</a:t>
                      </a:r>
                    </a:p>
                    <a:p>
                      <a:r>
                        <a:rPr lang="en-US" sz="3200" dirty="0">
                          <a:latin typeface="Times New Roman" panose="02020603050405020304" pitchFamily="18" charset="0"/>
                          <a:cs typeface="Times New Roman" panose="02020603050405020304" pitchFamily="18" charset="0"/>
                        </a:rPr>
                        <a:t>Book Three – “The Way we Receive the Grace of Christ”</a:t>
                      </a:r>
                    </a:p>
                    <a:p>
                      <a:r>
                        <a:rPr lang="en-US" sz="3200" u="none" dirty="0">
                          <a:solidFill>
                            <a:srgbClr val="000000"/>
                          </a:solidFill>
                          <a:latin typeface="Times New Roman" panose="02020603050405020304" pitchFamily="18" charset="0"/>
                          <a:cs typeface="Times New Roman" panose="02020603050405020304" pitchFamily="18" charset="0"/>
                        </a:rPr>
                        <a:t>Book Four – “The External Means or Aids by which God Invites us into the Society of Christ”</a:t>
                      </a:r>
                    </a:p>
                  </a:txBody>
                  <a:tcPr>
                    <a:lnL w="57150"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3" name="TextBox 3"/>
          <p:cNvSpPr txBox="1"/>
          <p:nvPr/>
        </p:nvSpPr>
        <p:spPr>
          <a:xfrm>
            <a:off x="0" y="176324"/>
            <a:ext cx="18288000" cy="2819028"/>
          </a:xfrm>
          <a:prstGeom prst="rect">
            <a:avLst/>
          </a:prstGeom>
        </p:spPr>
        <p:txBody>
          <a:bodyPr lIns="0" tIns="0" rIns="0" bIns="0" rtlCol="0" anchor="t">
            <a:spAutoFit/>
          </a:bodyPr>
          <a:lstStyle/>
          <a:p>
            <a:pPr marL="798828" lvl="1" indent="-399414">
              <a:lnSpc>
                <a:spcPts val="4439"/>
              </a:lnSpc>
              <a:buFont typeface="Arial"/>
              <a:buChar char="•"/>
            </a:pPr>
            <a:r>
              <a:rPr lang="en-US" sz="3699" spc="-36">
                <a:solidFill>
                  <a:srgbClr val="000000"/>
                </a:solidFill>
                <a:latin typeface="Libre Baskerville"/>
              </a:rPr>
              <a:t>Calvin felt he must defend his persecuted brothers and sisters and in </a:t>
            </a:r>
            <a:r>
              <a:rPr lang="en-US" sz="3699" spc="-36">
                <a:solidFill>
                  <a:srgbClr val="000000"/>
                </a:solidFill>
                <a:latin typeface="Libre Baskerville Bold"/>
              </a:rPr>
              <a:t>March 1536 </a:t>
            </a:r>
            <a:r>
              <a:rPr lang="en-US" sz="3699" spc="-36">
                <a:solidFill>
                  <a:srgbClr val="000000"/>
                </a:solidFill>
                <a:latin typeface="Libre Baskerville"/>
              </a:rPr>
              <a:t>he published a short book called Institutes of the Christian Religion, prefaced by an open letter to Francis I.</a:t>
            </a:r>
          </a:p>
          <a:p>
            <a:pPr>
              <a:lnSpc>
                <a:spcPts val="4439"/>
              </a:lnSpc>
            </a:pPr>
            <a:endParaRPr lang="en-US" sz="3699" spc="-36">
              <a:solidFill>
                <a:srgbClr val="000000"/>
              </a:solidFill>
              <a:latin typeface="Libre Baskerville"/>
            </a:endParaRPr>
          </a:p>
          <a:p>
            <a:pPr>
              <a:lnSpc>
                <a:spcPts val="4439"/>
              </a:lnSpc>
            </a:pPr>
            <a:endParaRPr lang="en-US" sz="3699" spc="-36">
              <a:solidFill>
                <a:srgbClr val="000000"/>
              </a:solidFill>
              <a:latin typeface="Libre Baskervill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85555" y="0"/>
            <a:ext cx="7084612" cy="9258300"/>
          </a:xfrm>
          <a:prstGeom prst="rect">
            <a:avLst/>
          </a:prstGeom>
        </p:spPr>
      </p:pic>
      <p:sp>
        <p:nvSpPr>
          <p:cNvPr id="3" name="TextBox 3"/>
          <p:cNvSpPr txBox="1"/>
          <p:nvPr/>
        </p:nvSpPr>
        <p:spPr>
          <a:xfrm>
            <a:off x="7270167" y="-95250"/>
            <a:ext cx="11017833" cy="10334238"/>
          </a:xfrm>
          <a:prstGeom prst="rect">
            <a:avLst/>
          </a:prstGeom>
        </p:spPr>
        <p:txBody>
          <a:bodyPr lIns="0" tIns="0" rIns="0" bIns="0" rtlCol="0" anchor="t">
            <a:spAutoFit/>
          </a:bodyPr>
          <a:lstStyle/>
          <a:p>
            <a:pPr marL="697594" lvl="1" indent="-348797">
              <a:lnSpc>
                <a:spcPts val="4846"/>
              </a:lnSpc>
              <a:buFont typeface="Arial"/>
              <a:buChar char="•"/>
            </a:pPr>
            <a:r>
              <a:rPr lang="en-US" sz="3231">
                <a:solidFill>
                  <a:srgbClr val="000000"/>
                </a:solidFill>
                <a:latin typeface="Libre Baskerville"/>
              </a:rPr>
              <a:t>For Calvin, Christ was present in the Lord’s Supper not physically in the bread and wine (as Luther said), nor in His divine nature alone (as Zwingli said), but in the power of the Holy Spirit. As the mouths of believers received the sacramental signs (bread and wine), the Spirit fed their souls with the things signified (the body and blood of the crucified and risen Christ). </a:t>
            </a:r>
          </a:p>
          <a:p>
            <a:pPr marL="697594" lvl="1" indent="-348797">
              <a:lnSpc>
                <a:spcPts val="4846"/>
              </a:lnSpc>
              <a:buFont typeface="Arial"/>
              <a:buChar char="•"/>
            </a:pPr>
            <a:r>
              <a:rPr lang="en-US" sz="3231">
                <a:solidFill>
                  <a:srgbClr val="000000"/>
                </a:solidFill>
                <a:latin typeface="Libre Baskerville"/>
              </a:rPr>
              <a:t>In July 1536 he made a stopover at Geneva. </a:t>
            </a:r>
          </a:p>
          <a:p>
            <a:pPr marL="697594" lvl="1" indent="-348797">
              <a:lnSpc>
                <a:spcPts val="4846"/>
              </a:lnSpc>
              <a:buFont typeface="Arial"/>
              <a:buChar char="•"/>
            </a:pPr>
            <a:r>
              <a:rPr lang="en-US" sz="3231">
                <a:solidFill>
                  <a:srgbClr val="000000"/>
                </a:solidFill>
                <a:latin typeface="Libre Baskerville"/>
              </a:rPr>
              <a:t>His attempt at reforming Geneva were a disaster.</a:t>
            </a:r>
          </a:p>
          <a:p>
            <a:pPr marL="697594" lvl="1" indent="-348797">
              <a:lnSpc>
                <a:spcPts val="4846"/>
              </a:lnSpc>
              <a:buFont typeface="Arial"/>
              <a:buChar char="•"/>
            </a:pPr>
            <a:r>
              <a:rPr lang="en-US" sz="3231">
                <a:solidFill>
                  <a:srgbClr val="000000"/>
                </a:solidFill>
                <a:latin typeface="Libre Baskerville"/>
              </a:rPr>
              <a:t>He went to Strasbourg and shepherded there from 1538-1541.</a:t>
            </a:r>
          </a:p>
          <a:p>
            <a:pPr marL="697594" lvl="1" indent="-348797">
              <a:lnSpc>
                <a:spcPts val="4846"/>
              </a:lnSpc>
              <a:buFont typeface="Arial"/>
              <a:buChar char="•"/>
            </a:pPr>
            <a:r>
              <a:rPr lang="en-US" sz="3231">
                <a:solidFill>
                  <a:srgbClr val="000000"/>
                </a:solidFill>
                <a:latin typeface="Libre Baskerville"/>
              </a:rPr>
              <a:t>In 1539, Jacob Sadoleto wrote a letter to convince Genevans to go back to Rome.</a:t>
            </a:r>
          </a:p>
          <a:p>
            <a:pPr marL="697594" lvl="1" indent="-348797">
              <a:lnSpc>
                <a:spcPts val="4846"/>
              </a:lnSpc>
              <a:buFont typeface="Arial"/>
              <a:buChar char="•"/>
            </a:pPr>
            <a:r>
              <a:rPr lang="en-US" sz="3231">
                <a:solidFill>
                  <a:srgbClr val="000000"/>
                </a:solidFill>
                <a:latin typeface="Libre Baskerville"/>
              </a:rPr>
              <a:t>In september of that year Calvin wrote his reply, impressing the Genevans who asked him to go back. </a:t>
            </a:r>
          </a:p>
        </p:txBody>
      </p:sp>
      <p:sp>
        <p:nvSpPr>
          <p:cNvPr id="4" name="TextBox 4"/>
          <p:cNvSpPr txBox="1"/>
          <p:nvPr/>
        </p:nvSpPr>
        <p:spPr>
          <a:xfrm>
            <a:off x="631284" y="9576703"/>
            <a:ext cx="6193155" cy="662286"/>
          </a:xfrm>
          <a:prstGeom prst="rect">
            <a:avLst/>
          </a:prstGeom>
        </p:spPr>
        <p:txBody>
          <a:bodyPr lIns="0" tIns="0" rIns="0" bIns="0" rtlCol="0" anchor="t">
            <a:spAutoFit/>
          </a:bodyPr>
          <a:lstStyle/>
          <a:p>
            <a:pPr algn="ctr">
              <a:lnSpc>
                <a:spcPts val="5330"/>
              </a:lnSpc>
            </a:pPr>
            <a:r>
              <a:rPr lang="en-US" sz="4100" spc="41">
                <a:solidFill>
                  <a:srgbClr val="1D1B1E"/>
                </a:solidFill>
                <a:latin typeface="Libre Baskerville"/>
              </a:rPr>
              <a:t>William Farel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5485805" cy="7492695"/>
          </a:xfrm>
          <a:prstGeom prst="rect">
            <a:avLst/>
          </a:prstGeom>
        </p:spPr>
      </p:pic>
      <p:pic>
        <p:nvPicPr>
          <p:cNvPr id="3" name="Picture 3"/>
          <p:cNvPicPr>
            <a:picLocks noChangeAspect="1"/>
          </p:cNvPicPr>
          <p:nvPr/>
        </p:nvPicPr>
        <p:blipFill>
          <a:blip r:embed="rId3"/>
          <a:srcRect l="1582" r="1582"/>
          <a:stretch>
            <a:fillRect/>
          </a:stretch>
        </p:blipFill>
        <p:spPr>
          <a:xfrm>
            <a:off x="10941450" y="0"/>
            <a:ext cx="7346550" cy="5143500"/>
          </a:xfrm>
          <a:prstGeom prst="rect">
            <a:avLst/>
          </a:prstGeom>
        </p:spPr>
      </p:pic>
      <p:pic>
        <p:nvPicPr>
          <p:cNvPr id="4" name="Picture 4"/>
          <p:cNvPicPr>
            <a:picLocks noChangeAspect="1"/>
          </p:cNvPicPr>
          <p:nvPr/>
        </p:nvPicPr>
        <p:blipFill>
          <a:blip r:embed="rId4"/>
          <a:srcRect/>
          <a:stretch>
            <a:fillRect/>
          </a:stretch>
        </p:blipFill>
        <p:spPr>
          <a:xfrm>
            <a:off x="5485805" y="0"/>
            <a:ext cx="5794000" cy="7492695"/>
          </a:xfrm>
          <a:prstGeom prst="rect">
            <a:avLst/>
          </a:prstGeom>
        </p:spPr>
      </p:pic>
      <p:pic>
        <p:nvPicPr>
          <p:cNvPr id="5" name="Picture 5"/>
          <p:cNvPicPr>
            <a:picLocks noChangeAspect="1"/>
          </p:cNvPicPr>
          <p:nvPr/>
        </p:nvPicPr>
        <p:blipFill>
          <a:blip r:embed="rId5"/>
          <a:srcRect l="2169" r="2169"/>
          <a:stretch>
            <a:fillRect/>
          </a:stretch>
        </p:blipFill>
        <p:spPr>
          <a:xfrm>
            <a:off x="11279805" y="5143500"/>
            <a:ext cx="7008195" cy="4114800"/>
          </a:xfrm>
          <a:prstGeom prst="rect">
            <a:avLst/>
          </a:prstGeom>
        </p:spPr>
      </p:pic>
      <p:sp>
        <p:nvSpPr>
          <p:cNvPr id="6" name="TextBox 6"/>
          <p:cNvSpPr txBox="1"/>
          <p:nvPr/>
        </p:nvSpPr>
        <p:spPr>
          <a:xfrm>
            <a:off x="-353675" y="7792723"/>
            <a:ext cx="6193155" cy="2014798"/>
          </a:xfrm>
          <a:prstGeom prst="rect">
            <a:avLst/>
          </a:prstGeom>
        </p:spPr>
        <p:txBody>
          <a:bodyPr lIns="0" tIns="0" rIns="0" bIns="0" rtlCol="0" anchor="t">
            <a:spAutoFit/>
          </a:bodyPr>
          <a:lstStyle/>
          <a:p>
            <a:pPr algn="ctr">
              <a:lnSpc>
                <a:spcPts val="5330"/>
              </a:lnSpc>
            </a:pPr>
            <a:r>
              <a:rPr lang="en-US" sz="4100" spc="41">
                <a:solidFill>
                  <a:srgbClr val="1D1B1E"/>
                </a:solidFill>
                <a:latin typeface="Libre Baskerville Bold"/>
              </a:rPr>
              <a:t>Michael Servetus</a:t>
            </a:r>
          </a:p>
          <a:p>
            <a:pPr marL="885205" lvl="1" indent="-442603">
              <a:lnSpc>
                <a:spcPts val="5330"/>
              </a:lnSpc>
              <a:buFont typeface="Arial"/>
              <a:buChar char="•"/>
            </a:pPr>
            <a:r>
              <a:rPr lang="en-US" sz="4100" spc="41">
                <a:solidFill>
                  <a:srgbClr val="1D1B1E"/>
                </a:solidFill>
                <a:latin typeface="Libre Baskerville"/>
              </a:rPr>
              <a:t>Burnt for heresy.</a:t>
            </a:r>
          </a:p>
          <a:p>
            <a:pPr marL="885205" lvl="1" indent="-442603">
              <a:lnSpc>
                <a:spcPts val="5330"/>
              </a:lnSpc>
              <a:buFont typeface="Arial"/>
              <a:buChar char="•"/>
            </a:pPr>
            <a:r>
              <a:rPr lang="en-US" sz="4100" spc="41">
                <a:solidFill>
                  <a:srgbClr val="1D1B1E"/>
                </a:solidFill>
                <a:latin typeface="Libre Baskerville"/>
              </a:rPr>
              <a:t>Anti-trinitarian.</a:t>
            </a:r>
          </a:p>
        </p:txBody>
      </p:sp>
      <p:sp>
        <p:nvSpPr>
          <p:cNvPr id="7" name="TextBox 7"/>
          <p:cNvSpPr txBox="1"/>
          <p:nvPr/>
        </p:nvSpPr>
        <p:spPr>
          <a:xfrm>
            <a:off x="5086650" y="7792723"/>
            <a:ext cx="6193155" cy="2014798"/>
          </a:xfrm>
          <a:prstGeom prst="rect">
            <a:avLst/>
          </a:prstGeom>
        </p:spPr>
        <p:txBody>
          <a:bodyPr lIns="0" tIns="0" rIns="0" bIns="0" rtlCol="0" anchor="t">
            <a:spAutoFit/>
          </a:bodyPr>
          <a:lstStyle/>
          <a:p>
            <a:pPr algn="ctr">
              <a:lnSpc>
                <a:spcPts val="5330"/>
              </a:lnSpc>
            </a:pPr>
            <a:r>
              <a:rPr lang="en-US" sz="4100" spc="41">
                <a:solidFill>
                  <a:srgbClr val="1D1B1E"/>
                </a:solidFill>
                <a:latin typeface="Libre Baskerville Bold"/>
              </a:rPr>
              <a:t>Theodore Beza</a:t>
            </a:r>
          </a:p>
          <a:p>
            <a:pPr marL="885205" lvl="1" indent="-442603">
              <a:lnSpc>
                <a:spcPts val="5330"/>
              </a:lnSpc>
              <a:buFont typeface="Arial"/>
              <a:buChar char="•"/>
            </a:pPr>
            <a:r>
              <a:rPr lang="en-US" sz="4100" spc="41">
                <a:solidFill>
                  <a:srgbClr val="1D1B1E"/>
                </a:solidFill>
                <a:latin typeface="Libre Baskerville"/>
              </a:rPr>
              <a:t>Succeeded Calvin at Geneva</a:t>
            </a:r>
          </a:p>
        </p:txBody>
      </p:sp>
      <p:sp>
        <p:nvSpPr>
          <p:cNvPr id="8" name="TextBox 8"/>
          <p:cNvSpPr txBox="1"/>
          <p:nvPr/>
        </p:nvSpPr>
        <p:spPr>
          <a:xfrm>
            <a:off x="11518148" y="9238572"/>
            <a:ext cx="6193155" cy="1099800"/>
          </a:xfrm>
          <a:prstGeom prst="rect">
            <a:avLst/>
          </a:prstGeom>
        </p:spPr>
        <p:txBody>
          <a:bodyPr lIns="0" tIns="0" rIns="0" bIns="0" rtlCol="0" anchor="t">
            <a:spAutoFit/>
          </a:bodyPr>
          <a:lstStyle/>
          <a:p>
            <a:pPr algn="ctr">
              <a:lnSpc>
                <a:spcPts val="4420"/>
              </a:lnSpc>
            </a:pPr>
            <a:r>
              <a:rPr lang="en-US" sz="3400" spc="34">
                <a:solidFill>
                  <a:srgbClr val="1D1B1E"/>
                </a:solidFill>
                <a:latin typeface="Libre Baskerville"/>
              </a:rPr>
              <a:t>SYNOD OF DORT (1618-1619)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sp>
        <p:nvSpPr>
          <p:cNvPr id="2" name="TextBox 2"/>
          <p:cNvSpPr txBox="1"/>
          <p:nvPr/>
        </p:nvSpPr>
        <p:spPr>
          <a:xfrm>
            <a:off x="3393380" y="418531"/>
            <a:ext cx="11501240" cy="610169"/>
          </a:xfrm>
          <a:prstGeom prst="rect">
            <a:avLst/>
          </a:prstGeom>
        </p:spPr>
        <p:txBody>
          <a:bodyPr lIns="0" tIns="0" rIns="0" bIns="0" rtlCol="0" anchor="t">
            <a:spAutoFit/>
          </a:bodyPr>
          <a:lstStyle/>
          <a:p>
            <a:pPr algn="ctr">
              <a:lnSpc>
                <a:spcPts val="4810"/>
              </a:lnSpc>
            </a:pPr>
            <a:r>
              <a:rPr lang="en-US" sz="3700" spc="37">
                <a:solidFill>
                  <a:srgbClr val="1D1B1E"/>
                </a:solidFill>
                <a:latin typeface="Libre Baskerville Bold"/>
              </a:rPr>
              <a:t>CATHOLIC COUNTER-REFORMATION</a:t>
            </a:r>
          </a:p>
        </p:txBody>
      </p:sp>
      <p:sp>
        <p:nvSpPr>
          <p:cNvPr id="3" name="TextBox 3"/>
          <p:cNvSpPr txBox="1"/>
          <p:nvPr/>
        </p:nvSpPr>
        <p:spPr>
          <a:xfrm>
            <a:off x="363056" y="1631509"/>
            <a:ext cx="11501240" cy="5486448"/>
          </a:xfrm>
          <a:prstGeom prst="rect">
            <a:avLst/>
          </a:prstGeom>
        </p:spPr>
        <p:txBody>
          <a:bodyPr lIns="0" tIns="0" rIns="0" bIns="0" rtlCol="0" anchor="t">
            <a:spAutoFit/>
          </a:bodyPr>
          <a:lstStyle/>
          <a:p>
            <a:pPr>
              <a:lnSpc>
                <a:spcPts val="4810"/>
              </a:lnSpc>
            </a:pPr>
            <a:r>
              <a:rPr lang="en-US" sz="3700" spc="37">
                <a:solidFill>
                  <a:srgbClr val="1D1B1E"/>
                </a:solidFill>
                <a:latin typeface="Libre Baskerville"/>
              </a:rPr>
              <a:t>Dealt with issues such as:</a:t>
            </a:r>
          </a:p>
          <a:p>
            <a:pPr>
              <a:lnSpc>
                <a:spcPts val="4810"/>
              </a:lnSpc>
            </a:pPr>
            <a:endParaRPr lang="en-US" sz="3700" spc="37">
              <a:solidFill>
                <a:srgbClr val="1D1B1E"/>
              </a:solidFill>
              <a:latin typeface="Libre Baskerville"/>
            </a:endParaRPr>
          </a:p>
          <a:p>
            <a:pPr marL="798847" lvl="1" indent="-399424">
              <a:lnSpc>
                <a:spcPts val="4810"/>
              </a:lnSpc>
              <a:buFont typeface="Arial"/>
              <a:buChar char="•"/>
            </a:pPr>
            <a:r>
              <a:rPr lang="en-US" sz="3700" spc="37">
                <a:solidFill>
                  <a:srgbClr val="1D1B1E"/>
                </a:solidFill>
                <a:latin typeface="Libre Baskerville"/>
              </a:rPr>
              <a:t>Countering the Reformation wave.</a:t>
            </a:r>
          </a:p>
          <a:p>
            <a:pPr marL="798847" lvl="1" indent="-399424">
              <a:lnSpc>
                <a:spcPts val="4810"/>
              </a:lnSpc>
              <a:buFont typeface="Arial"/>
              <a:buChar char="•"/>
            </a:pPr>
            <a:r>
              <a:rPr lang="en-US" sz="3700" spc="37">
                <a:solidFill>
                  <a:srgbClr val="1D1B1E"/>
                </a:solidFill>
                <a:latin typeface="Libre Baskerville"/>
              </a:rPr>
              <a:t>Reforming the Catholic church from within against immorality, corruption, bad worship, ignorance of clergy and a lack of spirituality.</a:t>
            </a:r>
          </a:p>
          <a:p>
            <a:pPr marL="798847" lvl="1" indent="-399424">
              <a:lnSpc>
                <a:spcPts val="4810"/>
              </a:lnSpc>
              <a:buFont typeface="Arial"/>
              <a:buChar char="•"/>
            </a:pPr>
            <a:r>
              <a:rPr lang="en-US" sz="3700" spc="37">
                <a:solidFill>
                  <a:srgbClr val="1D1B1E"/>
                </a:solidFill>
                <a:latin typeface="Libre Baskerville"/>
              </a:rPr>
              <a:t>Restoring the papacy.</a:t>
            </a:r>
          </a:p>
          <a:p>
            <a:pPr marL="798847" lvl="1" indent="-399424">
              <a:lnSpc>
                <a:spcPts val="4810"/>
              </a:lnSpc>
              <a:buFont typeface="Arial"/>
              <a:buChar char="•"/>
            </a:pPr>
            <a:r>
              <a:rPr lang="en-US" sz="3700" spc="37">
                <a:solidFill>
                  <a:srgbClr val="1D1B1E"/>
                </a:solidFill>
                <a:latin typeface="Libre Baskerville"/>
              </a:rPr>
              <a:t>Increasing missions.</a:t>
            </a:r>
          </a:p>
        </p:txBody>
      </p:sp>
      <p:sp>
        <p:nvSpPr>
          <p:cNvPr id="4" name="TextBox 4"/>
          <p:cNvSpPr txBox="1"/>
          <p:nvPr/>
        </p:nvSpPr>
        <p:spPr>
          <a:xfrm>
            <a:off x="8809295" y="6641192"/>
            <a:ext cx="9478705" cy="3048308"/>
          </a:xfrm>
          <a:prstGeom prst="rect">
            <a:avLst/>
          </a:prstGeom>
        </p:spPr>
        <p:txBody>
          <a:bodyPr lIns="0" tIns="0" rIns="0" bIns="0" rtlCol="0" anchor="t">
            <a:spAutoFit/>
          </a:bodyPr>
          <a:lstStyle/>
          <a:p>
            <a:pPr marL="798847" lvl="1" indent="-399424">
              <a:lnSpc>
                <a:spcPts val="4810"/>
              </a:lnSpc>
              <a:buFont typeface="Arial"/>
              <a:buChar char="•"/>
            </a:pPr>
            <a:r>
              <a:rPr lang="en-US" sz="3700" spc="37">
                <a:solidFill>
                  <a:srgbClr val="1D1B1E"/>
                </a:solidFill>
                <a:latin typeface="Libre Baskerville"/>
              </a:rPr>
              <a:t>CATHOLIC EVANGELICALS</a:t>
            </a:r>
          </a:p>
          <a:p>
            <a:pPr marL="798847" lvl="1" indent="-399424">
              <a:lnSpc>
                <a:spcPts val="4810"/>
              </a:lnSpc>
              <a:buFont typeface="Arial"/>
              <a:buChar char="•"/>
            </a:pPr>
            <a:r>
              <a:rPr lang="en-US" sz="3700" spc="37">
                <a:solidFill>
                  <a:srgbClr val="1D1B1E"/>
                </a:solidFill>
                <a:latin typeface="Libre Baskerville"/>
              </a:rPr>
              <a:t>IGNATIUS LOYOLA AND THE JESUITS</a:t>
            </a:r>
          </a:p>
          <a:p>
            <a:pPr marL="798847" lvl="1" indent="-399424">
              <a:lnSpc>
                <a:spcPts val="4810"/>
              </a:lnSpc>
              <a:buFont typeface="Arial"/>
              <a:buChar char="•"/>
            </a:pPr>
            <a:r>
              <a:rPr lang="en-US" sz="3700" spc="37">
                <a:solidFill>
                  <a:srgbClr val="1D1B1E"/>
                </a:solidFill>
                <a:latin typeface="Libre Baskerville"/>
              </a:rPr>
              <a:t>COUNCIL OF TRENT</a:t>
            </a:r>
          </a:p>
          <a:p>
            <a:pPr marL="798847" lvl="1" indent="-399424">
              <a:lnSpc>
                <a:spcPts val="4810"/>
              </a:lnSpc>
              <a:buFont typeface="Arial"/>
              <a:buChar char="•"/>
            </a:pPr>
            <a:r>
              <a:rPr lang="en-US" sz="3700" spc="37">
                <a:solidFill>
                  <a:srgbClr val="1D1B1E"/>
                </a:solidFill>
                <a:latin typeface="Libre Baskerville"/>
              </a:rPr>
              <a:t>MISSIONS TO NEW LANDS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5735" r="2662"/>
          <a:stretch>
            <a:fillRect/>
          </a:stretch>
        </p:blipFill>
        <p:spPr>
          <a:xfrm>
            <a:off x="0" y="0"/>
            <a:ext cx="11017436" cy="6313612"/>
          </a:xfrm>
          <a:prstGeom prst="rect">
            <a:avLst/>
          </a:prstGeom>
        </p:spPr>
      </p:pic>
      <p:pic>
        <p:nvPicPr>
          <p:cNvPr id="3" name="Picture 3"/>
          <p:cNvPicPr>
            <a:picLocks noChangeAspect="1"/>
          </p:cNvPicPr>
          <p:nvPr/>
        </p:nvPicPr>
        <p:blipFill>
          <a:blip r:embed="rId3"/>
          <a:srcRect t="719" b="719"/>
          <a:stretch>
            <a:fillRect/>
          </a:stretch>
        </p:blipFill>
        <p:spPr>
          <a:xfrm>
            <a:off x="11017436" y="0"/>
            <a:ext cx="7270564" cy="9010469"/>
          </a:xfrm>
          <a:prstGeom prst="rect">
            <a:avLst/>
          </a:prstGeom>
        </p:spPr>
      </p:pic>
      <p:sp>
        <p:nvSpPr>
          <p:cNvPr id="4" name="TextBox 4"/>
          <p:cNvSpPr txBox="1"/>
          <p:nvPr/>
        </p:nvSpPr>
        <p:spPr>
          <a:xfrm>
            <a:off x="1677277" y="6238955"/>
            <a:ext cx="6495173" cy="537135"/>
          </a:xfrm>
          <a:prstGeom prst="rect">
            <a:avLst/>
          </a:prstGeom>
        </p:spPr>
        <p:txBody>
          <a:bodyPr wrap="square" lIns="0" tIns="0" rIns="0" bIns="0" rtlCol="0" anchor="t">
            <a:spAutoFit/>
          </a:bodyPr>
          <a:lstStyle/>
          <a:p>
            <a:pPr algn="ctr">
              <a:lnSpc>
                <a:spcPts val="4420"/>
              </a:lnSpc>
            </a:pPr>
            <a:r>
              <a:rPr lang="en-US" sz="3400" spc="34">
                <a:solidFill>
                  <a:srgbClr val="1D1B1E"/>
                </a:solidFill>
                <a:latin typeface="Libre Baskerville"/>
              </a:rPr>
              <a:t>GASPARO CONTARINI</a:t>
            </a:r>
          </a:p>
        </p:txBody>
      </p:sp>
      <p:sp>
        <p:nvSpPr>
          <p:cNvPr id="5" name="TextBox 5"/>
          <p:cNvSpPr txBox="1"/>
          <p:nvPr/>
        </p:nvSpPr>
        <p:spPr>
          <a:xfrm>
            <a:off x="11556141" y="9220200"/>
            <a:ext cx="6193155" cy="547360"/>
          </a:xfrm>
          <a:prstGeom prst="rect">
            <a:avLst/>
          </a:prstGeom>
        </p:spPr>
        <p:txBody>
          <a:bodyPr lIns="0" tIns="0" rIns="0" bIns="0" rtlCol="0" anchor="t">
            <a:spAutoFit/>
          </a:bodyPr>
          <a:lstStyle/>
          <a:p>
            <a:pPr algn="ctr">
              <a:lnSpc>
                <a:spcPts val="4420"/>
              </a:lnSpc>
            </a:pPr>
            <a:r>
              <a:rPr lang="en-US" sz="3400" spc="34">
                <a:solidFill>
                  <a:srgbClr val="1D1B1E"/>
                </a:solidFill>
                <a:latin typeface="Libre Baskerville"/>
              </a:rPr>
              <a:t>JACOB SADOLETO</a:t>
            </a:r>
          </a:p>
        </p:txBody>
      </p:sp>
      <p:sp>
        <p:nvSpPr>
          <p:cNvPr id="6" name="TextBox 6"/>
          <p:cNvSpPr txBox="1"/>
          <p:nvPr/>
        </p:nvSpPr>
        <p:spPr>
          <a:xfrm>
            <a:off x="0" y="7005433"/>
            <a:ext cx="10647851" cy="3281567"/>
          </a:xfrm>
          <a:prstGeom prst="rect">
            <a:avLst/>
          </a:prstGeom>
        </p:spPr>
        <p:txBody>
          <a:bodyPr lIns="0" tIns="0" rIns="0" bIns="0" rtlCol="0" anchor="t">
            <a:spAutoFit/>
          </a:bodyPr>
          <a:lstStyle/>
          <a:p>
            <a:pPr marL="734079" lvl="1" indent="-367039">
              <a:lnSpc>
                <a:spcPts val="4420"/>
              </a:lnSpc>
              <a:buFont typeface="Arial"/>
              <a:buChar char="•"/>
            </a:pPr>
            <a:r>
              <a:rPr lang="en-US" sz="3400" spc="34">
                <a:solidFill>
                  <a:srgbClr val="1D1B1E"/>
                </a:solidFill>
                <a:latin typeface="Libre Baskerville"/>
              </a:rPr>
              <a:t>Wanted to reform the RCC from within.</a:t>
            </a:r>
          </a:p>
          <a:p>
            <a:pPr marL="734079" lvl="1" indent="-367039">
              <a:lnSpc>
                <a:spcPts val="4420"/>
              </a:lnSpc>
              <a:buFont typeface="Arial"/>
              <a:buChar char="•"/>
            </a:pPr>
            <a:r>
              <a:rPr lang="en-US" sz="3400" spc="34">
                <a:solidFill>
                  <a:srgbClr val="1D1B1E"/>
                </a:solidFill>
                <a:latin typeface="Libre Baskerville"/>
              </a:rPr>
              <a:t>Their works were thrown to the index of forbidden books.</a:t>
            </a:r>
          </a:p>
          <a:p>
            <a:pPr marL="712489" lvl="1" indent="-356245">
              <a:lnSpc>
                <a:spcPts val="4290"/>
              </a:lnSpc>
              <a:buFont typeface="Arial"/>
              <a:buChar char="•"/>
            </a:pPr>
            <a:r>
              <a:rPr lang="en-US" sz="3300" spc="33">
                <a:solidFill>
                  <a:srgbClr val="1D1B1E"/>
                </a:solidFill>
                <a:latin typeface="Libre Baskerville"/>
              </a:rPr>
              <a:t>In 1541, the colloquy of Regesburg failed to bridge the gap between RCC and the protestants.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9173121" cy="5143500"/>
          </a:xfrm>
          <a:prstGeom prst="rect">
            <a:avLst/>
          </a:prstGeom>
        </p:spPr>
      </p:pic>
      <p:pic>
        <p:nvPicPr>
          <p:cNvPr id="3" name="Picture 3"/>
          <p:cNvPicPr>
            <a:picLocks noChangeAspect="1"/>
          </p:cNvPicPr>
          <p:nvPr/>
        </p:nvPicPr>
        <p:blipFill>
          <a:blip r:embed="rId3"/>
          <a:srcRect/>
          <a:stretch>
            <a:fillRect/>
          </a:stretch>
        </p:blipFill>
        <p:spPr>
          <a:xfrm>
            <a:off x="9173121" y="0"/>
            <a:ext cx="9114879" cy="5110843"/>
          </a:xfrm>
          <a:prstGeom prst="rect">
            <a:avLst/>
          </a:prstGeom>
        </p:spPr>
      </p:pic>
      <p:sp>
        <p:nvSpPr>
          <p:cNvPr id="4" name="TextBox 4"/>
          <p:cNvSpPr txBox="1"/>
          <p:nvPr/>
        </p:nvSpPr>
        <p:spPr>
          <a:xfrm>
            <a:off x="-29121" y="5461394"/>
            <a:ext cx="9173121" cy="3456944"/>
          </a:xfrm>
          <a:prstGeom prst="rect">
            <a:avLst/>
          </a:prstGeom>
        </p:spPr>
        <p:txBody>
          <a:bodyPr lIns="0" tIns="0" rIns="0" bIns="0" rtlCol="0" anchor="t">
            <a:spAutoFit/>
          </a:bodyPr>
          <a:lstStyle/>
          <a:p>
            <a:pPr marL="653999" lvl="1" indent="-326999">
              <a:lnSpc>
                <a:spcPts val="3937"/>
              </a:lnSpc>
              <a:buFont typeface="Arial"/>
              <a:buChar char="•"/>
            </a:pPr>
            <a:r>
              <a:rPr lang="en-US" sz="3029" spc="30">
                <a:solidFill>
                  <a:srgbClr val="1D1B1E"/>
                </a:solidFill>
                <a:latin typeface="Libre Baskerville"/>
              </a:rPr>
              <a:t>Wrote his influential </a:t>
            </a:r>
            <a:r>
              <a:rPr lang="en-US" sz="3029" spc="30">
                <a:solidFill>
                  <a:srgbClr val="1D1B1E"/>
                </a:solidFill>
                <a:latin typeface="Libre Baskerville Bold"/>
              </a:rPr>
              <a:t>spiritual exercises</a:t>
            </a:r>
            <a:r>
              <a:rPr lang="en-US" sz="3029" spc="30">
                <a:solidFill>
                  <a:srgbClr val="1D1B1E"/>
                </a:solidFill>
                <a:latin typeface="Libre Baskerville"/>
              </a:rPr>
              <a:t>.</a:t>
            </a:r>
          </a:p>
          <a:p>
            <a:pPr marL="653999" lvl="1" indent="-326999">
              <a:lnSpc>
                <a:spcPts val="3937"/>
              </a:lnSpc>
              <a:buFont typeface="Arial"/>
              <a:buChar char="•"/>
            </a:pPr>
            <a:r>
              <a:rPr lang="en-US" sz="3029" spc="30">
                <a:solidFill>
                  <a:srgbClr val="1D1B1E"/>
                </a:solidFill>
                <a:latin typeface="Libre Baskerville"/>
              </a:rPr>
              <a:t>Begun the </a:t>
            </a:r>
            <a:r>
              <a:rPr lang="en-US" sz="3029" spc="30">
                <a:solidFill>
                  <a:srgbClr val="1D1B1E"/>
                </a:solidFill>
                <a:latin typeface="Libre Baskerville Bold"/>
              </a:rPr>
              <a:t>Jesuit</a:t>
            </a:r>
            <a:r>
              <a:rPr lang="en-US" sz="3029" spc="30">
                <a:solidFill>
                  <a:srgbClr val="1D1B1E"/>
                </a:solidFill>
                <a:latin typeface="Libre Baskerville"/>
              </a:rPr>
              <a:t> order.</a:t>
            </a:r>
          </a:p>
          <a:p>
            <a:pPr marL="653999" lvl="1" indent="-326999">
              <a:lnSpc>
                <a:spcPts val="3937"/>
              </a:lnSpc>
              <a:buFont typeface="Arial"/>
              <a:buChar char="•"/>
            </a:pPr>
            <a:r>
              <a:rPr lang="en-US" sz="3029" spc="30">
                <a:solidFill>
                  <a:srgbClr val="1D1B1E"/>
                </a:solidFill>
                <a:latin typeface="Libre Baskerville"/>
              </a:rPr>
              <a:t>Received Papal approval.</a:t>
            </a:r>
          </a:p>
          <a:p>
            <a:pPr marL="653999" lvl="1" indent="-326999">
              <a:lnSpc>
                <a:spcPts val="3937"/>
              </a:lnSpc>
              <a:buFont typeface="Arial"/>
              <a:buChar char="•"/>
            </a:pPr>
            <a:r>
              <a:rPr lang="en-US" sz="3029" spc="30">
                <a:solidFill>
                  <a:srgbClr val="1D1B1E"/>
                </a:solidFill>
                <a:latin typeface="Libre Baskerville"/>
              </a:rPr>
              <a:t>Highly ascetic.</a:t>
            </a:r>
          </a:p>
          <a:p>
            <a:pPr marL="653999" lvl="1" indent="-326999">
              <a:lnSpc>
                <a:spcPts val="3937"/>
              </a:lnSpc>
              <a:buFont typeface="Arial"/>
              <a:buChar char="•"/>
            </a:pPr>
            <a:r>
              <a:rPr lang="en-US" sz="3029" spc="30">
                <a:solidFill>
                  <a:srgbClr val="1D1B1E"/>
                </a:solidFill>
                <a:latin typeface="Libre Baskerville"/>
              </a:rPr>
              <a:t>Had four vows: poverty, celibacy, obedience to superiors and willingness to go wherever the pope will send.</a:t>
            </a:r>
          </a:p>
        </p:txBody>
      </p:sp>
      <p:sp>
        <p:nvSpPr>
          <p:cNvPr id="5" name="TextBox 5"/>
          <p:cNvSpPr txBox="1"/>
          <p:nvPr/>
        </p:nvSpPr>
        <p:spPr>
          <a:xfrm>
            <a:off x="8406635" y="5461394"/>
            <a:ext cx="10647851" cy="511744"/>
          </a:xfrm>
          <a:prstGeom prst="rect">
            <a:avLst/>
          </a:prstGeom>
        </p:spPr>
        <p:txBody>
          <a:bodyPr lIns="0" tIns="0" rIns="0" bIns="0" rtlCol="0" anchor="t">
            <a:spAutoFit/>
          </a:bodyPr>
          <a:lstStyle/>
          <a:p>
            <a:pPr marL="690900" lvl="1" indent="-345450">
              <a:lnSpc>
                <a:spcPts val="4160"/>
              </a:lnSpc>
              <a:buFont typeface="Arial"/>
              <a:buChar char="•"/>
            </a:pPr>
            <a:r>
              <a:rPr lang="en-US" sz="3200" spc="32">
                <a:solidFill>
                  <a:srgbClr val="1D1B1E"/>
                </a:solidFill>
                <a:latin typeface="Libre Baskerville"/>
              </a:rPr>
              <a:t>Did missions to Japan, Malaysia and India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1022" r="7523" b="11022"/>
          <a:stretch>
            <a:fillRect/>
          </a:stretch>
        </p:blipFill>
        <p:spPr>
          <a:xfrm>
            <a:off x="0" y="0"/>
            <a:ext cx="5326506" cy="5857463"/>
          </a:xfrm>
          <a:prstGeom prst="rect">
            <a:avLst/>
          </a:prstGeom>
        </p:spPr>
      </p:pic>
      <p:pic>
        <p:nvPicPr>
          <p:cNvPr id="3" name="Picture 3"/>
          <p:cNvPicPr>
            <a:picLocks noChangeAspect="1"/>
          </p:cNvPicPr>
          <p:nvPr/>
        </p:nvPicPr>
        <p:blipFill>
          <a:blip r:embed="rId3"/>
          <a:srcRect t="14584" b="7538"/>
          <a:stretch>
            <a:fillRect/>
          </a:stretch>
        </p:blipFill>
        <p:spPr>
          <a:xfrm>
            <a:off x="5326506" y="0"/>
            <a:ext cx="12961494" cy="6451713"/>
          </a:xfrm>
          <a:prstGeom prst="rect">
            <a:avLst/>
          </a:prstGeom>
        </p:spPr>
      </p:pic>
      <p:sp>
        <p:nvSpPr>
          <p:cNvPr id="4" name="TextBox 4"/>
          <p:cNvSpPr txBox="1"/>
          <p:nvPr/>
        </p:nvSpPr>
        <p:spPr>
          <a:xfrm>
            <a:off x="-433325" y="6101568"/>
            <a:ext cx="6193155" cy="547360"/>
          </a:xfrm>
          <a:prstGeom prst="rect">
            <a:avLst/>
          </a:prstGeom>
        </p:spPr>
        <p:txBody>
          <a:bodyPr lIns="0" tIns="0" rIns="0" bIns="0" rtlCol="0" anchor="t">
            <a:spAutoFit/>
          </a:bodyPr>
          <a:lstStyle/>
          <a:p>
            <a:pPr algn="ctr">
              <a:lnSpc>
                <a:spcPts val="4420"/>
              </a:lnSpc>
            </a:pPr>
            <a:r>
              <a:rPr lang="en-US" sz="3400" spc="34">
                <a:solidFill>
                  <a:srgbClr val="1D1B1E"/>
                </a:solidFill>
                <a:latin typeface="Libre Baskerville Bold"/>
              </a:rPr>
              <a:t>POPE PAUL III</a:t>
            </a:r>
          </a:p>
        </p:txBody>
      </p:sp>
      <p:sp>
        <p:nvSpPr>
          <p:cNvPr id="5" name="TextBox 5"/>
          <p:cNvSpPr txBox="1"/>
          <p:nvPr/>
        </p:nvSpPr>
        <p:spPr>
          <a:xfrm>
            <a:off x="0" y="6717295"/>
            <a:ext cx="18599609" cy="3320337"/>
          </a:xfrm>
          <a:prstGeom prst="rect">
            <a:avLst/>
          </a:prstGeom>
        </p:spPr>
        <p:txBody>
          <a:bodyPr lIns="0" tIns="0" rIns="0" bIns="0" rtlCol="0" anchor="t">
            <a:spAutoFit/>
          </a:bodyPr>
          <a:lstStyle/>
          <a:p>
            <a:pPr>
              <a:lnSpc>
                <a:spcPts val="5253"/>
              </a:lnSpc>
            </a:pPr>
            <a:r>
              <a:rPr lang="en-US" sz="4041" spc="40">
                <a:solidFill>
                  <a:srgbClr val="1D1B1E"/>
                </a:solidFill>
                <a:latin typeface="Libre Baskerville Bold"/>
              </a:rPr>
              <a:t>Stage 1: 1545-1547 </a:t>
            </a:r>
            <a:r>
              <a:rPr lang="en-US" sz="4041" spc="40">
                <a:solidFill>
                  <a:srgbClr val="1D1B1E"/>
                </a:solidFill>
                <a:latin typeface="Libre Baskerville"/>
              </a:rPr>
              <a:t>- Scripture and tradition (original sin and justification).</a:t>
            </a:r>
          </a:p>
          <a:p>
            <a:pPr>
              <a:lnSpc>
                <a:spcPts val="5253"/>
              </a:lnSpc>
            </a:pPr>
            <a:r>
              <a:rPr lang="en-US" sz="4041" spc="40">
                <a:solidFill>
                  <a:srgbClr val="1D1B1E"/>
                </a:solidFill>
                <a:latin typeface="Libre Baskerville Bold"/>
              </a:rPr>
              <a:t>Stage 2: 1551-1552</a:t>
            </a:r>
            <a:r>
              <a:rPr lang="en-US" sz="4041" spc="40">
                <a:solidFill>
                  <a:srgbClr val="1D1B1E"/>
                </a:solidFill>
                <a:latin typeface="Libre Baskerville"/>
              </a:rPr>
              <a:t> - Sacraments and transubstantiation.</a:t>
            </a:r>
          </a:p>
          <a:p>
            <a:pPr>
              <a:lnSpc>
                <a:spcPts val="5253"/>
              </a:lnSpc>
            </a:pPr>
            <a:r>
              <a:rPr lang="en-US" sz="4041" spc="40">
                <a:solidFill>
                  <a:srgbClr val="1D1B1E"/>
                </a:solidFill>
                <a:latin typeface="Libre Baskerville Bold"/>
              </a:rPr>
              <a:t>Stage 3: 1562-1563 </a:t>
            </a:r>
            <a:r>
              <a:rPr lang="en-US" sz="4041" spc="40">
                <a:solidFill>
                  <a:srgbClr val="1D1B1E"/>
                </a:solidFill>
                <a:latin typeface="Libre Baskerville"/>
              </a:rPr>
              <a:t>- invocation of saints, the veneration of relics, purgatory, requiem masses, and indulgences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FEBE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9299804" y="3545853"/>
            <a:ext cx="8988196" cy="6741147"/>
          </a:xfrm>
          <a:prstGeom prst="rect">
            <a:avLst/>
          </a:prstGeom>
        </p:spPr>
      </p:pic>
      <p:sp>
        <p:nvSpPr>
          <p:cNvPr id="3" name="TextBox 3"/>
          <p:cNvSpPr txBox="1"/>
          <p:nvPr/>
        </p:nvSpPr>
        <p:spPr>
          <a:xfrm>
            <a:off x="3131022" y="401965"/>
            <a:ext cx="12337565" cy="626735"/>
          </a:xfrm>
          <a:prstGeom prst="rect">
            <a:avLst/>
          </a:prstGeom>
        </p:spPr>
        <p:txBody>
          <a:bodyPr lIns="0" tIns="0" rIns="0" bIns="0" rtlCol="0" anchor="t">
            <a:spAutoFit/>
          </a:bodyPr>
          <a:lstStyle/>
          <a:p>
            <a:pPr algn="ctr">
              <a:lnSpc>
                <a:spcPts val="5070"/>
              </a:lnSpc>
            </a:pPr>
            <a:r>
              <a:rPr lang="en-US" sz="3900" spc="39">
                <a:solidFill>
                  <a:srgbClr val="1D1B1E"/>
                </a:solidFill>
                <a:latin typeface="Libre Baskerville Bold"/>
              </a:rPr>
              <a:t>EFFECTS OF COUNTER- REFORMATION</a:t>
            </a:r>
          </a:p>
        </p:txBody>
      </p:sp>
      <p:sp>
        <p:nvSpPr>
          <p:cNvPr id="4" name="TextBox 4"/>
          <p:cNvSpPr txBox="1"/>
          <p:nvPr/>
        </p:nvSpPr>
        <p:spPr>
          <a:xfrm>
            <a:off x="0" y="1542111"/>
            <a:ext cx="18288000" cy="2609805"/>
          </a:xfrm>
          <a:prstGeom prst="rect">
            <a:avLst/>
          </a:prstGeom>
        </p:spPr>
        <p:txBody>
          <a:bodyPr lIns="0" tIns="0" rIns="0" bIns="0" rtlCol="0" anchor="t">
            <a:spAutoFit/>
          </a:bodyPr>
          <a:lstStyle/>
          <a:p>
            <a:pPr marL="857937" lvl="1" indent="-428969">
              <a:lnSpc>
                <a:spcPts val="5165"/>
              </a:lnSpc>
              <a:buFont typeface="Arial"/>
              <a:buChar char="•"/>
            </a:pPr>
            <a:r>
              <a:rPr lang="en-US" sz="3973" spc="39">
                <a:solidFill>
                  <a:srgbClr val="1D1B1E"/>
                </a:solidFill>
                <a:latin typeface="Libre Baskerville Bold"/>
              </a:rPr>
              <a:t>The triumph of the papacy</a:t>
            </a:r>
          </a:p>
          <a:p>
            <a:pPr marL="857937" lvl="1" indent="-428969">
              <a:lnSpc>
                <a:spcPts val="5165"/>
              </a:lnSpc>
              <a:buFont typeface="Arial"/>
              <a:buChar char="•"/>
            </a:pPr>
            <a:r>
              <a:rPr lang="en-US" sz="3973" spc="39">
                <a:solidFill>
                  <a:srgbClr val="1D1B1E"/>
                </a:solidFill>
                <a:latin typeface="Libre Baskerville Bold"/>
              </a:rPr>
              <a:t>The definition of doctrine</a:t>
            </a:r>
          </a:p>
          <a:p>
            <a:pPr marL="857937" lvl="1" indent="-428969">
              <a:lnSpc>
                <a:spcPts val="5165"/>
              </a:lnSpc>
              <a:buFont typeface="Arial"/>
              <a:buChar char="•"/>
            </a:pPr>
            <a:r>
              <a:rPr lang="en-US" sz="3973" spc="39">
                <a:solidFill>
                  <a:srgbClr val="1D1B1E"/>
                </a:solidFill>
                <a:latin typeface="Libre Baskerville Bold"/>
              </a:rPr>
              <a:t>The flourishing of spirituality</a:t>
            </a:r>
          </a:p>
          <a:p>
            <a:pPr marL="857937" lvl="1" indent="-428969">
              <a:lnSpc>
                <a:spcPts val="5165"/>
              </a:lnSpc>
              <a:buFont typeface="Arial"/>
              <a:buChar char="•"/>
            </a:pPr>
            <a:r>
              <a:rPr lang="en-US" sz="3973" spc="39">
                <a:solidFill>
                  <a:srgbClr val="1D1B1E"/>
                </a:solidFill>
                <a:latin typeface="Libre Baskerville Bold"/>
              </a:rPr>
              <a:t>The recovery of zeal.</a:t>
            </a:r>
          </a:p>
        </p:txBody>
      </p:sp>
      <p:sp>
        <p:nvSpPr>
          <p:cNvPr id="5" name="TextBox 5"/>
          <p:cNvSpPr txBox="1"/>
          <p:nvPr/>
        </p:nvSpPr>
        <p:spPr>
          <a:xfrm>
            <a:off x="-328675" y="5114925"/>
            <a:ext cx="9472675" cy="2494277"/>
          </a:xfrm>
          <a:prstGeom prst="rect">
            <a:avLst/>
          </a:prstGeom>
        </p:spPr>
        <p:txBody>
          <a:bodyPr lIns="0" tIns="0" rIns="0" bIns="0" rtlCol="0" anchor="t">
            <a:spAutoFit/>
          </a:bodyPr>
          <a:lstStyle/>
          <a:p>
            <a:pPr marL="829377" lvl="1" indent="-414688">
              <a:lnSpc>
                <a:spcPts val="4993"/>
              </a:lnSpc>
              <a:buFont typeface="Arial"/>
              <a:buChar char="•"/>
            </a:pPr>
            <a:r>
              <a:rPr lang="en-US" sz="3841" spc="38">
                <a:solidFill>
                  <a:srgbClr val="1D1B1E"/>
                </a:solidFill>
                <a:latin typeface="Libre Baskerville"/>
              </a:rPr>
              <a:t>FIRST VATICAN COUNCIL (</a:t>
            </a:r>
            <a:r>
              <a:rPr lang="en-US" sz="3841" spc="38">
                <a:solidFill>
                  <a:srgbClr val="1D1B1E"/>
                </a:solidFill>
                <a:latin typeface="Libre Baskerville Bold"/>
              </a:rPr>
              <a:t>1869-1870</a:t>
            </a:r>
            <a:r>
              <a:rPr lang="en-US" sz="3841" spc="38">
                <a:solidFill>
                  <a:srgbClr val="1D1B1E"/>
                </a:solidFill>
                <a:latin typeface="Libre Baskerville"/>
              </a:rPr>
              <a:t>)</a:t>
            </a:r>
          </a:p>
          <a:p>
            <a:pPr marL="829377" lvl="1" indent="-414688">
              <a:lnSpc>
                <a:spcPts val="4993"/>
              </a:lnSpc>
              <a:buFont typeface="Arial"/>
              <a:buChar char="•"/>
            </a:pPr>
            <a:r>
              <a:rPr lang="en-US" sz="3841" spc="38">
                <a:solidFill>
                  <a:srgbClr val="1D1B1E"/>
                </a:solidFill>
                <a:latin typeface="Libre Baskerville"/>
              </a:rPr>
              <a:t>SECOND VATICAN COUNCIL (</a:t>
            </a:r>
            <a:r>
              <a:rPr lang="en-US" sz="3841" spc="38">
                <a:solidFill>
                  <a:srgbClr val="1D1B1E"/>
                </a:solidFill>
                <a:latin typeface="Libre Baskerville Bold"/>
              </a:rPr>
              <a:t>1962-1965</a:t>
            </a:r>
            <a:r>
              <a:rPr lang="en-US" sz="3841" spc="38">
                <a:solidFill>
                  <a:srgbClr val="1D1B1E"/>
                </a:solidFill>
                <a:latin typeface="Libre Baskerville"/>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166" r="1166" b="2188"/>
          <a:stretch>
            <a:fillRect/>
          </a:stretch>
        </p:blipFill>
        <p:spPr>
          <a:xfrm>
            <a:off x="0" y="0"/>
            <a:ext cx="18288000" cy="10287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Custom</PresentationFormat>
  <Paragraphs>0</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CHurch history with keith waweru</dc:title>
  <cp:lastModifiedBy>Keith Mwangi</cp:lastModifiedBy>
  <cp:revision>2</cp:revision>
  <dcterms:created xsi:type="dcterms:W3CDTF">2006-08-16T00:00:00Z</dcterms:created>
  <dcterms:modified xsi:type="dcterms:W3CDTF">2022-10-08T21:27:29Z</dcterms:modified>
  <dc:identifier>DAFOKAbaVS8</dc:identifier>
</cp:coreProperties>
</file>