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8288000" cy="10287000"/>
  <p:notesSz cx="6858000" cy="9144000"/>
  <p:embeddedFontLst>
    <p:embeddedFont>
      <p:font typeface="Old Standard" panose="020B0604020202020204" charset="0"/>
      <p:regular r:id="rId36"/>
    </p:embeddedFont>
    <p:embeddedFont>
      <p:font typeface="Old Standard Bold" panose="020B060402020202020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62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E541A-4BF9-4DCF-A54F-4762F8272072}" type="datetimeFigureOut">
              <a:rPr lang="en-US" smtClean="0"/>
              <a:t>10/16/2022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AB931-FEA8-447A-BD99-8DFF3BD25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97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AB931-FEA8-447A-BD99-8DFF3BD257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97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AB931-FEA8-447A-BD99-8DFF3BD257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73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2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10523" y="1164601"/>
            <a:ext cx="15066959" cy="809369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3648783"/>
            <a:ext cx="18288000" cy="2989436"/>
            <a:chOff x="0" y="0"/>
            <a:chExt cx="3505855" cy="573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5855" cy="573082"/>
            </a:xfrm>
            <a:custGeom>
              <a:avLst/>
              <a:gdLst/>
              <a:ahLst/>
              <a:cxnLst/>
              <a:rect l="l" t="t" r="r" b="b"/>
              <a:pathLst>
                <a:path w="3505855" h="573082">
                  <a:moveTo>
                    <a:pt x="0" y="0"/>
                  </a:moveTo>
                  <a:lnTo>
                    <a:pt x="3505855" y="0"/>
                  </a:lnTo>
                  <a:lnTo>
                    <a:pt x="3505855" y="573082"/>
                  </a:lnTo>
                  <a:lnTo>
                    <a:pt x="0" y="573082"/>
                  </a:lnTo>
                  <a:close/>
                </a:path>
              </a:pathLst>
            </a:custGeom>
            <a:solidFill>
              <a:srgbClr val="491313">
                <a:alpha val="8078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1124" y="3920309"/>
            <a:ext cx="16825755" cy="22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7200">
                <a:solidFill>
                  <a:srgbClr val="FFFFFF"/>
                </a:solidFill>
                <a:latin typeface="Old Standard Bold"/>
              </a:rPr>
              <a:t>ENGLISH &amp; SCOTTISH REFORMATIONS AND PURITANISM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31124" y="7142969"/>
            <a:ext cx="16825755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7200">
                <a:solidFill>
                  <a:srgbClr val="000000"/>
                </a:solidFill>
                <a:latin typeface="Old Standard Bold"/>
              </a:rPr>
              <a:t>WITH PASTOR KEITH WAWERU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1124" y="983625"/>
            <a:ext cx="16825755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7200" dirty="0">
                <a:solidFill>
                  <a:srgbClr val="000000"/>
                </a:solidFill>
                <a:latin typeface="Old Standard Bold"/>
              </a:rPr>
              <a:t>16/10/22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3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610523" y="1164601"/>
            <a:ext cx="15066959" cy="809369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1028702"/>
            <a:ext cx="18288000" cy="1786279"/>
            <a:chOff x="0" y="0"/>
            <a:chExt cx="3505855" cy="3424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5855" cy="342434"/>
            </a:xfrm>
            <a:custGeom>
              <a:avLst/>
              <a:gdLst/>
              <a:ahLst/>
              <a:cxnLst/>
              <a:rect l="l" t="t" r="r" b="b"/>
              <a:pathLst>
                <a:path w="3505855" h="342434">
                  <a:moveTo>
                    <a:pt x="0" y="0"/>
                  </a:moveTo>
                  <a:lnTo>
                    <a:pt x="3505855" y="0"/>
                  </a:lnTo>
                  <a:lnTo>
                    <a:pt x="3505855" y="342434"/>
                  </a:lnTo>
                  <a:lnTo>
                    <a:pt x="0" y="342434"/>
                  </a:lnTo>
                  <a:close/>
                </a:path>
              </a:pathLst>
            </a:custGeom>
            <a:solidFill>
              <a:srgbClr val="491313">
                <a:alpha val="8078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-566344">
            <a:off x="72026" y="5316238"/>
            <a:ext cx="4933883" cy="407352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3" y="2814979"/>
            <a:ext cx="18287999" cy="7472023"/>
            <a:chOff x="0" y="0"/>
            <a:chExt cx="3717754" cy="14324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17754" cy="1432405"/>
            </a:xfrm>
            <a:custGeom>
              <a:avLst/>
              <a:gdLst/>
              <a:ahLst/>
              <a:cxnLst/>
              <a:rect l="l" t="t" r="r" b="b"/>
              <a:pathLst>
                <a:path w="3717754" h="1432405">
                  <a:moveTo>
                    <a:pt x="0" y="0"/>
                  </a:moveTo>
                  <a:lnTo>
                    <a:pt x="3717754" y="0"/>
                  </a:lnTo>
                  <a:lnTo>
                    <a:pt x="3717754" y="1432405"/>
                  </a:lnTo>
                  <a:lnTo>
                    <a:pt x="0" y="1432405"/>
                  </a:lnTo>
                  <a:close/>
                </a:path>
              </a:pathLst>
            </a:custGeom>
            <a:solidFill>
              <a:srgbClr val="A44F30">
                <a:alpha val="6000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66457" y="1109702"/>
            <a:ext cx="15462875" cy="1577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98"/>
              </a:lnSpc>
            </a:pPr>
            <a:r>
              <a:rPr lang="en-US" sz="9998" dirty="0">
                <a:solidFill>
                  <a:srgbClr val="FFFFFF"/>
                </a:solidFill>
                <a:latin typeface="Old Standard Bold"/>
              </a:rPr>
              <a:t>TOPICS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59373" y="3959099"/>
            <a:ext cx="14877047" cy="3795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95330" lvl="1" indent="-647666" algn="ctr">
              <a:lnSpc>
                <a:spcPts val="7438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Old Standard"/>
              </a:rPr>
              <a:t>ENGLISH REFORMATION</a:t>
            </a:r>
          </a:p>
          <a:p>
            <a:pPr marL="1295330" lvl="1" indent="-647666" algn="ctr">
              <a:lnSpc>
                <a:spcPts val="7438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Old Standard"/>
              </a:rPr>
              <a:t>SCOTTISH REFORMATION</a:t>
            </a:r>
          </a:p>
          <a:p>
            <a:pPr marL="1295330" lvl="1" indent="-647666" algn="ctr">
              <a:lnSpc>
                <a:spcPts val="7438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Old Standard"/>
              </a:rPr>
              <a:t>PURITANISM</a:t>
            </a:r>
          </a:p>
          <a:p>
            <a:pPr marL="1295330" lvl="1" indent="-647666" algn="ctr">
              <a:lnSpc>
                <a:spcPts val="7438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Old Standard"/>
              </a:rPr>
              <a:t>THE GREAT AWAKENING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10523" y="1164601"/>
            <a:ext cx="15066959" cy="80936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566344">
            <a:off x="910228" y="7550975"/>
            <a:ext cx="4933883" cy="407352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 l="6498" r="2826"/>
          <a:stretch>
            <a:fillRect/>
          </a:stretch>
        </p:blipFill>
        <p:spPr>
          <a:xfrm>
            <a:off x="6902988" y="-2823"/>
            <a:ext cx="11399531" cy="70612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-98968" y="-32258"/>
            <a:ext cx="7238247" cy="5512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Tyndale wanted to translate the Bible into English.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He went to Europe where he became a fugitive running away from king Henry VIII's pursuit.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31625" y="7042048"/>
            <a:ext cx="18288000" cy="31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He translated the New Testament, Pentateuch, Joshua-2 Chronicles and Jonah. </a:t>
            </a:r>
            <a:r>
              <a:rPr lang="en-US" sz="4000" dirty="0" smtClean="0">
                <a:solidFill>
                  <a:srgbClr val="000000"/>
                </a:solidFill>
                <a:latin typeface="Old Standard"/>
              </a:rPr>
              <a:t>Copies 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of his translations were smuggled into England by hiding them in cargo ships.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The catholic church searched for such copies and burnt them in their masses.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2518" r="12518"/>
          <a:stretch>
            <a:fillRect/>
          </a:stretch>
        </p:blipFill>
        <p:spPr>
          <a:xfrm>
            <a:off x="0" y="0"/>
            <a:ext cx="77724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353300" y="114300"/>
            <a:ext cx="10934700" cy="10336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Captured in </a:t>
            </a:r>
            <a:r>
              <a:rPr lang="en-US" sz="4000" b="1" dirty="0">
                <a:solidFill>
                  <a:srgbClr val="000000"/>
                </a:solidFill>
                <a:latin typeface="Old Standard"/>
              </a:rPr>
              <a:t>1535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 in Antwerp after being betrayed by a supposed friend.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He was strangled and then burnt at the stake in </a:t>
            </a:r>
            <a:r>
              <a:rPr lang="en-US" sz="4000" b="1" dirty="0">
                <a:solidFill>
                  <a:srgbClr val="000000"/>
                </a:solidFill>
                <a:latin typeface="Old Standard"/>
              </a:rPr>
              <a:t>1536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His dying words were, "</a:t>
            </a:r>
            <a:r>
              <a:rPr lang="en-US" sz="4000" b="1" dirty="0">
                <a:solidFill>
                  <a:srgbClr val="000000"/>
                </a:solidFill>
                <a:latin typeface="Old Standard"/>
              </a:rPr>
              <a:t>O Lord, open the king of England's eyes</a:t>
            </a:r>
            <a:r>
              <a:rPr lang="en-US" sz="4000" b="1" dirty="0" smtClean="0">
                <a:solidFill>
                  <a:srgbClr val="000000"/>
                </a:solidFill>
                <a:latin typeface="Old Standard"/>
              </a:rPr>
              <a:t>.</a:t>
            </a:r>
            <a:r>
              <a:rPr lang="en-US" sz="4000" dirty="0" smtClean="0">
                <a:solidFill>
                  <a:srgbClr val="000000"/>
                </a:solidFill>
                <a:latin typeface="Old Standard"/>
              </a:rPr>
              <a:t>”</a:t>
            </a:r>
            <a:endParaRPr lang="en-US" sz="4000" dirty="0">
              <a:solidFill>
                <a:srgbClr val="000000"/>
              </a:solidFill>
              <a:latin typeface="Old Standard"/>
            </a:endParaRP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Three years later, the Great Bible was published and committed to every parish. It was 90% Tyndale's work</a:t>
            </a:r>
            <a:r>
              <a:rPr lang="en-US" sz="4000" dirty="0" smtClean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His translation is credited with transforming the English Bible far surpassing the earlier translations made by the followers of John Wycliffe.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6200000">
            <a:off x="7650180" y="1135078"/>
            <a:ext cx="11756570" cy="9519070"/>
            <a:chOff x="0" y="-57150"/>
            <a:chExt cx="4878958" cy="1600270"/>
          </a:xfrm>
        </p:grpSpPr>
        <p:sp>
          <p:nvSpPr>
            <p:cNvPr id="3" name="Freeform 3"/>
            <p:cNvSpPr/>
            <p:nvPr/>
          </p:nvSpPr>
          <p:spPr>
            <a:xfrm>
              <a:off x="617606" y="1605"/>
              <a:ext cx="4261352" cy="1541515"/>
            </a:xfrm>
            <a:custGeom>
              <a:avLst/>
              <a:gdLst/>
              <a:ahLst/>
              <a:cxnLst/>
              <a:rect l="l" t="t" r="r" b="b"/>
              <a:pathLst>
                <a:path w="3505855" h="1541515">
                  <a:moveTo>
                    <a:pt x="0" y="0"/>
                  </a:moveTo>
                  <a:lnTo>
                    <a:pt x="3505855" y="0"/>
                  </a:lnTo>
                  <a:lnTo>
                    <a:pt x="3505855" y="1541515"/>
                  </a:lnTo>
                  <a:lnTo>
                    <a:pt x="0" y="1541515"/>
                  </a:lnTo>
                  <a:close/>
                </a:path>
              </a:pathLst>
            </a:custGeom>
            <a:solidFill>
              <a:srgbClr val="491313">
                <a:alpha val="8078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016" b="1016"/>
          <a:stretch>
            <a:fillRect/>
          </a:stretch>
        </p:blipFill>
        <p:spPr>
          <a:xfrm>
            <a:off x="304800" y="16329"/>
            <a:ext cx="7559324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8991600" y="1409700"/>
            <a:ext cx="9162579" cy="8745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 dirty="0">
                <a:solidFill>
                  <a:srgbClr val="FFFFFF"/>
                </a:solidFill>
                <a:latin typeface="Old Standard"/>
              </a:rPr>
              <a:t>POLITICAL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 dirty="0">
                <a:solidFill>
                  <a:srgbClr val="FFFFFF"/>
                </a:solidFill>
                <a:latin typeface="Old Standard"/>
              </a:rPr>
              <a:t>SPIRITUAL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endParaRPr lang="en-US" sz="5000" dirty="0">
              <a:solidFill>
                <a:srgbClr val="FFFFFF"/>
              </a:solidFill>
              <a:latin typeface="Old Standard"/>
            </a:endParaRPr>
          </a:p>
          <a:p>
            <a:pPr marL="539724" lvl="1">
              <a:lnSpc>
                <a:spcPts val="6200"/>
              </a:lnSpc>
            </a:pPr>
            <a:r>
              <a:rPr lang="en-US" sz="5000" dirty="0">
                <a:solidFill>
                  <a:srgbClr val="FFFFFF"/>
                </a:solidFill>
                <a:latin typeface="Old Standard"/>
              </a:rPr>
              <a:t>God used the workings of men for the good of his people and the growth of the church.</a:t>
            </a:r>
          </a:p>
          <a:p>
            <a:pPr marL="539724" lvl="1">
              <a:lnSpc>
                <a:spcPts val="6200"/>
              </a:lnSpc>
            </a:pPr>
            <a:endParaRPr lang="en-US" sz="5000" dirty="0">
              <a:solidFill>
                <a:srgbClr val="FFFFFF"/>
              </a:solidFill>
              <a:latin typeface="Old Standard"/>
            </a:endParaRPr>
          </a:p>
          <a:p>
            <a:pPr marL="539724" lvl="1">
              <a:lnSpc>
                <a:spcPts val="6200"/>
              </a:lnSpc>
            </a:pPr>
            <a:r>
              <a:rPr lang="en-US" sz="5000" dirty="0">
                <a:solidFill>
                  <a:srgbClr val="FFFFFF"/>
                </a:solidFill>
                <a:latin typeface="Old Standard"/>
              </a:rPr>
              <a:t>The English reformation was like a pendulum. Whichever side had the most support held sway.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25422" y="-383684"/>
            <a:ext cx="9162578" cy="1564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6000" dirty="0">
                <a:solidFill>
                  <a:srgbClr val="FFFFFF"/>
                </a:solidFill>
                <a:latin typeface="Old Standard Bold"/>
              </a:rPr>
              <a:t>BRITISH ISLES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8" r="158"/>
          <a:stretch>
            <a:fillRect/>
          </a:stretch>
        </p:blipFill>
        <p:spPr>
          <a:xfrm>
            <a:off x="21771" y="0"/>
            <a:ext cx="18266229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" y="2"/>
            <a:ext cx="4020207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20209" y="10162"/>
            <a:ext cx="3835903" cy="513334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856111" y="10162"/>
            <a:ext cx="3193180" cy="513334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b="181"/>
          <a:stretch>
            <a:fillRect/>
          </a:stretch>
        </p:blipFill>
        <p:spPr>
          <a:xfrm>
            <a:off x="11049292" y="20322"/>
            <a:ext cx="3835273" cy="512318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4282" r="13538"/>
          <a:stretch>
            <a:fillRect/>
          </a:stretch>
        </p:blipFill>
        <p:spPr>
          <a:xfrm>
            <a:off x="14884563" y="2"/>
            <a:ext cx="3403439" cy="5143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 t="9569" b="5109"/>
          <a:stretch>
            <a:fillRect/>
          </a:stretch>
        </p:blipFill>
        <p:spPr>
          <a:xfrm>
            <a:off x="47258" y="5668619"/>
            <a:ext cx="3703727" cy="4010068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-204241" y="5105151"/>
            <a:ext cx="4443941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500" dirty="0">
                <a:solidFill>
                  <a:srgbClr val="000000"/>
                </a:solidFill>
                <a:latin typeface="Old Standard"/>
              </a:rPr>
              <a:t>Katherine of Aragon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50981" y="5138845"/>
            <a:ext cx="4374355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500" dirty="0">
                <a:solidFill>
                  <a:srgbClr val="000000"/>
                </a:solidFill>
                <a:latin typeface="Old Standard"/>
              </a:rPr>
              <a:t>Anne Boleyn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71989" y="5188548"/>
            <a:ext cx="357814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500" dirty="0">
                <a:solidFill>
                  <a:srgbClr val="000000"/>
                </a:solidFill>
                <a:latin typeface="Old Standard"/>
              </a:rPr>
              <a:t>Jane Seymour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87845" y="5184377"/>
            <a:ext cx="4374355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500" dirty="0">
                <a:solidFill>
                  <a:srgbClr val="000000"/>
                </a:solidFill>
                <a:latin typeface="Old Standard"/>
              </a:rPr>
              <a:t>Anne of Cleaves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08779" y="5218340"/>
            <a:ext cx="3387244" cy="1102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6"/>
              </a:lnSpc>
            </a:pPr>
            <a:r>
              <a:rPr lang="en-US" sz="3497" dirty="0">
                <a:solidFill>
                  <a:srgbClr val="000000"/>
                </a:solidFill>
                <a:latin typeface="Old Standard"/>
              </a:rPr>
              <a:t>Catherine Howard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5499" y="9696732"/>
            <a:ext cx="338724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6"/>
              </a:lnSpc>
            </a:pPr>
            <a:r>
              <a:rPr lang="en-US" sz="3497" dirty="0">
                <a:solidFill>
                  <a:srgbClr val="000000"/>
                </a:solidFill>
                <a:latin typeface="Old Standard"/>
              </a:rPr>
              <a:t>Catherine Parr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20210" y="6441597"/>
            <a:ext cx="14267793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33" lvl="1" indent="-453367">
              <a:lnSpc>
                <a:spcPts val="5207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ld Standard"/>
              </a:rPr>
              <a:t>King Henry VIII had 6 wives to whom he was wedded. One died, one survived, two he divorced and two he beheaded.</a:t>
            </a:r>
          </a:p>
          <a:p>
            <a:pPr>
              <a:lnSpc>
                <a:spcPts val="5207"/>
              </a:lnSpc>
            </a:pPr>
            <a:endParaRPr lang="en-US" sz="4199">
              <a:solidFill>
                <a:srgbClr val="000000"/>
              </a:solidFill>
              <a:latin typeface="Old Standard"/>
            </a:endParaRPr>
          </a:p>
          <a:p>
            <a:pPr marL="906733" lvl="1" indent="-453367">
              <a:lnSpc>
                <a:spcPts val="5207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ld Standard"/>
              </a:rPr>
              <a:t>Divorced, beheaded, died; Divorced, beheaded, survived.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695" y="16305"/>
            <a:ext cx="18288000" cy="102870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t="58" b="58"/>
          <a:stretch>
            <a:fillRect/>
          </a:stretch>
        </p:blipFill>
        <p:spPr>
          <a:xfrm>
            <a:off x="2220495" y="-3729"/>
            <a:ext cx="14010105" cy="10274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292" y="0"/>
            <a:ext cx="7803931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41221" y="2"/>
            <a:ext cx="10346779" cy="581144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941220" y="5972685"/>
            <a:ext cx="10346779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9414" lvl="1" indent="-489706">
              <a:lnSpc>
                <a:spcPts val="5625"/>
              </a:lnSpc>
              <a:buFont typeface="Arial"/>
              <a:buChar char="•"/>
            </a:pPr>
            <a:r>
              <a:rPr lang="en-US" sz="4536" dirty="0">
                <a:solidFill>
                  <a:srgbClr val="000000"/>
                </a:solidFill>
                <a:latin typeface="Old Standard"/>
              </a:rPr>
              <a:t>Wrote the </a:t>
            </a:r>
            <a:r>
              <a:rPr lang="en-US" sz="4536" b="1" dirty="0">
                <a:solidFill>
                  <a:srgbClr val="000000"/>
                </a:solidFill>
                <a:latin typeface="Old Standard"/>
              </a:rPr>
              <a:t>42 articles</a:t>
            </a:r>
            <a:r>
              <a:rPr lang="en-US" sz="4536" dirty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536" dirty="0" smtClean="0">
                <a:solidFill>
                  <a:srgbClr val="000000"/>
                </a:solidFill>
                <a:latin typeface="Old Standard"/>
              </a:rPr>
              <a:t>and </a:t>
            </a:r>
            <a:r>
              <a:rPr lang="en-US" sz="4536" b="1" dirty="0" smtClean="0">
                <a:solidFill>
                  <a:srgbClr val="000000"/>
                </a:solidFill>
                <a:latin typeface="Old Standard"/>
              </a:rPr>
              <a:t>1552 Book of Common prayer.</a:t>
            </a:r>
            <a:endParaRPr lang="en-US" sz="4536" b="1" dirty="0">
              <a:solidFill>
                <a:srgbClr val="000000"/>
              </a:solidFill>
              <a:latin typeface="Old Standard"/>
            </a:endParaRPr>
          </a:p>
          <a:p>
            <a:pPr marL="979414" lvl="1" indent="-489706">
              <a:lnSpc>
                <a:spcPts val="5625"/>
              </a:lnSpc>
              <a:buFont typeface="Arial"/>
              <a:buChar char="•"/>
            </a:pPr>
            <a:r>
              <a:rPr lang="en-US" sz="4536" dirty="0">
                <a:solidFill>
                  <a:srgbClr val="000000"/>
                </a:solidFill>
                <a:latin typeface="Old Standard"/>
              </a:rPr>
              <a:t>Radical reform - </a:t>
            </a:r>
            <a:r>
              <a:rPr lang="en-US" sz="4536" dirty="0" smtClean="0">
                <a:solidFill>
                  <a:srgbClr val="000000"/>
                </a:solidFill>
                <a:latin typeface="Old Standard"/>
              </a:rPr>
              <a:t>removal </a:t>
            </a:r>
            <a:r>
              <a:rPr lang="en-US" sz="4536" dirty="0">
                <a:solidFill>
                  <a:srgbClr val="000000"/>
                </a:solidFill>
                <a:latin typeface="Old Standard"/>
              </a:rPr>
              <a:t>of monasteries, all RCC superstition.</a:t>
            </a:r>
          </a:p>
          <a:p>
            <a:pPr marL="979414" lvl="1" indent="-489706">
              <a:lnSpc>
                <a:spcPts val="5625"/>
              </a:lnSpc>
              <a:buFont typeface="Arial"/>
              <a:buChar char="•"/>
            </a:pPr>
            <a:r>
              <a:rPr lang="en-US" sz="4536" dirty="0">
                <a:solidFill>
                  <a:srgbClr val="000000"/>
                </a:solidFill>
                <a:latin typeface="Old Standard"/>
              </a:rPr>
              <a:t>The king still remained the head of the church.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4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" y="0"/>
            <a:ext cx="7776972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776974" y="114300"/>
            <a:ext cx="10346779" cy="9618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Reverted the country back to Roman Catholicism.</a:t>
            </a:r>
          </a:p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Persecuted protestants. About 300 people were executed.</a:t>
            </a:r>
          </a:p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Many fled from England to </a:t>
            </a:r>
            <a:r>
              <a:rPr lang="en-US" sz="4036" dirty="0" smtClean="0">
                <a:solidFill>
                  <a:srgbClr val="000000"/>
                </a:solidFill>
                <a:latin typeface="Old Standard"/>
              </a:rPr>
              <a:t>continental </a:t>
            </a:r>
            <a:r>
              <a:rPr lang="en-US" sz="4036" dirty="0">
                <a:solidFill>
                  <a:srgbClr val="000000"/>
                </a:solidFill>
                <a:latin typeface="Old Standard"/>
              </a:rPr>
              <a:t>Europe.</a:t>
            </a:r>
          </a:p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Perhaps the most famous to die were Thomas Cranmer, Hugh Latimer and Nicholas Ridley.</a:t>
            </a:r>
          </a:p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"</a:t>
            </a:r>
            <a:r>
              <a:rPr lang="en-US" sz="4036" dirty="0">
                <a:solidFill>
                  <a:srgbClr val="000000"/>
                </a:solidFill>
                <a:latin typeface="Old Standard Bold"/>
              </a:rPr>
              <a:t>Be of good comfort, Master Ridley, and play the man! We shall this day light such a candle, by God's grace, in England, as I trust shall never be put out.</a:t>
            </a:r>
            <a:r>
              <a:rPr lang="en-US" sz="4036" dirty="0">
                <a:solidFill>
                  <a:srgbClr val="000000"/>
                </a:solidFill>
                <a:latin typeface="Old Standard"/>
              </a:rPr>
              <a:t>"</a:t>
            </a:r>
          </a:p>
          <a:p>
            <a:pPr marL="871472" lvl="1" indent="-435736">
              <a:lnSpc>
                <a:spcPts val="5005"/>
              </a:lnSpc>
              <a:buFont typeface="Arial"/>
              <a:buChar char="•"/>
            </a:pPr>
            <a:r>
              <a:rPr lang="en-US" sz="4036" dirty="0">
                <a:solidFill>
                  <a:srgbClr val="000000"/>
                </a:solidFill>
                <a:latin typeface="Old Standard"/>
              </a:rPr>
              <a:t>This spurred own the English people to a greater pursuit of </a:t>
            </a:r>
            <a:r>
              <a:rPr lang="en-US" sz="4036" dirty="0" smtClean="0">
                <a:solidFill>
                  <a:srgbClr val="000000"/>
                </a:solidFill>
                <a:latin typeface="Old Standard"/>
              </a:rPr>
              <a:t>Protestantism.</a:t>
            </a:r>
            <a:endParaRPr lang="en-US" sz="4036" dirty="0">
              <a:solidFill>
                <a:srgbClr val="000000"/>
              </a:solidFill>
              <a:latin typeface="Old Standar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4F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89" b="5489"/>
          <a:stretch>
            <a:fillRect/>
          </a:stretch>
        </p:blipFill>
        <p:spPr>
          <a:xfrm>
            <a:off x="0" y="0"/>
            <a:ext cx="7298259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98259" y="2"/>
            <a:ext cx="10989743" cy="6162105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7271043" y="6162107"/>
            <a:ext cx="11016957" cy="4231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 smtClean="0">
                <a:solidFill>
                  <a:srgbClr val="000000"/>
                </a:solidFill>
                <a:latin typeface="Old Standard"/>
              </a:rPr>
              <a:t>Wrote </a:t>
            </a:r>
            <a:r>
              <a:rPr lang="en-US" sz="4436" b="1" dirty="0" err="1" smtClean="0">
                <a:solidFill>
                  <a:srgbClr val="000000"/>
                </a:solidFill>
                <a:latin typeface="Old Standard"/>
              </a:rPr>
              <a:t>Actes</a:t>
            </a:r>
            <a:r>
              <a:rPr lang="en-US" sz="4436" b="1" dirty="0" smtClean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436" b="1" dirty="0">
                <a:solidFill>
                  <a:srgbClr val="000000"/>
                </a:solidFill>
                <a:latin typeface="Old Standard"/>
              </a:rPr>
              <a:t>and Monuments of these Latter and </a:t>
            </a:r>
            <a:r>
              <a:rPr lang="en-US" sz="4436" b="1" dirty="0" err="1">
                <a:solidFill>
                  <a:srgbClr val="000000"/>
                </a:solidFill>
                <a:latin typeface="Old Standard"/>
              </a:rPr>
              <a:t>Perillous</a:t>
            </a:r>
            <a:r>
              <a:rPr lang="en-US" sz="4436" b="1" dirty="0">
                <a:solidFill>
                  <a:srgbClr val="000000"/>
                </a:solidFill>
                <a:latin typeface="Old Standard"/>
              </a:rPr>
              <a:t> Days, Touching Matters of the Church</a:t>
            </a:r>
            <a:r>
              <a:rPr lang="en-US" sz="4436" dirty="0">
                <a:solidFill>
                  <a:srgbClr val="000000"/>
                </a:solidFill>
                <a:latin typeface="Old Standard"/>
              </a:rPr>
              <a:t> OR </a:t>
            </a:r>
            <a:r>
              <a:rPr lang="en-US" sz="4436" dirty="0">
                <a:solidFill>
                  <a:srgbClr val="000000"/>
                </a:solidFill>
                <a:latin typeface="Old Standard Bold"/>
              </a:rPr>
              <a:t>Foxe's Book of Martyrs</a:t>
            </a:r>
            <a:r>
              <a:rPr lang="en-US" sz="4436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Published in 1568 and put in every church in </a:t>
            </a:r>
            <a:r>
              <a:rPr lang="en-US" sz="4436" b="1" dirty="0">
                <a:solidFill>
                  <a:srgbClr val="000000"/>
                </a:solidFill>
                <a:latin typeface="Old Standard"/>
              </a:rPr>
              <a:t>1571</a:t>
            </a:r>
            <a:r>
              <a:rPr lang="en-US" sz="4436" dirty="0">
                <a:solidFill>
                  <a:srgbClr val="000000"/>
                </a:solidFill>
                <a:latin typeface="Old Standard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" y="0"/>
            <a:ext cx="702838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858000" y="206251"/>
            <a:ext cx="11259615" cy="9874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Established the Elizabethan settlement. It was </a:t>
            </a:r>
            <a:r>
              <a:rPr lang="en-US" sz="4436" dirty="0" smtClean="0">
                <a:solidFill>
                  <a:srgbClr val="000000"/>
                </a:solidFill>
                <a:latin typeface="Old Standard"/>
              </a:rPr>
              <a:t>Parliamentary</a:t>
            </a:r>
            <a:r>
              <a:rPr lang="en-US" sz="4436" dirty="0">
                <a:solidFill>
                  <a:srgbClr val="000000"/>
                </a:solidFill>
                <a:latin typeface="Old Standard"/>
              </a:rPr>
              <a:t>, Royal and compromising.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Passed the Act of uniformity of 1559.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reduced the 42 articles to 39.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Made church attendance compulsory.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Passed the Act of Uniformity which forced the clergy to recognize the queen as supreme head of the church and to wear vestments</a:t>
            </a:r>
            <a:r>
              <a:rPr lang="en-US" sz="4436" dirty="0" smtClean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 smtClean="0">
                <a:solidFill>
                  <a:srgbClr val="000000"/>
                </a:solidFill>
                <a:latin typeface="Old Standard"/>
              </a:rPr>
              <a:t>One would be fined for non-attendance.</a:t>
            </a: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 smtClean="0">
                <a:solidFill>
                  <a:srgbClr val="000000"/>
                </a:solidFill>
                <a:latin typeface="Old Standard"/>
              </a:rPr>
              <a:t>She was excommunicated from RCC by Pope Pius IV.</a:t>
            </a:r>
            <a:endParaRPr lang="en-US" sz="4436" dirty="0">
              <a:solidFill>
                <a:srgbClr val="000000"/>
              </a:solidFill>
              <a:latin typeface="Old Standard"/>
            </a:endParaRPr>
          </a:p>
          <a:p>
            <a:pPr marL="957824" lvl="1" indent="-478912">
              <a:lnSpc>
                <a:spcPts val="5501"/>
              </a:lnSpc>
              <a:buFont typeface="Arial"/>
              <a:buChar char="•"/>
            </a:pPr>
            <a:r>
              <a:rPr lang="en-US" sz="4436" dirty="0">
                <a:solidFill>
                  <a:srgbClr val="000000"/>
                </a:solidFill>
                <a:latin typeface="Old Standard"/>
              </a:rPr>
              <a:t>Protestantism flourished during her reign.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" y="7622"/>
            <a:ext cx="18301567" cy="1027938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77287" y="904875"/>
            <a:ext cx="11527269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5"/>
              </a:lnSpc>
            </a:pPr>
            <a:r>
              <a:rPr lang="en-US" sz="4851">
                <a:solidFill>
                  <a:srgbClr val="FFFFFF"/>
                </a:solidFill>
                <a:latin typeface="Old Standard"/>
              </a:rPr>
              <a:t>"HERE LIES ONE WHO NEITHER FEARED NOR FLATTERED ANY MAN."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66344">
            <a:off x="-331032" y="6274753"/>
            <a:ext cx="4933883" cy="407352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-63078"/>
            <a:ext cx="18288000" cy="10336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Captured in 1547 and served as a French Galley slave.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Released in 1549 and served in the court of Edward VI.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Fled to Frankfurt in 1553 at the start of Bloody Mary's reign.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Lost his congregation after the Knox-Cox controversy of 1554-1555.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Went to Geneva in 1556 and pastored an English congregation there.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Wrote "The first blast of the trumpet against the monstrous regiment of women" in 1558.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The book suffered bad reception.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Returned to Scotland in 1559 after Bloody Mary died.</a:t>
            </a:r>
          </a:p>
          <a:p>
            <a:pPr marL="1079448" lvl="1" indent="-539724">
              <a:lnSpc>
                <a:spcPts val="6200"/>
              </a:lnSpc>
              <a:buFont typeface="Arial"/>
              <a:buChar char="•"/>
            </a:pPr>
            <a:r>
              <a:rPr lang="en-US" sz="5000">
                <a:solidFill>
                  <a:srgbClr val="000000"/>
                </a:solidFill>
                <a:latin typeface="Old Standard"/>
              </a:rPr>
              <a:t>Brought reform in the parliament and among the populace by July 1560 (</a:t>
            </a:r>
            <a:r>
              <a:rPr lang="en-US" sz="5000">
                <a:solidFill>
                  <a:srgbClr val="000000"/>
                </a:solidFill>
                <a:latin typeface="Old Standard Bold"/>
              </a:rPr>
              <a:t>Book of Common Order</a:t>
            </a:r>
            <a:r>
              <a:rPr lang="en-US" sz="5000">
                <a:solidFill>
                  <a:srgbClr val="000000"/>
                </a:solidFill>
                <a:latin typeface="Old Standard"/>
              </a:rPr>
              <a:t>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66344">
            <a:off x="-331032" y="6274753"/>
            <a:ext cx="4933883" cy="40735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 t="1260" r="4057" b="1260"/>
          <a:stretch>
            <a:fillRect/>
          </a:stretch>
        </p:blipFill>
        <p:spPr>
          <a:xfrm>
            <a:off x="1" y="0"/>
            <a:ext cx="6560955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560955" y="129307"/>
            <a:ext cx="11727045" cy="10605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Returned to Scotland in 1561 after her husband died.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Had Roman Catholic supporters in England.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Celebrated the mass at </a:t>
            </a:r>
            <a:r>
              <a:rPr lang="en-US" sz="3700" dirty="0" err="1">
                <a:solidFill>
                  <a:srgbClr val="000000"/>
                </a:solidFill>
                <a:latin typeface="Old Standard"/>
              </a:rPr>
              <a:t>Holyrood</a:t>
            </a:r>
            <a:r>
              <a:rPr lang="en-US" sz="3700" dirty="0">
                <a:solidFill>
                  <a:srgbClr val="000000"/>
                </a:solidFill>
                <a:latin typeface="Old Standard"/>
              </a:rPr>
              <a:t> Palace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Got into a row with Knox over this.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"</a:t>
            </a:r>
            <a:r>
              <a:rPr lang="en-US" sz="3700" dirty="0">
                <a:solidFill>
                  <a:srgbClr val="000000"/>
                </a:solidFill>
                <a:latin typeface="Old Standard Bold"/>
              </a:rPr>
              <a:t>I fear John Knox's prayers than all the assembled armies of Europe.</a:t>
            </a:r>
            <a:r>
              <a:rPr lang="en-US" sz="3700" dirty="0">
                <a:solidFill>
                  <a:srgbClr val="000000"/>
                </a:solidFill>
                <a:latin typeface="Old Standard"/>
              </a:rPr>
              <a:t>"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Married Henry Stuart, Lord Darnley in 1565 in a Catholic ceremony.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This upset the Protestants.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Marriage was shaky and she spent an uncomfortable amount of time with her Italian adviser David Rizzio.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Darnley got jealous and murdered Rizzio in March 1566.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One year later (February 1567) Lord Darnley was strangled  and killed in a church then the church was blown up</a:t>
            </a:r>
            <a:r>
              <a:rPr lang="en-US" sz="3700" dirty="0" smtClean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798791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 smtClean="0">
                <a:solidFill>
                  <a:srgbClr val="000000"/>
                </a:solidFill>
                <a:latin typeface="Old Standard"/>
              </a:rPr>
              <a:t>During this time she fell for James Hepburn.</a:t>
            </a:r>
            <a:endParaRPr lang="en-US" sz="3700" dirty="0">
              <a:solidFill>
                <a:srgbClr val="000000"/>
              </a:solidFill>
              <a:latin typeface="Old Standard"/>
            </a:endParaRPr>
          </a:p>
          <a:p>
            <a:pPr>
              <a:lnSpc>
                <a:spcPts val="4588"/>
              </a:lnSpc>
            </a:pPr>
            <a:endParaRPr lang="en-US" sz="3700" dirty="0">
              <a:solidFill>
                <a:srgbClr val="000000"/>
              </a:solidFill>
              <a:latin typeface="Old Standar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66344">
            <a:off x="-331032" y="6274753"/>
            <a:ext cx="4933883" cy="407352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525000" y="190500"/>
            <a:ext cx="8526279" cy="8335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56" lvl="1" indent="-431779">
              <a:lnSpc>
                <a:spcPts val="495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Old Standard"/>
              </a:rPr>
              <a:t>Married James Hepburn who was protestant.</a:t>
            </a:r>
          </a:p>
          <a:p>
            <a:pPr marL="863556" lvl="1" indent="-431779">
              <a:lnSpc>
                <a:spcPts val="495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Old Standard"/>
              </a:rPr>
              <a:t>This upset the Catholics.</a:t>
            </a:r>
          </a:p>
          <a:p>
            <a:pPr marL="863556" lvl="1" indent="-431779">
              <a:lnSpc>
                <a:spcPts val="495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Old Standard"/>
              </a:rPr>
              <a:t>She lost and country and lost a battle to her brother fleeing to England where she was put under house arrest.</a:t>
            </a:r>
          </a:p>
          <a:p>
            <a:pPr marL="863556" lvl="1" indent="-431779">
              <a:lnSpc>
                <a:spcPts val="495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Old Standard"/>
              </a:rPr>
              <a:t>Implicated in the </a:t>
            </a:r>
            <a:r>
              <a:rPr lang="en-US" sz="3999" dirty="0" err="1">
                <a:solidFill>
                  <a:srgbClr val="000000"/>
                </a:solidFill>
                <a:latin typeface="Old Standard"/>
              </a:rPr>
              <a:t>Babbington</a:t>
            </a:r>
            <a:r>
              <a:rPr lang="en-US" sz="3999" dirty="0">
                <a:solidFill>
                  <a:srgbClr val="000000"/>
                </a:solidFill>
                <a:latin typeface="Old Standard"/>
              </a:rPr>
              <a:t> plot and executed for treason in 1587.</a:t>
            </a:r>
          </a:p>
          <a:p>
            <a:pPr marL="863556" lvl="1" indent="-431779">
              <a:lnSpc>
                <a:spcPts val="4959"/>
              </a:lnSpc>
              <a:buFont typeface="Arial"/>
              <a:buChar char="•"/>
            </a:pPr>
            <a:r>
              <a:rPr lang="en-US" sz="3999" dirty="0">
                <a:solidFill>
                  <a:srgbClr val="000000"/>
                </a:solidFill>
                <a:latin typeface="Old Standard"/>
              </a:rPr>
              <a:t>Her son James VI reigned in her place as king of Scotland (from 1567) then as king of England (1603-1625).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79" r="4977"/>
          <a:stretch>
            <a:fillRect/>
          </a:stretch>
        </p:blipFill>
        <p:spPr>
          <a:xfrm>
            <a:off x="2" y="0"/>
            <a:ext cx="9669935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58" b="58"/>
          <a:stretch>
            <a:fillRect/>
          </a:stretch>
        </p:blipFill>
        <p:spPr>
          <a:xfrm>
            <a:off x="2220495" y="-3729"/>
            <a:ext cx="14010105" cy="102743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10523" y="1164601"/>
            <a:ext cx="15066959" cy="809369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alphaModFix amt="49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-566344">
            <a:off x="-1438240" y="7221538"/>
            <a:ext cx="4933883" cy="407352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" y="3282023"/>
            <a:ext cx="18288001" cy="3562517"/>
            <a:chOff x="0" y="0"/>
            <a:chExt cx="3805698" cy="6829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05698" cy="682943"/>
            </a:xfrm>
            <a:custGeom>
              <a:avLst/>
              <a:gdLst/>
              <a:ahLst/>
              <a:cxnLst/>
              <a:rect l="l" t="t" r="r" b="b"/>
              <a:pathLst>
                <a:path w="3805698" h="682943">
                  <a:moveTo>
                    <a:pt x="0" y="0"/>
                  </a:moveTo>
                  <a:lnTo>
                    <a:pt x="3805698" y="0"/>
                  </a:lnTo>
                  <a:lnTo>
                    <a:pt x="3805698" y="682943"/>
                  </a:lnTo>
                  <a:lnTo>
                    <a:pt x="0" y="682943"/>
                  </a:lnTo>
                  <a:close/>
                </a:path>
              </a:pathLst>
            </a:custGeom>
            <a:solidFill>
              <a:srgbClr val="491313">
                <a:alpha val="80784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137198" y="3894906"/>
            <a:ext cx="8013609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8">
                <a:solidFill>
                  <a:srgbClr val="FFFFFF"/>
                </a:solidFill>
                <a:latin typeface="Old Standard"/>
              </a:rPr>
              <a:t>PURITANS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52400" y="32657"/>
            <a:ext cx="13988116" cy="9810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Felt that the Anglican church was not reformed enough.</a:t>
            </a: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Particularly had an issue with the vestments in the </a:t>
            </a:r>
            <a:r>
              <a:rPr lang="en-US" sz="4147" b="1" dirty="0">
                <a:solidFill>
                  <a:srgbClr val="000000"/>
                </a:solidFill>
                <a:latin typeface="Old Standard"/>
              </a:rPr>
              <a:t>Act of Uniformity of 1559.</a:t>
            </a: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The Puritans were those you would consider </a:t>
            </a:r>
            <a:r>
              <a:rPr lang="en-US" sz="4147" dirty="0">
                <a:solidFill>
                  <a:srgbClr val="000000"/>
                </a:solidFill>
                <a:latin typeface="Old Standard Bold"/>
              </a:rPr>
              <a:t>Holy Joes.</a:t>
            </a: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Different types of puritans:</a:t>
            </a:r>
          </a:p>
          <a:p>
            <a:pPr>
              <a:lnSpc>
                <a:spcPts val="5141"/>
              </a:lnSpc>
            </a:pPr>
            <a:endParaRPr lang="en-US" sz="4147" dirty="0">
              <a:solidFill>
                <a:srgbClr val="000000"/>
              </a:solidFill>
              <a:latin typeface="Old Standard"/>
            </a:endParaRP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There were those who were happy to conform and wanted to reform the church simply by preaching </a:t>
            </a:r>
            <a:r>
              <a:rPr lang="en-US" sz="4147" dirty="0" err="1">
                <a:solidFill>
                  <a:srgbClr val="000000"/>
                </a:solidFill>
                <a:latin typeface="Old Standard"/>
              </a:rPr>
              <a:t>e.g</a:t>
            </a:r>
            <a:r>
              <a:rPr lang="en-US" sz="4147" dirty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147" dirty="0">
                <a:solidFill>
                  <a:srgbClr val="000000"/>
                </a:solidFill>
                <a:latin typeface="Old Standard Bold"/>
              </a:rPr>
              <a:t>John Foxe.</a:t>
            </a: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There were those who wanted to reform it but felt that being active dissidents meant disobedience. They resorted to meetings or teaching people </a:t>
            </a:r>
            <a:r>
              <a:rPr lang="en-US" sz="4147" dirty="0" err="1">
                <a:solidFill>
                  <a:srgbClr val="000000"/>
                </a:solidFill>
                <a:latin typeface="Old Standard"/>
              </a:rPr>
              <a:t>e.g</a:t>
            </a:r>
            <a:r>
              <a:rPr lang="en-US" sz="4147" dirty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147" dirty="0">
                <a:solidFill>
                  <a:srgbClr val="000000"/>
                </a:solidFill>
                <a:latin typeface="Old Standard Bold"/>
              </a:rPr>
              <a:t>William Perkins.</a:t>
            </a:r>
          </a:p>
          <a:p>
            <a:pPr marL="895102" lvl="1" indent="-447551">
              <a:lnSpc>
                <a:spcPts val="5141"/>
              </a:lnSpc>
              <a:buFont typeface="Arial"/>
              <a:buChar char="•"/>
            </a:pPr>
            <a:r>
              <a:rPr lang="en-US" sz="4147" dirty="0">
                <a:solidFill>
                  <a:srgbClr val="000000"/>
                </a:solidFill>
                <a:latin typeface="Old Standard"/>
              </a:rPr>
              <a:t>There were those who wanted to reform the hierarchy of the church from </a:t>
            </a:r>
            <a:r>
              <a:rPr lang="en-US" sz="4147" dirty="0" err="1">
                <a:solidFill>
                  <a:srgbClr val="000000"/>
                </a:solidFill>
                <a:latin typeface="Old Standard"/>
              </a:rPr>
              <a:t>Episcopelian</a:t>
            </a:r>
            <a:r>
              <a:rPr lang="en-US" sz="4147" dirty="0">
                <a:solidFill>
                  <a:srgbClr val="000000"/>
                </a:solidFill>
                <a:latin typeface="Old Standard"/>
              </a:rPr>
              <a:t> to Presbyterian </a:t>
            </a:r>
            <a:r>
              <a:rPr lang="en-US" sz="4147" dirty="0" err="1">
                <a:solidFill>
                  <a:srgbClr val="000000"/>
                </a:solidFill>
                <a:latin typeface="Old Standard"/>
              </a:rPr>
              <a:t>e.g</a:t>
            </a:r>
            <a:r>
              <a:rPr lang="en-US" sz="4147" dirty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147" dirty="0">
                <a:solidFill>
                  <a:srgbClr val="000000"/>
                </a:solidFill>
                <a:latin typeface="Old Standard Bold"/>
              </a:rPr>
              <a:t>Thomas Cartwright.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88118" y="4736261"/>
            <a:ext cx="4299884" cy="55312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t="1192" b="1192"/>
          <a:stretch>
            <a:fillRect/>
          </a:stretch>
        </p:blipFill>
        <p:spPr>
          <a:xfrm>
            <a:off x="13988118" y="0"/>
            <a:ext cx="4299884" cy="522754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" y="0"/>
            <a:ext cx="610834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097454" y="-67802"/>
            <a:ext cx="12179660" cy="1038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Puritans were often persecuted.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Some opted to leave the Anglican church altogether because they felt it was beyond redemption. 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These were called separatists </a:t>
            </a:r>
            <a:r>
              <a:rPr lang="en-US" sz="4347" dirty="0" err="1">
                <a:solidFill>
                  <a:srgbClr val="000000"/>
                </a:solidFill>
                <a:latin typeface="Old Standard"/>
              </a:rPr>
              <a:t>e.g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 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Robert Browne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 Bold"/>
              </a:rPr>
              <a:t>James I 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was presented with the 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Millenary Petition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 which aired Puritan grievances.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He convened a meeting at Hampton court in 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1604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 to discuss the issue of Puritan persecution and church government.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"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No bishop, no king.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"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 dirty="0">
                <a:solidFill>
                  <a:srgbClr val="000000"/>
                </a:solidFill>
                <a:latin typeface="Old Standard"/>
              </a:rPr>
              <a:t>In 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1611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 the </a:t>
            </a:r>
            <a:r>
              <a:rPr lang="en-US" sz="4347" dirty="0">
                <a:solidFill>
                  <a:srgbClr val="000000"/>
                </a:solidFill>
                <a:latin typeface="Old Standard Bold"/>
              </a:rPr>
              <a:t>King James Bible </a:t>
            </a:r>
            <a:r>
              <a:rPr lang="en-US" sz="4347" dirty="0">
                <a:solidFill>
                  <a:srgbClr val="000000"/>
                </a:solidFill>
                <a:latin typeface="Old Standard"/>
              </a:rPr>
              <a:t>was published. This was a Bible of complete English influence and was 80% Tyndale's work.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2"/>
            <a:ext cx="18288000" cy="1505956"/>
            <a:chOff x="0" y="0"/>
            <a:chExt cx="3805698" cy="288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05698" cy="288695"/>
            </a:xfrm>
            <a:custGeom>
              <a:avLst/>
              <a:gdLst/>
              <a:ahLst/>
              <a:cxnLst/>
              <a:rect l="l" t="t" r="r" b="b"/>
              <a:pathLst>
                <a:path w="3805698" h="288695">
                  <a:moveTo>
                    <a:pt x="0" y="0"/>
                  </a:moveTo>
                  <a:lnTo>
                    <a:pt x="3805698" y="0"/>
                  </a:lnTo>
                  <a:lnTo>
                    <a:pt x="3805698" y="288695"/>
                  </a:lnTo>
                  <a:lnTo>
                    <a:pt x="0" y="288695"/>
                  </a:lnTo>
                  <a:close/>
                </a:path>
              </a:pathLst>
            </a:custGeom>
            <a:solidFill>
              <a:srgbClr val="491313">
                <a:alpha val="8078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47484" tIns="47484" rIns="47484" bIns="47484" rtlCol="0" anchor="ctr"/>
            <a:lstStyle/>
            <a:p>
              <a:pPr algn="ctr">
                <a:lnSpc>
                  <a:spcPts val="3795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1505956"/>
            <a:ext cx="5693347" cy="709080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87859" y="1505956"/>
            <a:ext cx="5512287" cy="709080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t="5001" b="5001"/>
          <a:stretch>
            <a:fillRect/>
          </a:stretch>
        </p:blipFill>
        <p:spPr>
          <a:xfrm>
            <a:off x="12595470" y="1505956"/>
            <a:ext cx="5692532" cy="709080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082947" y="-144702"/>
            <a:ext cx="12122105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8" dirty="0">
                <a:solidFill>
                  <a:srgbClr val="FFFFFF"/>
                </a:solidFill>
                <a:latin typeface="Old Standard"/>
              </a:rPr>
              <a:t>EARLY PURITANS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4239" y="8641247"/>
            <a:ext cx="4924871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Old Standard Bold"/>
              </a:rPr>
              <a:t>WILLIAM PERKINS</a:t>
            </a:r>
          </a:p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FFFFF"/>
                </a:solidFill>
                <a:latin typeface="Old Standard Bold"/>
              </a:rPr>
              <a:t>(1558-1602)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45049" y="8641247"/>
            <a:ext cx="579789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2"/>
              </a:lnSpc>
            </a:pPr>
            <a:r>
              <a:rPr lang="en-US" sz="3737" dirty="0">
                <a:solidFill>
                  <a:srgbClr val="FFFFFF"/>
                </a:solidFill>
                <a:latin typeface="Old Standard Bold"/>
              </a:rPr>
              <a:t>THOMAS CARTWRIGHT (1535-1603)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68641" y="8623514"/>
            <a:ext cx="534618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FFFF"/>
                </a:solidFill>
                <a:latin typeface="Old Standard Bold"/>
              </a:rPr>
              <a:t>RICHARD SIBBES</a:t>
            </a:r>
          </a:p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FFFFF"/>
                </a:solidFill>
                <a:latin typeface="Old Standard Bold"/>
              </a:rPr>
              <a:t>(1577-1635)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" y="-114298"/>
            <a:ext cx="12179660" cy="10387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Charles I hated parliaments and calvinism.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From </a:t>
            </a:r>
            <a:r>
              <a:rPr lang="en-US" sz="4347">
                <a:solidFill>
                  <a:srgbClr val="000000"/>
                </a:solidFill>
                <a:latin typeface="Old Standard Bold"/>
              </a:rPr>
              <a:t>1629-1640 </a:t>
            </a:r>
            <a:r>
              <a:rPr lang="en-US" sz="4347">
                <a:solidFill>
                  <a:srgbClr val="000000"/>
                </a:solidFill>
                <a:latin typeface="Old Standard"/>
              </a:rPr>
              <a:t>he ruled without a parliament.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He promoted the English high church which was interpreted as an assault on Puritanism (which had support from a majority in parliament).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He appointment </a:t>
            </a:r>
            <a:r>
              <a:rPr lang="en-US" sz="4347">
                <a:solidFill>
                  <a:srgbClr val="000000"/>
                </a:solidFill>
                <a:latin typeface="Old Standard Bold"/>
              </a:rPr>
              <a:t>William Laud</a:t>
            </a:r>
            <a:r>
              <a:rPr lang="en-US" sz="4347">
                <a:solidFill>
                  <a:srgbClr val="000000"/>
                </a:solidFill>
                <a:latin typeface="Old Standard"/>
              </a:rPr>
              <a:t> as the Archbishop of Canterbury.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Laud was a supporter of Arminianism and carried out a massive persecution of Calvinists.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Charles also married Henrietta Maria, a Roman Catholic from France.</a:t>
            </a:r>
          </a:p>
          <a:p>
            <a:pPr marL="938279" lvl="1" indent="-469139">
              <a:lnSpc>
                <a:spcPts val="5389"/>
              </a:lnSpc>
              <a:buFont typeface="Arial"/>
              <a:buChar char="•"/>
            </a:pPr>
            <a:r>
              <a:rPr lang="en-US" sz="4347">
                <a:solidFill>
                  <a:srgbClr val="000000"/>
                </a:solidFill>
                <a:latin typeface="Old Standard"/>
              </a:rPr>
              <a:t>What was about to unfold would be mightily disastrous for Charles and Laud.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32368" y="0"/>
            <a:ext cx="5955632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5643" t="11366" b="5598"/>
          <a:stretch>
            <a:fillRect/>
          </a:stretch>
        </p:blipFill>
        <p:spPr>
          <a:xfrm>
            <a:off x="11335707" y="0"/>
            <a:ext cx="6952295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-228600" y="97971"/>
            <a:ext cx="11335705" cy="9981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William Laud tried to force the Book of Common Prayer as well as English Episcopal Church system on the Scottish churches.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 Bold"/>
              </a:rPr>
              <a:t>A revolt called the 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Covenanter Movement broke out in Scotland 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1638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, forcing Charles to reconvene parliament 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1640 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The Long Parliament stripped Charles of his powers to convene whenever he wished.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Parliament executed Charles' chief minister,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Thomas Wentworth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, 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1641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, and Archbishop Laud 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1645 (arrested in 1642).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England was split into two - Royalists and Parliamentarians.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Civil war followed leading to Charles' capture and execution 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1649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" y="1"/>
            <a:ext cx="11201398" cy="733534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781299" y="1"/>
            <a:ext cx="7506701" cy="7335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3900" dirty="0">
                <a:solidFill>
                  <a:srgbClr val="000000"/>
                </a:solidFill>
                <a:latin typeface="Old Standard"/>
              </a:rPr>
              <a:t>An assembly was called in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1643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 in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Westminster Abbey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 to discuss church reform (most were Presbyterian).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3900" dirty="0">
                <a:solidFill>
                  <a:srgbClr val="000000"/>
                </a:solidFill>
                <a:latin typeface="Old Standard"/>
              </a:rPr>
              <a:t>They came up with the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Westminster Confession of faith in 1647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3900" dirty="0">
                <a:solidFill>
                  <a:srgbClr val="000000"/>
                </a:solidFill>
                <a:latin typeface="Old Standard"/>
              </a:rPr>
              <a:t>They also developed the Larger and Shorter Catechisms as well as the Directory of Public worship.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2400" y="7335342"/>
            <a:ext cx="18135600" cy="2642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3900" dirty="0" smtClean="0">
                <a:solidFill>
                  <a:srgbClr val="000000"/>
                </a:solidFill>
                <a:latin typeface="Old Standard"/>
              </a:rPr>
              <a:t>Later 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adopted by London </a:t>
            </a:r>
            <a:r>
              <a:rPr lang="en-US" sz="3900" dirty="0" err="1">
                <a:solidFill>
                  <a:srgbClr val="000000"/>
                </a:solidFill>
                <a:latin typeface="Old Standard"/>
              </a:rPr>
              <a:t>congregationalists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 as the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Savoy Declaration of 1658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 (Thomas Goodwin and John Owen were involved).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3900" dirty="0">
                <a:solidFill>
                  <a:srgbClr val="000000"/>
                </a:solidFill>
                <a:latin typeface="Old Standard"/>
              </a:rPr>
              <a:t>In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1689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, it was adopted by E</a:t>
            </a:r>
            <a:r>
              <a:rPr lang="en-US" sz="3900" dirty="0" smtClean="0">
                <a:solidFill>
                  <a:srgbClr val="000000"/>
                </a:solidFill>
                <a:latin typeface="Old Standard"/>
              </a:rPr>
              <a:t>nglish </a:t>
            </a:r>
            <a:r>
              <a:rPr lang="en-US" sz="3900" dirty="0">
                <a:solidFill>
                  <a:srgbClr val="000000"/>
                </a:solidFill>
                <a:latin typeface="Old Standard"/>
              </a:rPr>
              <a:t>Calvinistic Baptists to form the </a:t>
            </a:r>
            <a:r>
              <a:rPr lang="en-US" sz="3900" dirty="0">
                <a:solidFill>
                  <a:srgbClr val="000000"/>
                </a:solidFill>
                <a:latin typeface="Old Standard Bold"/>
              </a:rPr>
              <a:t>1689 London Baptist Confession of faith.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460336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460336" y="-114299"/>
            <a:ext cx="9827664" cy="1057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62808" lvl="1" indent="-481404">
              <a:lnSpc>
                <a:spcPts val="5531"/>
              </a:lnSpc>
              <a:buFont typeface="Arial"/>
              <a:buChar char="•"/>
            </a:pPr>
            <a:r>
              <a:rPr lang="en-US" sz="4459">
                <a:solidFill>
                  <a:srgbClr val="000000"/>
                </a:solidFill>
                <a:latin typeface="Old Standard"/>
              </a:rPr>
              <a:t>After the execution of Charles in 1649, England became a Republic under the leadership of </a:t>
            </a:r>
            <a:r>
              <a:rPr lang="en-US" sz="4459">
                <a:solidFill>
                  <a:srgbClr val="000000"/>
                </a:solidFill>
                <a:latin typeface="Old Standard Bold"/>
              </a:rPr>
              <a:t>Oliver Cromwell.</a:t>
            </a:r>
          </a:p>
          <a:p>
            <a:pPr marL="962808" lvl="1" indent="-481404">
              <a:lnSpc>
                <a:spcPts val="5531"/>
              </a:lnSpc>
              <a:buFont typeface="Arial"/>
              <a:buChar char="•"/>
            </a:pPr>
            <a:r>
              <a:rPr lang="en-US" sz="4459">
                <a:solidFill>
                  <a:srgbClr val="000000"/>
                </a:solidFill>
                <a:latin typeface="Old Standard"/>
              </a:rPr>
              <a:t>He was an independent puritan.</a:t>
            </a:r>
          </a:p>
          <a:p>
            <a:pPr marL="962808" lvl="1" indent="-481404">
              <a:lnSpc>
                <a:spcPts val="5531"/>
              </a:lnSpc>
              <a:buFont typeface="Arial"/>
              <a:buChar char="•"/>
            </a:pPr>
            <a:r>
              <a:rPr lang="en-US" sz="4459">
                <a:solidFill>
                  <a:srgbClr val="000000"/>
                </a:solidFill>
                <a:latin typeface="Old Standard"/>
              </a:rPr>
              <a:t>His tenure brought about religious toleration where no one was forced to subscribe to Christianity of the Reformed type (catholics practiced privately).</a:t>
            </a:r>
          </a:p>
          <a:p>
            <a:pPr marL="962808" lvl="1" indent="-481404">
              <a:lnSpc>
                <a:spcPts val="5531"/>
              </a:lnSpc>
              <a:buFont typeface="Arial"/>
              <a:buChar char="•"/>
            </a:pPr>
            <a:r>
              <a:rPr lang="en-US" sz="4459">
                <a:solidFill>
                  <a:srgbClr val="000000"/>
                </a:solidFill>
                <a:latin typeface="Old Standard"/>
              </a:rPr>
              <a:t>Calvinistic churches thrived and many puritan preachers emerged e.g </a:t>
            </a:r>
            <a:r>
              <a:rPr lang="en-US" sz="4459">
                <a:solidFill>
                  <a:srgbClr val="000000"/>
                </a:solidFill>
                <a:latin typeface="Old Standard Bold"/>
              </a:rPr>
              <a:t>Thomas Goodwin, William Brooks, Thomas Brooks, John Owen.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348" r="11743"/>
          <a:stretch>
            <a:fillRect/>
          </a:stretch>
        </p:blipFill>
        <p:spPr>
          <a:xfrm>
            <a:off x="2" y="21131"/>
            <a:ext cx="10781297" cy="704887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764970" y="47327"/>
            <a:ext cx="7506703" cy="6924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1219" lvl="1" indent="-470611">
              <a:lnSpc>
                <a:spcPts val="5407"/>
              </a:lnSpc>
              <a:buFont typeface="Arial"/>
              <a:buChar char="•"/>
            </a:pPr>
            <a:r>
              <a:rPr lang="en-US" sz="4359" dirty="0">
                <a:solidFill>
                  <a:srgbClr val="000000"/>
                </a:solidFill>
                <a:latin typeface="Old Standard"/>
              </a:rPr>
              <a:t>Started the </a:t>
            </a:r>
            <a:r>
              <a:rPr lang="en-US" sz="4359" dirty="0">
                <a:solidFill>
                  <a:srgbClr val="000000"/>
                </a:solidFill>
                <a:latin typeface="Old Standard Bold"/>
              </a:rPr>
              <a:t>Quaker Movement.</a:t>
            </a:r>
          </a:p>
          <a:p>
            <a:pPr marL="941219" lvl="1" indent="-470611">
              <a:lnSpc>
                <a:spcPts val="5407"/>
              </a:lnSpc>
              <a:buFont typeface="Arial"/>
              <a:buChar char="•"/>
            </a:pPr>
            <a:r>
              <a:rPr lang="en-US" sz="4359" dirty="0">
                <a:solidFill>
                  <a:srgbClr val="000000"/>
                </a:solidFill>
                <a:latin typeface="Old Standard"/>
              </a:rPr>
              <a:t>In </a:t>
            </a:r>
            <a:r>
              <a:rPr lang="en-US" sz="4359" dirty="0">
                <a:solidFill>
                  <a:srgbClr val="000000"/>
                </a:solidFill>
                <a:latin typeface="Old Standard Bold"/>
              </a:rPr>
              <a:t>1650</a:t>
            </a:r>
            <a:r>
              <a:rPr lang="en-US" sz="4359" dirty="0">
                <a:solidFill>
                  <a:srgbClr val="000000"/>
                </a:solidFill>
                <a:latin typeface="Old Standard"/>
              </a:rPr>
              <a:t> at a trial for blasphemy Fox said, "</a:t>
            </a:r>
            <a:r>
              <a:rPr lang="en-US" sz="4359" dirty="0">
                <a:solidFill>
                  <a:srgbClr val="000000"/>
                </a:solidFill>
                <a:latin typeface="Old Standard Bold"/>
              </a:rPr>
              <a:t>Tremble at the word of the Lord</a:t>
            </a:r>
            <a:r>
              <a:rPr lang="en-US" sz="4359" dirty="0">
                <a:solidFill>
                  <a:srgbClr val="000000"/>
                </a:solidFill>
                <a:latin typeface="Old Standard"/>
              </a:rPr>
              <a:t>!" </a:t>
            </a:r>
          </a:p>
          <a:p>
            <a:pPr marL="941219" lvl="1" indent="-470611">
              <a:lnSpc>
                <a:spcPts val="5407"/>
              </a:lnSpc>
              <a:buFont typeface="Arial"/>
              <a:buChar char="•"/>
            </a:pPr>
            <a:r>
              <a:rPr lang="en-US" sz="4359" dirty="0">
                <a:solidFill>
                  <a:srgbClr val="000000"/>
                </a:solidFill>
                <a:latin typeface="Old Standard"/>
              </a:rPr>
              <a:t>The judge nicknamed them </a:t>
            </a:r>
            <a:r>
              <a:rPr lang="en-US" sz="4359" dirty="0">
                <a:solidFill>
                  <a:srgbClr val="000000"/>
                </a:solidFill>
                <a:latin typeface="Old Standard Bold"/>
              </a:rPr>
              <a:t>Quakers</a:t>
            </a:r>
            <a:r>
              <a:rPr lang="en-US" sz="4359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41219" lvl="1" indent="-470611">
              <a:lnSpc>
                <a:spcPts val="5407"/>
              </a:lnSpc>
              <a:buFont typeface="Arial"/>
              <a:buChar char="•"/>
            </a:pPr>
            <a:r>
              <a:rPr lang="en-US" sz="4359" dirty="0">
                <a:solidFill>
                  <a:srgbClr val="000000"/>
                </a:solidFill>
                <a:latin typeface="Old Standard"/>
              </a:rPr>
              <a:t>Fox called the Movement "</a:t>
            </a:r>
            <a:r>
              <a:rPr lang="en-US" sz="4359" dirty="0">
                <a:solidFill>
                  <a:srgbClr val="000000"/>
                </a:solidFill>
                <a:latin typeface="Old Standard Bold"/>
              </a:rPr>
              <a:t>Friends of the Truth</a:t>
            </a:r>
            <a:r>
              <a:rPr lang="en-US" sz="4359" dirty="0">
                <a:solidFill>
                  <a:srgbClr val="000000"/>
                </a:solidFill>
                <a:latin typeface="Old Standard"/>
              </a:rPr>
              <a:t>."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-16327" y="6997691"/>
            <a:ext cx="18288000" cy="3334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dirty="0">
                <a:solidFill>
                  <a:srgbClr val="000000"/>
                </a:solidFill>
                <a:latin typeface="Old Standard"/>
              </a:rPr>
              <a:t>They believed in following the inner light to obtain the Light of life.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dirty="0">
                <a:solidFill>
                  <a:srgbClr val="000000"/>
                </a:solidFill>
                <a:latin typeface="Old Standard"/>
              </a:rPr>
              <a:t>Downplayed the sufficiency of scripture. They had no sacraments or Bible exposition but believed in mysticism (silence during services).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dirty="0">
                <a:solidFill>
                  <a:srgbClr val="000000"/>
                </a:solidFill>
                <a:latin typeface="Old Standard Bold"/>
              </a:rPr>
              <a:t>William Penn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, a </a:t>
            </a:r>
            <a:r>
              <a:rPr lang="en-US" sz="4159" dirty="0" err="1">
                <a:solidFill>
                  <a:srgbClr val="000000"/>
                </a:solidFill>
                <a:latin typeface="Old Standard"/>
              </a:rPr>
              <a:t>quaker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, founded the American Colony of </a:t>
            </a:r>
            <a:r>
              <a:rPr lang="en-US" sz="4159" dirty="0">
                <a:solidFill>
                  <a:srgbClr val="000000"/>
                </a:solidFill>
                <a:latin typeface="Old Standard Bold"/>
              </a:rPr>
              <a:t>Pennsylvania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 in </a:t>
            </a:r>
            <a:r>
              <a:rPr lang="en-US" sz="4159" dirty="0">
                <a:solidFill>
                  <a:srgbClr val="000000"/>
                </a:solidFill>
                <a:latin typeface="Old Standard Bold"/>
              </a:rPr>
              <a:t>1681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 which acted as a refuge for persecuted </a:t>
            </a:r>
            <a:r>
              <a:rPr lang="en-US" sz="4159" dirty="0" err="1">
                <a:solidFill>
                  <a:srgbClr val="000000"/>
                </a:solidFill>
                <a:latin typeface="Old Standard"/>
              </a:rPr>
              <a:t>quakers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619" r="10656" b="1619"/>
          <a:stretch>
            <a:fillRect/>
          </a:stretch>
        </p:blipFill>
        <p:spPr>
          <a:xfrm>
            <a:off x="1" y="0"/>
            <a:ext cx="7449707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417050" y="53801"/>
            <a:ext cx="10838293" cy="10195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 Bold"/>
              </a:rPr>
              <a:t>Charles II r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estored the monarchy in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1660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 after Cromwell died in 1658.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The parliament was filled with Royalists who passed the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24th August 1662 Act of uniformity 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and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1665 Five Mile Act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Clergy were forced to submit to the worship of the Anglican church and its episcopal structures. 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Some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2500 clergymen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 either left willingly or were forcefully ejected from their congregations in a time called the Great ejection.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Examples are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John Bunyan, John </a:t>
            </a:r>
            <a:r>
              <a:rPr lang="en-US" sz="4259" dirty="0" err="1">
                <a:solidFill>
                  <a:srgbClr val="000000"/>
                </a:solidFill>
                <a:latin typeface="Old Standard Bold"/>
              </a:rPr>
              <a:t>Flavel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, Richard Baxter, Thomas Watson, Thomas Manton, Thomas Brooks.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992" r="2992"/>
          <a:stretch>
            <a:fillRect/>
          </a:stretch>
        </p:blipFill>
        <p:spPr>
          <a:xfrm>
            <a:off x="0" y="-58711"/>
            <a:ext cx="9144000" cy="55215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062526" y="5114144"/>
            <a:ext cx="9225476" cy="517285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3157" r="3157"/>
          <a:stretch>
            <a:fillRect/>
          </a:stretch>
        </p:blipFill>
        <p:spPr>
          <a:xfrm>
            <a:off x="9144001" y="-58711"/>
            <a:ext cx="9144000" cy="552158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 l="3580" r="3580"/>
          <a:stretch>
            <a:fillRect/>
          </a:stretch>
        </p:blipFill>
        <p:spPr>
          <a:xfrm>
            <a:off x="48360" y="5143502"/>
            <a:ext cx="909564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0906" y="0"/>
            <a:ext cx="8312727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301821" y="78010"/>
            <a:ext cx="9986179" cy="10130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dirty="0">
                <a:solidFill>
                  <a:srgbClr val="000000"/>
                </a:solidFill>
                <a:latin typeface="Old Standard"/>
              </a:rPr>
              <a:t>The Great ejection had two great effects: </a:t>
            </a:r>
            <a:r>
              <a:rPr lang="en-US" sz="4159" dirty="0">
                <a:solidFill>
                  <a:srgbClr val="000000"/>
                </a:solidFill>
                <a:latin typeface="Old Standard Bold"/>
              </a:rPr>
              <a:t>Piety dwindled in England 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and </a:t>
            </a:r>
            <a:r>
              <a:rPr lang="en-US" sz="4159" dirty="0">
                <a:solidFill>
                  <a:srgbClr val="000000"/>
                </a:solidFill>
                <a:latin typeface="Old Standard Bold"/>
              </a:rPr>
              <a:t>nonconformists moved to America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dirty="0">
                <a:solidFill>
                  <a:srgbClr val="000000"/>
                </a:solidFill>
                <a:latin typeface="Old Standard"/>
              </a:rPr>
              <a:t>England entered into a spiritual slump.</a:t>
            </a:r>
          </a:p>
          <a:p>
            <a:pPr marL="898044" lvl="1" indent="-449022">
              <a:lnSpc>
                <a:spcPts val="5159"/>
              </a:lnSpc>
              <a:buFont typeface="Arial"/>
              <a:buChar char="•"/>
            </a:pPr>
            <a:r>
              <a:rPr lang="en-US" sz="4159" b="1" dirty="0">
                <a:solidFill>
                  <a:srgbClr val="000000"/>
                </a:solidFill>
                <a:latin typeface="Old Standard"/>
              </a:rPr>
              <a:t>Matthew Henry</a:t>
            </a:r>
            <a:r>
              <a:rPr lang="en-US" sz="4159" dirty="0">
                <a:solidFill>
                  <a:srgbClr val="000000"/>
                </a:solidFill>
                <a:latin typeface="Old Standard"/>
              </a:rPr>
              <a:t> was a non-conformist.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Wrote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A method of prayer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 and published it in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1712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He also preached a series of sermons urging people to give themselves to times of prayer.</a:t>
            </a:r>
          </a:p>
          <a:p>
            <a:pPr marL="919632" lvl="1" indent="-459815">
              <a:lnSpc>
                <a:spcPts val="5283"/>
              </a:lnSpc>
              <a:buFont typeface="Arial"/>
              <a:buChar char="•"/>
            </a:pPr>
            <a:r>
              <a:rPr lang="en-US" sz="4259" dirty="0">
                <a:solidFill>
                  <a:srgbClr val="000000"/>
                </a:solidFill>
                <a:latin typeface="Old Standard"/>
              </a:rPr>
              <a:t>Henry's book and sermons greatly affected many and in particular a special crop of young men whom the Lord would use to bring about </a:t>
            </a:r>
            <a:r>
              <a:rPr lang="en-US" sz="4259" dirty="0">
                <a:solidFill>
                  <a:srgbClr val="000000"/>
                </a:solidFill>
                <a:latin typeface="Old Standard Bold"/>
              </a:rPr>
              <a:t>Revival</a:t>
            </a:r>
            <a:r>
              <a:rPr lang="en-US" sz="4259" dirty="0">
                <a:solidFill>
                  <a:srgbClr val="000000"/>
                </a:solidFill>
                <a:latin typeface="Old Standard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63702"/>
            <a:ext cx="9536560" cy="542007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226" r="7138"/>
          <a:stretch>
            <a:fillRect/>
          </a:stretch>
        </p:blipFill>
        <p:spPr>
          <a:xfrm>
            <a:off x="9536560" y="-63702"/>
            <a:ext cx="8751440" cy="548377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143500"/>
            <a:ext cx="9536560" cy="5356368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9536560" y="5602695"/>
            <a:ext cx="8751440" cy="4706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795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The Holy Club.</a:t>
            </a:r>
          </a:p>
          <a:p>
            <a:pPr marL="798795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Gave themselves to</a:t>
            </a:r>
            <a:r>
              <a:rPr lang="en-US" sz="3700" dirty="0">
                <a:solidFill>
                  <a:srgbClr val="000000"/>
                </a:solidFill>
                <a:latin typeface="Old Standard Bold"/>
              </a:rPr>
              <a:t> a method</a:t>
            </a:r>
            <a:r>
              <a:rPr lang="en-US" sz="3700" dirty="0">
                <a:solidFill>
                  <a:srgbClr val="000000"/>
                </a:solidFill>
                <a:latin typeface="Old Standard"/>
              </a:rPr>
              <a:t> devotion, prayer and fasting until 3 </a:t>
            </a:r>
            <a:r>
              <a:rPr lang="en-US" sz="3700" dirty="0" smtClean="0">
                <a:solidFill>
                  <a:srgbClr val="000000"/>
                </a:solidFill>
                <a:latin typeface="Old Standard"/>
              </a:rPr>
              <a:t>PM.</a:t>
            </a:r>
            <a:endParaRPr lang="en-US" sz="3700" dirty="0">
              <a:solidFill>
                <a:srgbClr val="000000"/>
              </a:solidFill>
              <a:latin typeface="Old Standard"/>
            </a:endParaRPr>
          </a:p>
          <a:p>
            <a:pPr marL="798795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However this was a mere duty for them.</a:t>
            </a:r>
          </a:p>
          <a:p>
            <a:pPr marL="798795" lvl="1" indent="-399397">
              <a:lnSpc>
                <a:spcPts val="4588"/>
              </a:lnSpc>
              <a:buFont typeface="Arial"/>
              <a:buChar char="•"/>
            </a:pPr>
            <a:r>
              <a:rPr lang="en-US" sz="3700" dirty="0">
                <a:solidFill>
                  <a:srgbClr val="000000"/>
                </a:solidFill>
                <a:latin typeface="Old Standard"/>
              </a:rPr>
              <a:t>Their conversion experiences caused them to stress on a heartfelt conviction and assurance of faith.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230" r="2230"/>
          <a:stretch>
            <a:fillRect/>
          </a:stretch>
        </p:blipFill>
        <p:spPr>
          <a:xfrm>
            <a:off x="2" y="1"/>
            <a:ext cx="9225476" cy="541440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488" r="2488"/>
          <a:stretch>
            <a:fillRect/>
          </a:stretch>
        </p:blipFill>
        <p:spPr>
          <a:xfrm>
            <a:off x="9062525" y="1"/>
            <a:ext cx="9225475" cy="54144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r="1766"/>
          <a:stretch>
            <a:fillRect/>
          </a:stretch>
        </p:blipFill>
        <p:spPr>
          <a:xfrm>
            <a:off x="2" y="5143500"/>
            <a:ext cx="9062524" cy="5143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62526" y="5114144"/>
            <a:ext cx="9225476" cy="517285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016" t="1167" r="898"/>
          <a:stretch>
            <a:fillRect/>
          </a:stretch>
        </p:blipFill>
        <p:spPr>
          <a:xfrm>
            <a:off x="0" y="2"/>
            <a:ext cx="10820400" cy="735329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561616" y="-104775"/>
            <a:ext cx="7726384" cy="7694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Old Standard"/>
              </a:rPr>
              <a:t>Northampton, Massachussets.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Old Standard"/>
              </a:rPr>
              <a:t>He oversaw the American great awakening in </a:t>
            </a:r>
            <a:r>
              <a:rPr lang="en-US" sz="4000">
                <a:solidFill>
                  <a:srgbClr val="000000"/>
                </a:solidFill>
                <a:latin typeface="Old Standard Bold"/>
              </a:rPr>
              <a:t>1735-1737.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Old Standard"/>
              </a:rPr>
              <a:t>This was characterized by conversions and an increase in piety.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Old Standard"/>
              </a:rPr>
              <a:t>George Whitefield evangelized this area in </a:t>
            </a:r>
            <a:r>
              <a:rPr lang="en-US" sz="4000">
                <a:solidFill>
                  <a:srgbClr val="000000"/>
                </a:solidFill>
                <a:latin typeface="Old Standard Bold"/>
              </a:rPr>
              <a:t>1739-1740</a:t>
            </a:r>
            <a:r>
              <a:rPr lang="en-US" sz="4000">
                <a:solidFill>
                  <a:srgbClr val="000000"/>
                </a:solidFill>
                <a:latin typeface="Old Standard"/>
              </a:rPr>
              <a:t> during his tour.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Old Standard"/>
              </a:rPr>
              <a:t>This was also a time of </a:t>
            </a:r>
            <a:r>
              <a:rPr lang="en-US" sz="4000">
                <a:solidFill>
                  <a:srgbClr val="000000"/>
                </a:solidFill>
                <a:latin typeface="Old Standard Bold"/>
              </a:rPr>
              <a:t>increased open-air preaching.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7123276"/>
            <a:ext cx="18288000" cy="3190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80" lvl="1">
              <a:lnSpc>
                <a:spcPts val="4960"/>
              </a:lnSpc>
            </a:pPr>
            <a:endParaRPr lang="en-US" sz="4000" dirty="0" smtClean="0">
              <a:solidFill>
                <a:srgbClr val="000000"/>
              </a:solidFill>
              <a:latin typeface="Old Standard"/>
            </a:endParaRP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 dirty="0" smtClean="0">
                <a:solidFill>
                  <a:srgbClr val="000000"/>
                </a:solidFill>
                <a:latin typeface="Old Standard"/>
              </a:rPr>
              <a:t>He 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preached his famous sermon, "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Sinners in the hands of an angry God.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"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He also wrote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the memoirs of David Brainerd.</a:t>
            </a:r>
          </a:p>
          <a:p>
            <a:pPr marL="863560" lvl="1" indent="-431780">
              <a:lnSpc>
                <a:spcPts val="4960"/>
              </a:lnSpc>
              <a:buFont typeface="Arial"/>
              <a:buChar char="•"/>
            </a:pPr>
            <a:r>
              <a:rPr lang="en-US" sz="4000" dirty="0">
                <a:solidFill>
                  <a:srgbClr val="000000"/>
                </a:solidFill>
                <a:latin typeface="Old Standard"/>
              </a:rPr>
              <a:t>In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1747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, he wrote a </a:t>
            </a:r>
            <a:r>
              <a:rPr lang="en-US" sz="4000" dirty="0">
                <a:solidFill>
                  <a:srgbClr val="000000"/>
                </a:solidFill>
                <a:latin typeface="Old Standard Bold"/>
              </a:rPr>
              <a:t>Humble Attempt</a:t>
            </a:r>
            <a:r>
              <a:rPr lang="en-US" sz="4000" dirty="0">
                <a:solidFill>
                  <a:srgbClr val="000000"/>
                </a:solidFill>
                <a:latin typeface="Old Standard"/>
              </a:rPr>
              <a:t>, urging Christians to pray for revivals among heathens.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A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" y="7622"/>
            <a:ext cx="18301567" cy="102793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1797</Words>
  <Application>Microsoft Office PowerPoint</Application>
  <PresentationFormat>Custom</PresentationFormat>
  <Paragraphs>155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Old Standard</vt:lpstr>
      <vt:lpstr>Old Standard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&amp; SCOTTISH REFORMATIONS AND PURITANISM</dc:title>
  <cp:lastModifiedBy>Windows User</cp:lastModifiedBy>
  <cp:revision>13</cp:revision>
  <dcterms:created xsi:type="dcterms:W3CDTF">2006-08-16T00:00:00Z</dcterms:created>
  <dcterms:modified xsi:type="dcterms:W3CDTF">2022-10-16T04:31:41Z</dcterms:modified>
  <dc:identifier>DAFPCcFgRo4</dc:identifier>
</cp:coreProperties>
</file>