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The Seasons Bold" panose="020B0604020202020204" charset="0"/>
      <p:regular r:id="rId30"/>
    </p:embeddedFont>
    <p:embeddedFont>
      <p:font typeface="Old Standard Bold" panose="020B0604020202020204" charset="0"/>
      <p:regular r:id="rId31"/>
    </p:embeddedFont>
    <p:embeddedFont>
      <p:font typeface="Old Standard" panose="020B0604020202020204" charset="0"/>
      <p:regular r:id="rId32"/>
    </p:embeddedFont>
    <p:embeddedFont>
      <p:font typeface="The Seasons" panose="020B0604020202020204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Red Hat Display" panose="020B0604020202020204" charset="0"/>
      <p:regular r:id="rId38"/>
    </p:embeddedFont>
    <p:embeddedFont>
      <p:font typeface="Red Hat Display Bold" panose="020B0604020202020204" charset="0"/>
      <p:regular r:id="rId39"/>
    </p:embeddedFont>
    <p:embeddedFont>
      <p:font typeface="Safira March" panose="020B0604020202020204" charset="0"/>
      <p:regular r:id="rId40"/>
    </p:embeddedFont>
    <p:embeddedFont>
      <p:font typeface="Red Hat Display Bold Italics" panose="020B0604020202020204" charset="0"/>
      <p:regular r:id="rId41"/>
    </p:embeddedFont>
    <p:embeddedFont>
      <p:font typeface="Nunito Bold" panose="020B0604020202020204" charset="0"/>
      <p:regular r:id="rId42"/>
    </p:embeddedFont>
    <p:embeddedFont>
      <p:font typeface="Nunito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87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3D296-0BE8-4FB9-8458-0F736C60BAC3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E2B76-2449-467B-A36A-CD13FD8BC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48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E2B76-2449-467B-A36A-CD13FD8BCA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79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E2B76-2449-467B-A36A-CD13FD8BCA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69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992151"/>
            <a:ext cx="18288000" cy="2294849"/>
            <a:chOff x="0" y="0"/>
            <a:chExt cx="6186311" cy="7762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86311" cy="776282"/>
            </a:xfrm>
            <a:custGeom>
              <a:avLst/>
              <a:gdLst/>
              <a:ahLst/>
              <a:cxnLst/>
              <a:rect l="l" t="t" r="r" b="b"/>
              <a:pathLst>
                <a:path w="6186311" h="776282">
                  <a:moveTo>
                    <a:pt x="0" y="0"/>
                  </a:moveTo>
                  <a:lnTo>
                    <a:pt x="6186311" y="0"/>
                  </a:lnTo>
                  <a:lnTo>
                    <a:pt x="6186311" y="776282"/>
                  </a:lnTo>
                  <a:lnTo>
                    <a:pt x="0" y="776282"/>
                  </a:ln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301589" y="390525"/>
            <a:ext cx="9684822" cy="4041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10000">
                <a:solidFill>
                  <a:srgbClr val="D1B266"/>
                </a:solidFill>
                <a:latin typeface="The Seasons"/>
              </a:rPr>
              <a:t>GREAT CENTURY OF MISSIONS (1800-1900)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07315" y="8386196"/>
            <a:ext cx="10116447" cy="872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56"/>
              </a:lnSpc>
            </a:pPr>
            <a:r>
              <a:rPr lang="en-US" sz="5040">
                <a:solidFill>
                  <a:srgbClr val="1F222B"/>
                </a:solidFill>
                <a:latin typeface="The Seasons"/>
              </a:rPr>
              <a:t>WITH PASTOR KEITH WAWERU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8700" y="2207289"/>
            <a:ext cx="4080535" cy="587242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284983" y="2679173"/>
            <a:ext cx="5637784" cy="56377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42622" y="1466850"/>
            <a:ext cx="15402755" cy="156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82"/>
              </a:lnSpc>
            </a:pPr>
            <a:r>
              <a:rPr lang="en-US" sz="12508">
                <a:solidFill>
                  <a:srgbClr val="5F1A1F"/>
                </a:solidFill>
                <a:latin typeface="The Seasons Bold"/>
              </a:rPr>
              <a:t>TOPIC OUTLINE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796894" y="0"/>
            <a:ext cx="7305788" cy="128847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491106" y="0"/>
            <a:ext cx="7305788" cy="128847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1814682" y="0"/>
            <a:ext cx="7305788" cy="128847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566504" y="5650259"/>
            <a:ext cx="6425675" cy="1060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55"/>
              </a:lnSpc>
            </a:pPr>
            <a:r>
              <a:rPr lang="en-US" sz="2345">
                <a:solidFill>
                  <a:srgbClr val="1F222B"/>
                </a:solidFill>
                <a:latin typeface="Safira March"/>
              </a:rPr>
              <a:t>MISSIONS IN SOUTHERN AFRICA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595023">
            <a:off x="1091118" y="5649938"/>
            <a:ext cx="1193495" cy="65533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566504" y="3941330"/>
            <a:ext cx="6425675" cy="812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83"/>
              </a:lnSpc>
            </a:pPr>
            <a:r>
              <a:rPr lang="en-US" sz="2345">
                <a:solidFill>
                  <a:srgbClr val="1F222B"/>
                </a:solidFill>
                <a:latin typeface="Safira March"/>
              </a:rPr>
              <a:t>MISSIONS BEFORE 19TH CENTURY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595023">
            <a:off x="1091118" y="3805140"/>
            <a:ext cx="1193495" cy="65533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721939" y="3941330"/>
            <a:ext cx="6537361" cy="1228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83"/>
              </a:lnSpc>
            </a:pPr>
            <a:r>
              <a:rPr lang="en-US" sz="2345">
                <a:solidFill>
                  <a:srgbClr val="1F222B"/>
                </a:solidFill>
                <a:latin typeface="Safira March"/>
              </a:rPr>
              <a:t>WILLIAM CAREY AND LONDON MISSIONS SOCIETY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595023">
            <a:off x="9246553" y="3805140"/>
            <a:ext cx="1193495" cy="65533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0721939" y="5764559"/>
            <a:ext cx="6537361" cy="81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83"/>
              </a:lnSpc>
            </a:pPr>
            <a:r>
              <a:rPr lang="en-US" sz="2345">
                <a:solidFill>
                  <a:srgbClr val="1F222B"/>
                </a:solidFill>
                <a:latin typeface="Safira March"/>
              </a:rPr>
              <a:t>MISSIONS IN WEST AFRICA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595023">
            <a:off x="9246553" y="5649938"/>
            <a:ext cx="1193495" cy="655337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566504" y="7478770"/>
            <a:ext cx="6425675" cy="1060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55"/>
              </a:lnSpc>
            </a:pPr>
            <a:r>
              <a:rPr lang="en-US" sz="2345">
                <a:solidFill>
                  <a:srgbClr val="1F222B"/>
                </a:solidFill>
                <a:latin typeface="Safira March"/>
              </a:rPr>
              <a:t>MMISSIONS IN NORTH AFRICA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595023">
            <a:off x="1091118" y="7478449"/>
            <a:ext cx="1193495" cy="655337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833625" y="7435899"/>
            <a:ext cx="6425675" cy="1060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55"/>
              </a:lnSpc>
            </a:pPr>
            <a:r>
              <a:rPr lang="en-US" sz="2345">
                <a:solidFill>
                  <a:srgbClr val="1F222B"/>
                </a:solidFill>
                <a:latin typeface="Safira March"/>
              </a:rPr>
              <a:t>MISSIONS IN EAST AFRICA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595023">
            <a:off x="9358239" y="7435578"/>
            <a:ext cx="1193495" cy="6553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0074" r="10074" b="2797"/>
          <a:stretch>
            <a:fillRect/>
          </a:stretch>
        </p:blipFill>
        <p:spPr>
          <a:xfrm>
            <a:off x="11944770" y="1387852"/>
            <a:ext cx="6343230" cy="889914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314325"/>
            <a:ext cx="18288000" cy="1073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9"/>
              </a:lnSpc>
            </a:pPr>
            <a:r>
              <a:rPr lang="en-US" sz="9011">
                <a:solidFill>
                  <a:srgbClr val="D1B266"/>
                </a:solidFill>
                <a:latin typeface="The Seasons Bold"/>
              </a:rPr>
              <a:t>MISSIONS BEFORE 19TH CENTURY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3730" y="1292602"/>
            <a:ext cx="11591040" cy="2788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53986" lvl="1" indent="-576993">
              <a:lnSpc>
                <a:spcPts val="7483"/>
              </a:lnSpc>
              <a:buFont typeface="Arial"/>
              <a:buChar char="•"/>
            </a:pPr>
            <a:r>
              <a:rPr lang="en-US" sz="5345">
                <a:solidFill>
                  <a:srgbClr val="FFFFFF"/>
                </a:solidFill>
                <a:latin typeface="Nunito Bold"/>
              </a:rPr>
              <a:t>ACTS 8:26-40 </a:t>
            </a:r>
            <a:r>
              <a:rPr lang="en-US" sz="5345">
                <a:solidFill>
                  <a:srgbClr val="FFFFFF"/>
                </a:solidFill>
                <a:latin typeface="Nunito"/>
              </a:rPr>
              <a:t>- Philip and the Ethiopian Eunuch.</a:t>
            </a:r>
          </a:p>
          <a:p>
            <a:pPr marL="1153986" lvl="1" indent="-576993">
              <a:lnSpc>
                <a:spcPts val="7483"/>
              </a:lnSpc>
              <a:buFont typeface="Arial"/>
              <a:buChar char="•"/>
            </a:pPr>
            <a:r>
              <a:rPr lang="en-US" sz="5345">
                <a:solidFill>
                  <a:srgbClr val="FFFFFF"/>
                </a:solidFill>
                <a:latin typeface="Nunito Bold"/>
              </a:rPr>
              <a:t>Frumentius and Aedesius.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3730" y="4713476"/>
            <a:ext cx="11591040" cy="4674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53986" lvl="1" indent="-576993">
              <a:lnSpc>
                <a:spcPts val="7483"/>
              </a:lnSpc>
              <a:buFont typeface="Arial"/>
              <a:buChar char="•"/>
            </a:pPr>
            <a:r>
              <a:rPr lang="en-US" sz="5345">
                <a:solidFill>
                  <a:srgbClr val="FFFFFF"/>
                </a:solidFill>
                <a:latin typeface="Nunito"/>
              </a:rPr>
              <a:t>Most likely the kandake of Acts 8 was the Nubian queen.</a:t>
            </a:r>
          </a:p>
          <a:p>
            <a:pPr marL="1153986" lvl="1" indent="-576993">
              <a:lnSpc>
                <a:spcPts val="7483"/>
              </a:lnSpc>
              <a:buFont typeface="Arial"/>
              <a:buChar char="•"/>
            </a:pPr>
            <a:r>
              <a:rPr lang="en-US" sz="5345">
                <a:solidFill>
                  <a:srgbClr val="FFFFFF"/>
                </a:solidFill>
                <a:latin typeface="Nunito"/>
              </a:rPr>
              <a:t>Christianity here was wiped out because of Islam, poor leadership (untrained pastors).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057" b="7057"/>
          <a:stretch>
            <a:fillRect/>
          </a:stretch>
        </p:blipFill>
        <p:spPr>
          <a:xfrm>
            <a:off x="0" y="1393862"/>
            <a:ext cx="10225912" cy="493284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25912" y="1393862"/>
            <a:ext cx="8062088" cy="452820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25912" y="5808062"/>
            <a:ext cx="8062088" cy="447893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0" y="266700"/>
            <a:ext cx="17542377" cy="112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46"/>
              </a:lnSpc>
            </a:pPr>
            <a:r>
              <a:rPr lang="en-US" sz="9030">
                <a:solidFill>
                  <a:srgbClr val="D1B266"/>
                </a:solidFill>
                <a:latin typeface="The Seasons Bold"/>
              </a:rPr>
              <a:t>MISSIONS IN EUROPE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6240979"/>
            <a:ext cx="10225912" cy="383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8091" lvl="1" indent="-469046">
              <a:lnSpc>
                <a:spcPts val="6083"/>
              </a:lnSpc>
              <a:buFont typeface="Arial"/>
              <a:buChar char="•"/>
            </a:pPr>
            <a:r>
              <a:rPr lang="en-US" sz="4345">
                <a:solidFill>
                  <a:srgbClr val="FFFFFF"/>
                </a:solidFill>
                <a:latin typeface="Nunito"/>
              </a:rPr>
              <a:t>Britain was at this early time unevangelized.</a:t>
            </a:r>
          </a:p>
          <a:p>
            <a:pPr marL="938091" lvl="1" indent="-469046">
              <a:lnSpc>
                <a:spcPts val="6083"/>
              </a:lnSpc>
              <a:buFont typeface="Arial"/>
              <a:buChar char="•"/>
            </a:pPr>
            <a:r>
              <a:rPr lang="en-US" sz="4345">
                <a:solidFill>
                  <a:srgbClr val="FFFFFF"/>
                </a:solidFill>
                <a:latin typeface="Nunito"/>
              </a:rPr>
              <a:t>Mixture of Roman paganism and Nordic paganism.</a:t>
            </a:r>
          </a:p>
          <a:p>
            <a:pPr marL="938091" lvl="1" indent="-469046">
              <a:lnSpc>
                <a:spcPts val="6083"/>
              </a:lnSpc>
              <a:buFont typeface="Arial"/>
              <a:buChar char="•"/>
            </a:pPr>
            <a:r>
              <a:rPr lang="en-US" sz="4345">
                <a:solidFill>
                  <a:srgbClr val="FFFFFF"/>
                </a:solidFill>
                <a:latin typeface="Nunito"/>
              </a:rPr>
              <a:t>Missions opened up by Popes.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856" y="1454233"/>
            <a:ext cx="5539335" cy="58052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05191" y="1454233"/>
            <a:ext cx="4545015" cy="580522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323850"/>
            <a:ext cx="18288000" cy="1130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12"/>
              </a:lnSpc>
            </a:pPr>
            <a:r>
              <a:rPr lang="en-US" sz="9412">
                <a:solidFill>
                  <a:srgbClr val="D1B266"/>
                </a:solidFill>
                <a:latin typeface="The Seasons Bold"/>
              </a:rPr>
              <a:t>MISSIONS IN AFRICA (1400-1800)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479127" y="7371909"/>
            <a:ext cx="6425675" cy="59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3"/>
              </a:lnSpc>
            </a:pPr>
            <a:r>
              <a:rPr lang="en-US" sz="3145">
                <a:solidFill>
                  <a:srgbClr val="FFFFFF"/>
                </a:solidFill>
                <a:latin typeface="Old Standard"/>
              </a:rPr>
              <a:t>PRESTER JOHN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64860" y="7371909"/>
            <a:ext cx="6425675" cy="59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3"/>
              </a:lnSpc>
            </a:pPr>
            <a:r>
              <a:rPr lang="en-US" sz="3145">
                <a:solidFill>
                  <a:srgbClr val="FFFFFF"/>
                </a:solidFill>
                <a:latin typeface="Old Standard"/>
              </a:rPr>
              <a:t>HENRY THE NAVIGATOR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50205" y="1320883"/>
            <a:ext cx="8137795" cy="690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607" lvl="1" indent="-350304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Old Standard"/>
              </a:rPr>
              <a:t>End of the 15th century saw the rise of Portugal as a power.</a:t>
            </a:r>
          </a:p>
          <a:p>
            <a:pPr marL="700607" lvl="1" indent="-350304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Old Standard"/>
              </a:rPr>
              <a:t>The discovery of the New World (America) by Christopher Columbus created an impetus for missions in Europe.</a:t>
            </a:r>
          </a:p>
          <a:p>
            <a:pPr marL="700607" lvl="1" indent="-350304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Old Standard Bold"/>
              </a:rPr>
              <a:t>Bartholomew Diaz </a:t>
            </a:r>
            <a:r>
              <a:rPr lang="en-US" sz="3245">
                <a:solidFill>
                  <a:srgbClr val="FFFFFF"/>
                </a:solidFill>
                <a:latin typeface="Old Standard"/>
              </a:rPr>
              <a:t>and </a:t>
            </a:r>
            <a:r>
              <a:rPr lang="en-US" sz="3245">
                <a:solidFill>
                  <a:srgbClr val="FFFFFF"/>
                </a:solidFill>
                <a:latin typeface="Old Standard Bold"/>
              </a:rPr>
              <a:t>Vasco da Gama</a:t>
            </a:r>
            <a:r>
              <a:rPr lang="en-US" sz="3245">
                <a:solidFill>
                  <a:srgbClr val="FFFFFF"/>
                </a:solidFill>
                <a:latin typeface="Old Standard"/>
              </a:rPr>
              <a:t> were instrumental in charting a sea-route round the cape of good hope to India.</a:t>
            </a:r>
          </a:p>
          <a:p>
            <a:pPr marL="700607" lvl="1" indent="-350304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Old Standard"/>
              </a:rPr>
              <a:t>This desire to trade and to find the mythical Prester John spurred African missions.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336231"/>
            <a:ext cx="18288000" cy="1765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0607" lvl="1" indent="-350304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Old Standard"/>
              </a:rPr>
              <a:t>Roman Catholic orders were instrumental in African missions during this time. </a:t>
            </a:r>
          </a:p>
          <a:p>
            <a:pPr marL="700607" lvl="1" indent="-350304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Old Standard"/>
              </a:rPr>
              <a:t>The Jesuits and Dominican orders were ferocious in missions.</a:t>
            </a:r>
          </a:p>
          <a:p>
            <a:pPr marL="700607" lvl="1" indent="-350304">
              <a:lnSpc>
                <a:spcPts val="4543"/>
              </a:lnSpc>
              <a:buFont typeface="Arial"/>
              <a:buChar char="•"/>
            </a:pPr>
            <a:r>
              <a:rPr lang="en-US" sz="3245">
                <a:solidFill>
                  <a:srgbClr val="FFFFFF"/>
                </a:solidFill>
                <a:latin typeface="Old Standard"/>
              </a:rPr>
              <a:t>The use of priests (Padroado) and navy (Conquista) were instrumental in expansion of the faith.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5344" r="9223" b="5378"/>
          <a:stretch>
            <a:fillRect/>
          </a:stretch>
        </p:blipFill>
        <p:spPr>
          <a:xfrm>
            <a:off x="0" y="0"/>
            <a:ext cx="1036796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181" b="33972"/>
          <a:stretch>
            <a:fillRect/>
          </a:stretch>
        </p:blipFill>
        <p:spPr>
          <a:xfrm>
            <a:off x="10367960" y="0"/>
            <a:ext cx="7920040" cy="5143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5909" t="8076" b="8076"/>
          <a:stretch>
            <a:fillRect/>
          </a:stretch>
        </p:blipFill>
        <p:spPr>
          <a:xfrm>
            <a:off x="10367960" y="5143500"/>
            <a:ext cx="7920040" cy="52975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171" b="2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795" b="2795"/>
          <a:stretch>
            <a:fillRect/>
          </a:stretch>
        </p:blipFill>
        <p:spPr>
          <a:xfrm>
            <a:off x="13075071" y="5143500"/>
            <a:ext cx="5195512" cy="514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b="26329"/>
          <a:stretch>
            <a:fillRect/>
          </a:stretch>
        </p:blipFill>
        <p:spPr>
          <a:xfrm>
            <a:off x="13075071" y="0"/>
            <a:ext cx="5212929" cy="514349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-17417" y="-161925"/>
            <a:ext cx="9144000" cy="9927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Carey was a cobbler by profession.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Made friends with </a:t>
            </a:r>
            <a:r>
              <a:rPr lang="en-US" sz="3999" dirty="0">
                <a:solidFill>
                  <a:srgbClr val="FFFFFF"/>
                </a:solidFill>
                <a:latin typeface="Old Standard Bold"/>
              </a:rPr>
              <a:t>John Ryland</a:t>
            </a:r>
            <a:r>
              <a:rPr lang="en-US" sz="3999" dirty="0">
                <a:solidFill>
                  <a:srgbClr val="FFFFFF"/>
                </a:solidFill>
                <a:latin typeface="Old Standard"/>
              </a:rPr>
              <a:t> and </a:t>
            </a:r>
            <a:r>
              <a:rPr lang="en-US" sz="3999" dirty="0">
                <a:solidFill>
                  <a:srgbClr val="FFFFFF"/>
                </a:solidFill>
                <a:latin typeface="Old Standard Bold"/>
              </a:rPr>
              <a:t>Andrew Fuller.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Old Standard Bold"/>
              </a:rPr>
              <a:t>The Hyper-Calvinistic controversy </a:t>
            </a:r>
            <a:r>
              <a:rPr lang="en-US" sz="3999" dirty="0">
                <a:solidFill>
                  <a:srgbClr val="FFFFFF"/>
                </a:solidFill>
                <a:latin typeface="Old Standard"/>
              </a:rPr>
              <a:t>was brewing around this time.</a:t>
            </a:r>
            <a:r>
              <a:rPr lang="en-US" sz="3999" dirty="0">
                <a:solidFill>
                  <a:srgbClr val="FFFFFF"/>
                </a:solidFill>
                <a:latin typeface="Old Standard Bold"/>
              </a:rPr>
              <a:t>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One of its most famous proponent was commentator</a:t>
            </a:r>
            <a:r>
              <a:rPr lang="en-US" sz="3999" dirty="0">
                <a:solidFill>
                  <a:srgbClr val="FFFFFF"/>
                </a:solidFill>
                <a:latin typeface="Old Standard Bold"/>
              </a:rPr>
              <a:t> John Gill.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It involved asking:</a:t>
            </a:r>
          </a:p>
          <a:p>
            <a:pPr>
              <a:lnSpc>
                <a:spcPts val="5599"/>
              </a:lnSpc>
            </a:pPr>
            <a:endParaRPr lang="en-US" sz="3999" dirty="0">
              <a:solidFill>
                <a:srgbClr val="FFFFFF"/>
              </a:solidFill>
              <a:latin typeface="Old Standard"/>
            </a:endParaRPr>
          </a:p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Did Jesus die for all men?</a:t>
            </a:r>
          </a:p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How efficient/sufficient was his atonement?</a:t>
            </a:r>
          </a:p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Do we have a duty to believe?</a:t>
            </a:r>
          </a:p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FFFFFF"/>
                </a:solidFill>
                <a:latin typeface="Old Standard"/>
              </a:rPr>
              <a:t>What is the place of missions?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488320" y="0"/>
            <a:ext cx="5799680" cy="694643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-85725"/>
            <a:ext cx="12488320" cy="700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57" lvl="1" indent="-474979">
              <a:lnSpc>
                <a:spcPts val="6159"/>
              </a:lnSpc>
              <a:buFont typeface="Arial"/>
              <a:buChar char="•"/>
            </a:pPr>
            <a:r>
              <a:rPr lang="en-US" sz="4399" dirty="0">
                <a:solidFill>
                  <a:srgbClr val="FDFAF0"/>
                </a:solidFill>
                <a:latin typeface="Red Hat Display"/>
              </a:rPr>
              <a:t>Carey read two books that had a great impact on him: Account of the life of the late Rev. David Brainerd and the journal of James cook.</a:t>
            </a:r>
          </a:p>
          <a:p>
            <a:pPr marL="949957" lvl="1" indent="-474979">
              <a:lnSpc>
                <a:spcPts val="6159"/>
              </a:lnSpc>
              <a:buFont typeface="Arial"/>
              <a:buChar char="•"/>
            </a:pPr>
            <a:r>
              <a:rPr lang="en-US" sz="4399" dirty="0">
                <a:solidFill>
                  <a:srgbClr val="FDFAF0"/>
                </a:solidFill>
                <a:latin typeface="Red Hat Display"/>
              </a:rPr>
              <a:t>In </a:t>
            </a:r>
            <a:r>
              <a:rPr lang="en-US" sz="4399" dirty="0">
                <a:solidFill>
                  <a:srgbClr val="FDFAF0"/>
                </a:solidFill>
                <a:latin typeface="Red Hat Display Bold"/>
              </a:rPr>
              <a:t>1792</a:t>
            </a:r>
            <a:r>
              <a:rPr lang="en-US" sz="4399" dirty="0">
                <a:solidFill>
                  <a:srgbClr val="FDFAF0"/>
                </a:solidFill>
                <a:latin typeface="Red Hat Display"/>
              </a:rPr>
              <a:t> he wrote </a:t>
            </a:r>
            <a:r>
              <a:rPr lang="en-US" sz="4399" dirty="0">
                <a:solidFill>
                  <a:srgbClr val="FDFAF0"/>
                </a:solidFill>
                <a:latin typeface="Red Hat Display Bold Italics"/>
              </a:rPr>
              <a:t>an enquiry into the obligations of Christians to use means for the conversion of heathens</a:t>
            </a:r>
            <a:r>
              <a:rPr lang="en-US" sz="4399" dirty="0">
                <a:solidFill>
                  <a:srgbClr val="FDFAF0"/>
                </a:solidFill>
                <a:latin typeface="Red Hat Display"/>
              </a:rPr>
              <a:t> where he showed that </a:t>
            </a:r>
            <a:r>
              <a:rPr lang="en-US" sz="4399" dirty="0">
                <a:solidFill>
                  <a:srgbClr val="FDFAF0"/>
                </a:solidFill>
                <a:latin typeface="Red Hat Display Bold"/>
              </a:rPr>
              <a:t>Matthew 28:18-20 was binding to all Christians</a:t>
            </a:r>
            <a:r>
              <a:rPr lang="en-US" sz="4399" dirty="0">
                <a:solidFill>
                  <a:srgbClr val="FDFAF0"/>
                </a:solidFill>
                <a:latin typeface="Red Hat Display"/>
              </a:rPr>
              <a:t> and </a:t>
            </a:r>
            <a:r>
              <a:rPr lang="en-US" sz="4399" dirty="0">
                <a:solidFill>
                  <a:srgbClr val="FDFAF0"/>
                </a:solidFill>
                <a:latin typeface="Red Hat Display Bold"/>
              </a:rPr>
              <a:t>made a call to form a </a:t>
            </a:r>
            <a:r>
              <a:rPr lang="en-US" sz="4399" dirty="0" err="1">
                <a:solidFill>
                  <a:srgbClr val="FDFAF0"/>
                </a:solidFill>
                <a:latin typeface="Red Hat Display Bold"/>
              </a:rPr>
              <a:t>baptist</a:t>
            </a:r>
            <a:r>
              <a:rPr lang="en-US" sz="4399" dirty="0">
                <a:solidFill>
                  <a:srgbClr val="FDFAF0"/>
                </a:solidFill>
                <a:latin typeface="Red Hat Display Bold"/>
              </a:rPr>
              <a:t> missionary society.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7190310"/>
            <a:ext cx="18658328" cy="2316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57" lvl="1" indent="-474979">
              <a:lnSpc>
                <a:spcPts val="6159"/>
              </a:lnSpc>
              <a:buFont typeface="Arial"/>
              <a:buChar char="•"/>
            </a:pPr>
            <a:r>
              <a:rPr lang="en-US" sz="4399">
                <a:solidFill>
                  <a:srgbClr val="FDFAF0"/>
                </a:solidFill>
                <a:latin typeface="Red Hat Display"/>
              </a:rPr>
              <a:t>He also preached his famous </a:t>
            </a:r>
            <a:r>
              <a:rPr lang="en-US" sz="4399">
                <a:solidFill>
                  <a:srgbClr val="FDFAF0"/>
                </a:solidFill>
                <a:latin typeface="Red Hat Display Bold"/>
              </a:rPr>
              <a:t>deathless sermon</a:t>
            </a:r>
            <a:r>
              <a:rPr lang="en-US" sz="4399">
                <a:solidFill>
                  <a:srgbClr val="FDFAF0"/>
                </a:solidFill>
                <a:latin typeface="Red Hat Display"/>
              </a:rPr>
              <a:t> (</a:t>
            </a:r>
            <a:r>
              <a:rPr lang="en-US" sz="4399">
                <a:solidFill>
                  <a:srgbClr val="FDFAF0"/>
                </a:solidFill>
                <a:latin typeface="Red Hat Display Bold"/>
              </a:rPr>
              <a:t>Isaiah 54:2-3</a:t>
            </a:r>
            <a:r>
              <a:rPr lang="en-US" sz="4399">
                <a:solidFill>
                  <a:srgbClr val="FDFAF0"/>
                </a:solidFill>
                <a:latin typeface="Red Hat Display"/>
              </a:rPr>
              <a:t>) where he made his most famous motto: </a:t>
            </a:r>
            <a:r>
              <a:rPr lang="en-US" sz="4399">
                <a:solidFill>
                  <a:srgbClr val="FDFAF0"/>
                </a:solidFill>
                <a:latin typeface="Red Hat Display Bold"/>
              </a:rPr>
              <a:t>Expect great things from, attempt great things for God.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31157" y="0"/>
            <a:ext cx="9341857" cy="10287000"/>
            <a:chOff x="0" y="0"/>
            <a:chExt cx="2722351" cy="2997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22351" cy="2997779"/>
            </a:xfrm>
            <a:custGeom>
              <a:avLst/>
              <a:gdLst/>
              <a:ahLst/>
              <a:cxnLst/>
              <a:rect l="l" t="t" r="r" b="b"/>
              <a:pathLst>
                <a:path w="2722351" h="2997779">
                  <a:moveTo>
                    <a:pt x="0" y="0"/>
                  </a:moveTo>
                  <a:lnTo>
                    <a:pt x="2722351" y="0"/>
                  </a:lnTo>
                  <a:lnTo>
                    <a:pt x="2722351" y="2997779"/>
                  </a:lnTo>
                  <a:lnTo>
                    <a:pt x="0" y="2997779"/>
                  </a:lnTo>
                  <a:close/>
                </a:path>
              </a:pathLst>
            </a:custGeom>
            <a:solidFill>
              <a:srgbClr val="C8A888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944" b="2944"/>
          <a:stretch>
            <a:fillRect/>
          </a:stretch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8931157" y="-276225"/>
            <a:ext cx="9356843" cy="10548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8722" lvl="1" indent="-379361">
              <a:lnSpc>
                <a:spcPts val="7028"/>
              </a:lnSpc>
              <a:buFont typeface="Arial"/>
              <a:buChar char="•"/>
            </a:pPr>
            <a:r>
              <a:rPr lang="en-US" sz="3514" dirty="0">
                <a:solidFill>
                  <a:srgbClr val="1F222B"/>
                </a:solidFill>
                <a:latin typeface="Red Hat Display"/>
              </a:rPr>
              <a:t>Through this the </a:t>
            </a:r>
            <a:r>
              <a:rPr lang="en-US" sz="3514" dirty="0">
                <a:solidFill>
                  <a:srgbClr val="1F222B"/>
                </a:solidFill>
                <a:latin typeface="Red Hat Display Bold"/>
              </a:rPr>
              <a:t>Baptist missionary society was founded in 1792</a:t>
            </a:r>
            <a:r>
              <a:rPr lang="en-US" sz="3514" dirty="0">
                <a:solidFill>
                  <a:srgbClr val="1F222B"/>
                </a:solidFill>
                <a:latin typeface="Red Hat Display"/>
              </a:rPr>
              <a:t>.</a:t>
            </a:r>
          </a:p>
          <a:p>
            <a:pPr marL="758722" lvl="1" indent="-379361">
              <a:lnSpc>
                <a:spcPts val="7028"/>
              </a:lnSpc>
              <a:buFont typeface="Arial"/>
              <a:buChar char="•"/>
            </a:pPr>
            <a:r>
              <a:rPr lang="en-US" sz="3514" dirty="0">
                <a:solidFill>
                  <a:srgbClr val="1F222B"/>
                </a:solidFill>
                <a:latin typeface="Red Hat Display"/>
              </a:rPr>
              <a:t>He travelled to India in </a:t>
            </a:r>
            <a:r>
              <a:rPr lang="en-US" sz="3514" dirty="0">
                <a:solidFill>
                  <a:srgbClr val="1F222B"/>
                </a:solidFill>
                <a:latin typeface="Red Hat Display Bold"/>
              </a:rPr>
              <a:t>1793</a:t>
            </a:r>
            <a:r>
              <a:rPr lang="en-US" sz="3514" dirty="0">
                <a:solidFill>
                  <a:srgbClr val="1F222B"/>
                </a:solidFill>
                <a:latin typeface="Red Hat Display"/>
              </a:rPr>
              <a:t> with his wife Dorothy and their three children.</a:t>
            </a:r>
          </a:p>
          <a:p>
            <a:pPr marL="758722" lvl="1" indent="-379361">
              <a:lnSpc>
                <a:spcPts val="7028"/>
              </a:lnSpc>
              <a:buFont typeface="Arial"/>
              <a:buChar char="•"/>
            </a:pPr>
            <a:r>
              <a:rPr lang="en-US" sz="3514" dirty="0">
                <a:solidFill>
                  <a:srgbClr val="1F222B"/>
                </a:solidFill>
                <a:latin typeface="Red Hat Display"/>
              </a:rPr>
              <a:t>It was </a:t>
            </a:r>
            <a:r>
              <a:rPr lang="en-US" sz="3514" dirty="0">
                <a:solidFill>
                  <a:srgbClr val="1F222B"/>
                </a:solidFill>
                <a:latin typeface="Red Hat Display Bold"/>
              </a:rPr>
              <a:t>seven years</a:t>
            </a:r>
            <a:r>
              <a:rPr lang="en-US" sz="3514" dirty="0">
                <a:solidFill>
                  <a:srgbClr val="1F222B"/>
                </a:solidFill>
                <a:latin typeface="Red Hat Display"/>
              </a:rPr>
              <a:t> until he made his first convert. </a:t>
            </a:r>
          </a:p>
          <a:p>
            <a:pPr marL="758722" lvl="1" indent="-379361">
              <a:lnSpc>
                <a:spcPts val="7028"/>
              </a:lnSpc>
              <a:buFont typeface="Arial"/>
              <a:buChar char="•"/>
            </a:pPr>
            <a:r>
              <a:rPr lang="en-US" sz="3514" dirty="0">
                <a:solidFill>
                  <a:srgbClr val="1F222B"/>
                </a:solidFill>
                <a:latin typeface="Red Hat Display"/>
              </a:rPr>
              <a:t>His son died and his wife suffered a nervous breakdown from which she never recovered.</a:t>
            </a:r>
          </a:p>
          <a:p>
            <a:pPr marL="758722" lvl="1" indent="-379361">
              <a:lnSpc>
                <a:spcPts val="7028"/>
              </a:lnSpc>
              <a:buFont typeface="Arial"/>
              <a:buChar char="•"/>
            </a:pPr>
            <a:r>
              <a:rPr lang="en-US" sz="3514" dirty="0">
                <a:solidFill>
                  <a:srgbClr val="1F222B"/>
                </a:solidFill>
                <a:latin typeface="Red Hat Display"/>
              </a:rPr>
              <a:t>He moved to </a:t>
            </a:r>
            <a:r>
              <a:rPr lang="en-US" sz="3514" dirty="0" err="1">
                <a:solidFill>
                  <a:srgbClr val="1F222B"/>
                </a:solidFill>
                <a:latin typeface="Red Hat Display Bold"/>
              </a:rPr>
              <a:t>Serampore</a:t>
            </a:r>
            <a:r>
              <a:rPr lang="en-US" sz="3514" dirty="0">
                <a:solidFill>
                  <a:srgbClr val="1F222B"/>
                </a:solidFill>
                <a:latin typeface="Red Hat Display"/>
              </a:rPr>
              <a:t> in </a:t>
            </a:r>
            <a:r>
              <a:rPr lang="en-US" sz="3514" dirty="0">
                <a:solidFill>
                  <a:srgbClr val="1F222B"/>
                </a:solidFill>
                <a:latin typeface="Red Hat Display Bold"/>
              </a:rPr>
              <a:t>1800</a:t>
            </a:r>
            <a:r>
              <a:rPr lang="en-US" sz="3514" dirty="0">
                <a:solidFill>
                  <a:srgbClr val="1F222B"/>
                </a:solidFill>
                <a:latin typeface="Red Hat Display"/>
              </a:rPr>
              <a:t> due to hostility from the East India company.</a:t>
            </a:r>
          </a:p>
          <a:p>
            <a:pPr marL="758722" lvl="1" indent="-379361">
              <a:lnSpc>
                <a:spcPts val="7028"/>
              </a:lnSpc>
              <a:buFont typeface="Arial"/>
              <a:buChar char="•"/>
            </a:pPr>
            <a:r>
              <a:rPr lang="en-US" sz="3514" dirty="0">
                <a:solidFill>
                  <a:srgbClr val="1F222B"/>
                </a:solidFill>
                <a:latin typeface="Red Hat Display Bold"/>
              </a:rPr>
              <a:t>Translated the Bible into Bengali.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144000" y="5143500"/>
            <a:ext cx="9144000" cy="51358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9062" b="55359"/>
          <a:stretch>
            <a:fillRect/>
          </a:stretch>
        </p:blipFill>
        <p:spPr>
          <a:xfrm>
            <a:off x="9144000" y="0"/>
            <a:ext cx="9144000" cy="51435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66675"/>
            <a:ext cx="9144000" cy="10016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Red Hat Display"/>
              </a:rPr>
              <a:t>In </a:t>
            </a:r>
            <a:r>
              <a:rPr lang="en-US" sz="3999" dirty="0">
                <a:solidFill>
                  <a:srgbClr val="FFFFFF"/>
                </a:solidFill>
                <a:latin typeface="Red Hat Display Bold"/>
              </a:rPr>
              <a:t>1794</a:t>
            </a:r>
            <a:r>
              <a:rPr lang="en-US" sz="3999" dirty="0">
                <a:solidFill>
                  <a:srgbClr val="FFFFFF"/>
                </a:solidFill>
                <a:latin typeface="Red Hat Display"/>
              </a:rPr>
              <a:t> he wrote a </a:t>
            </a:r>
            <a:r>
              <a:rPr lang="en-US" sz="3999" dirty="0" smtClean="0">
                <a:solidFill>
                  <a:srgbClr val="FFFFFF"/>
                </a:solidFill>
                <a:latin typeface="Red Hat Display"/>
              </a:rPr>
              <a:t>letter </a:t>
            </a:r>
            <a:r>
              <a:rPr lang="en-US" sz="3999" dirty="0">
                <a:solidFill>
                  <a:srgbClr val="FFFFFF"/>
                </a:solidFill>
                <a:latin typeface="Red Hat Display"/>
              </a:rPr>
              <a:t>to John Ryland  urging him to form a non-denominational missionary society.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Red Hat Display"/>
              </a:rPr>
              <a:t>The society was formed in </a:t>
            </a:r>
            <a:r>
              <a:rPr lang="en-US" sz="3999" dirty="0">
                <a:solidFill>
                  <a:srgbClr val="FFFFFF"/>
                </a:solidFill>
                <a:latin typeface="Red Hat Display Bold"/>
              </a:rPr>
              <a:t>1795</a:t>
            </a:r>
            <a:r>
              <a:rPr lang="en-US" sz="3999" dirty="0">
                <a:solidFill>
                  <a:srgbClr val="FFFFFF"/>
                </a:solidFill>
                <a:latin typeface="Red Hat Display"/>
              </a:rPr>
              <a:t> and was called </a:t>
            </a:r>
            <a:r>
              <a:rPr lang="en-US" sz="3999" dirty="0">
                <a:solidFill>
                  <a:srgbClr val="FFFFFF"/>
                </a:solidFill>
                <a:latin typeface="Red Hat Display Bold"/>
              </a:rPr>
              <a:t>London Missionary Society.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Red Hat Display"/>
              </a:rPr>
              <a:t>In 1816 they sent their first missionary to South Africa </a:t>
            </a:r>
            <a:r>
              <a:rPr lang="en-US" sz="3999" dirty="0">
                <a:solidFill>
                  <a:srgbClr val="FFFFFF"/>
                </a:solidFill>
                <a:latin typeface="Red Hat Display Bold"/>
              </a:rPr>
              <a:t>Robert Moffat.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Red Hat Display"/>
              </a:rPr>
              <a:t>He translated the Bible into Setswana.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FFFFFF"/>
                </a:solidFill>
                <a:latin typeface="Red Hat Display"/>
              </a:rPr>
              <a:t>In </a:t>
            </a:r>
            <a:r>
              <a:rPr lang="en-US" sz="3999" dirty="0">
                <a:solidFill>
                  <a:srgbClr val="FFFFFF"/>
                </a:solidFill>
                <a:latin typeface="Red Hat Display Bold"/>
              </a:rPr>
              <a:t>1840</a:t>
            </a:r>
            <a:r>
              <a:rPr lang="en-US" sz="3999" dirty="0">
                <a:solidFill>
                  <a:srgbClr val="FFFFFF"/>
                </a:solidFill>
                <a:latin typeface="Red Hat Display"/>
              </a:rPr>
              <a:t> he sailed back to London and met a young man in whom he set ablaze with a passion for missions in Africa.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7538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8961" r="18961"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100" r="734"/>
          <a:stretch>
            <a:fillRect/>
          </a:stretch>
        </p:blipFill>
        <p:spPr>
          <a:xfrm>
            <a:off x="9574267" y="0"/>
            <a:ext cx="8713733" cy="529237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28"/>
          <a:stretch>
            <a:fillRect/>
          </a:stretch>
        </p:blipFill>
        <p:spPr>
          <a:xfrm>
            <a:off x="9574267" y="5292378"/>
            <a:ext cx="8695677" cy="499462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76200"/>
            <a:ext cx="9574267" cy="1026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ed Hat Display"/>
              </a:rPr>
              <a:t>Travelled to South Africa in 1840 and arrived in </a:t>
            </a:r>
            <a:r>
              <a:rPr lang="en-US" sz="3900">
                <a:solidFill>
                  <a:srgbClr val="FFFFFF"/>
                </a:solidFill>
                <a:latin typeface="Red Hat Display Bold"/>
              </a:rPr>
              <a:t>1841</a:t>
            </a:r>
            <a:r>
              <a:rPr lang="en-US" sz="3900">
                <a:solidFill>
                  <a:srgbClr val="FFFFFF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ed Hat Display"/>
              </a:rPr>
              <a:t>Set up mission work up north from where Moffat was. 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ed Hat Display"/>
              </a:rPr>
              <a:t>Attacked by a lion and then moved back to Moffat's centre where his daughter, Mary, nursed him.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ed Hat Display"/>
              </a:rPr>
              <a:t>They were married in </a:t>
            </a:r>
            <a:r>
              <a:rPr lang="en-US" sz="3900">
                <a:solidFill>
                  <a:srgbClr val="FFFFFF"/>
                </a:solidFill>
                <a:latin typeface="Red Hat Display Bold"/>
              </a:rPr>
              <a:t>1845</a:t>
            </a:r>
            <a:r>
              <a:rPr lang="en-US" sz="3900">
                <a:solidFill>
                  <a:srgbClr val="FFFFFF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ed Hat Display"/>
              </a:rPr>
              <a:t>She was a great asset to him in ministry due to her fluency in the local languages.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ed Hat Display"/>
              </a:rPr>
              <a:t>He had only one convert in all his missionary life - </a:t>
            </a:r>
            <a:r>
              <a:rPr lang="en-US" sz="3900">
                <a:solidFill>
                  <a:srgbClr val="FFFFFF"/>
                </a:solidFill>
                <a:latin typeface="Red Hat Display Bold"/>
              </a:rPr>
              <a:t>Chief Sechele of the Kololo (converted in 1849).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FFFFF"/>
                </a:solidFill>
                <a:latin typeface="Red Hat Display Bold"/>
              </a:rPr>
              <a:t>Backslid within months.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53015" y="0"/>
            <a:ext cx="9934985" cy="1022249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-66675"/>
            <a:ext cx="8353015" cy="912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Livingstone is perhaps known more for his desire to stop the slave trade by finding trade routes to the East African Coast.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He moved up north trying to find the source of the Nile.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His motto was "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Christianity, Civilization, Commerce.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"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Reached the Zambezi in 1851 where he did most of his work.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Hugely affected by what he saw in the Tanzanian coast where slaves were treated inhumanely.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983" b="38766"/>
          <a:stretch>
            <a:fillRect/>
          </a:stretch>
        </p:blipFill>
        <p:spPr>
          <a:xfrm>
            <a:off x="9144000" y="0"/>
            <a:ext cx="9144000" cy="514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5251" b="50579"/>
          <a:stretch>
            <a:fillRect/>
          </a:stretch>
        </p:blipFill>
        <p:spPr>
          <a:xfrm>
            <a:off x="9144000" y="5143500"/>
            <a:ext cx="9144000" cy="605339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66675"/>
            <a:ext cx="9144000" cy="9832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He returned to England in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1857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 and gave lectures on missions to Africa.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Some members within the Anglican church were so affected by his lectures that they started the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Universities Mission to Central Africa  (UMCA).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UMCA sent their first missionary,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Charles Mackenzie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, to Nyasaland (Malawi) in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1860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 but this was a disaster. Most of the crew died of Malaria or blackwater fever.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UMCA reloctaed to Zanzibar in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1864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 where they had their most success.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9495" b="25290"/>
          <a:stretch>
            <a:fillRect/>
          </a:stretch>
        </p:blipFill>
        <p:spPr>
          <a:xfrm>
            <a:off x="9144000" y="5260677"/>
            <a:ext cx="9144000" cy="50263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8437" b="48438"/>
          <a:stretch>
            <a:fillRect/>
          </a:stretch>
        </p:blipFill>
        <p:spPr>
          <a:xfrm>
            <a:off x="9144000" y="0"/>
            <a:ext cx="9144000" cy="526067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66675"/>
            <a:ext cx="7823909" cy="9832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F222B"/>
                </a:solidFill>
                <a:latin typeface="Red Hat Display"/>
              </a:rPr>
              <a:t>Livingstone's convert, Sechele, was involved in missionary work.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F222B"/>
                </a:solidFill>
                <a:latin typeface="Red Hat Display"/>
              </a:rPr>
              <a:t>He wrote the Bible in his native language and converted his entire tribe as well as doing missions among neighboring tribes.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F222B"/>
                </a:solidFill>
                <a:latin typeface="Red Hat Display"/>
              </a:rPr>
              <a:t>Livingstone died in </a:t>
            </a:r>
            <a:r>
              <a:rPr lang="en-US" sz="3999">
                <a:solidFill>
                  <a:srgbClr val="1F222B"/>
                </a:solidFill>
                <a:latin typeface="Red Hat Display Bold"/>
              </a:rPr>
              <a:t>1873.</a:t>
            </a:r>
            <a:r>
              <a:rPr lang="en-US" sz="3999">
                <a:solidFill>
                  <a:srgbClr val="1F222B"/>
                </a:solidFill>
                <a:latin typeface="Red Hat Display"/>
              </a:rPr>
              <a:t> His heart was removed by two of his trusted servants and buried in Zambia.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F222B"/>
                </a:solidFill>
                <a:latin typeface="Red Hat Display"/>
              </a:rPr>
              <a:t>His body was shipped back to the UK and buried.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10556"/>
          <a:stretch>
            <a:fillRect/>
          </a:stretch>
        </p:blipFill>
        <p:spPr>
          <a:xfrm>
            <a:off x="9144000" y="0"/>
            <a:ext cx="9144000" cy="514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b="25434"/>
          <a:stretch>
            <a:fillRect/>
          </a:stretch>
        </p:blipFill>
        <p:spPr>
          <a:xfrm>
            <a:off x="9144000" y="5143500"/>
            <a:ext cx="9144000" cy="511368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66675"/>
            <a:ext cx="8600492" cy="9832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F222B"/>
                </a:solidFill>
                <a:latin typeface="Red Hat Display"/>
              </a:rPr>
              <a:t>When Livingstone died in </a:t>
            </a:r>
            <a:r>
              <a:rPr lang="en-US" sz="3999" dirty="0">
                <a:solidFill>
                  <a:srgbClr val="1F222B"/>
                </a:solidFill>
                <a:latin typeface="Red Hat Display Bold"/>
              </a:rPr>
              <a:t>1873</a:t>
            </a:r>
            <a:r>
              <a:rPr lang="en-US" sz="3999" dirty="0">
                <a:solidFill>
                  <a:srgbClr val="1F222B"/>
                </a:solidFill>
                <a:latin typeface="Red Hat Display"/>
              </a:rPr>
              <a:t>, a young girl of 25 years, desired to follow in his footsteps.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F222B"/>
                </a:solidFill>
                <a:latin typeface="Red Hat Display"/>
              </a:rPr>
              <a:t>Her name was Mary </a:t>
            </a:r>
            <a:r>
              <a:rPr lang="en-US" sz="3999" dirty="0" err="1">
                <a:solidFill>
                  <a:srgbClr val="1F222B"/>
                </a:solidFill>
                <a:latin typeface="Red Hat Display"/>
              </a:rPr>
              <a:t>Slessor</a:t>
            </a:r>
            <a:r>
              <a:rPr lang="en-US" sz="3999" dirty="0">
                <a:solidFill>
                  <a:srgbClr val="1F222B"/>
                </a:solidFill>
                <a:latin typeface="Red Hat Display"/>
              </a:rPr>
              <a:t>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F222B"/>
                </a:solidFill>
                <a:latin typeface="Red Hat Display"/>
              </a:rPr>
              <a:t>In </a:t>
            </a:r>
            <a:r>
              <a:rPr lang="en-US" sz="3999" dirty="0">
                <a:solidFill>
                  <a:srgbClr val="1F222B"/>
                </a:solidFill>
                <a:latin typeface="Red Hat Display Bold"/>
              </a:rPr>
              <a:t>1876</a:t>
            </a:r>
            <a:r>
              <a:rPr lang="en-US" sz="3999" dirty="0">
                <a:solidFill>
                  <a:srgbClr val="1F222B"/>
                </a:solidFill>
                <a:latin typeface="Red Hat Display"/>
              </a:rPr>
              <a:t>, she sailed to </a:t>
            </a:r>
            <a:r>
              <a:rPr lang="en-US" sz="3999" dirty="0" err="1">
                <a:solidFill>
                  <a:srgbClr val="1F222B"/>
                </a:solidFill>
                <a:latin typeface="Red Hat Display Bold"/>
              </a:rPr>
              <a:t>Calabar</a:t>
            </a:r>
            <a:r>
              <a:rPr lang="en-US" sz="3999" dirty="0">
                <a:solidFill>
                  <a:srgbClr val="1F222B"/>
                </a:solidFill>
                <a:latin typeface="Red Hat Display"/>
              </a:rPr>
              <a:t>, Nigeria and did missions among the </a:t>
            </a:r>
            <a:r>
              <a:rPr lang="en-US" sz="3999" dirty="0" err="1">
                <a:solidFill>
                  <a:srgbClr val="1F222B"/>
                </a:solidFill>
                <a:latin typeface="Red Hat Display Bold"/>
              </a:rPr>
              <a:t>Efik</a:t>
            </a:r>
            <a:r>
              <a:rPr lang="en-US" sz="3999" dirty="0">
                <a:solidFill>
                  <a:srgbClr val="1F222B"/>
                </a:solidFill>
                <a:latin typeface="Red Hat Display"/>
              </a:rPr>
              <a:t>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F222B"/>
                </a:solidFill>
                <a:latin typeface="Red Hat Display"/>
              </a:rPr>
              <a:t>She lived a life of poverty in Nigeria, living just like the local people while preaching the gospel.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F222B"/>
                </a:solidFill>
                <a:latin typeface="Red Hat Display"/>
              </a:rPr>
              <a:t>She is known for saving and adopting babies who were born as twins.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5" r="6803"/>
          <a:stretch>
            <a:fillRect/>
          </a:stretch>
        </p:blipFill>
        <p:spPr>
          <a:xfrm>
            <a:off x="9946184" y="-29356"/>
            <a:ext cx="8341816" cy="517285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565" r="7342"/>
          <a:stretch>
            <a:fillRect/>
          </a:stretch>
        </p:blipFill>
        <p:spPr>
          <a:xfrm>
            <a:off x="9946184" y="5143500"/>
            <a:ext cx="8341816" cy="51435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76200"/>
            <a:ext cx="9946184" cy="1026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While the Baptist missionary society was being formed in 1792, a new African country was being formed.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 Bold"/>
              </a:rPr>
              <a:t>Sierra Leone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was formed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1792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as an attempt to end slave trade. 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It was created through the efforts of the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Clapham sect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, a group of Abolitionists, chief among them being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William Wilberforce.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Together with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Charles Simeon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and under the leadership of the Clapham rector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John Venn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, they formed the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Church Missionary Society (CMS) in 1799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, an Anglican missionary society to Africa.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688" r="35168"/>
          <a:stretch>
            <a:fillRect/>
          </a:stretch>
        </p:blipFill>
        <p:spPr>
          <a:xfrm>
            <a:off x="10825180" y="0"/>
            <a:ext cx="7462820" cy="1018794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-76200"/>
            <a:ext cx="10825180" cy="1026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Perhaps the most important CMS missionary in West Africa waas the local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Samuel Ajayi Crowther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was almost sold as a slave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1821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but was saved by the British Royal navy.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was sent to Sierra Leone where he learnt English and was converted.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went to study in England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1826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1841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, he took part in the Niger Expedition with another CMS missionary,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James Schon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1854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he founded the Niger mission. 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was ordained as the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first African bishop of the Anglican church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1864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translated the Anglican book of common prayer into Yoruba.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-66675"/>
            <a:ext cx="11635898" cy="9832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CMS also did missions in Egypt and Ethiopia.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 Bold"/>
              </a:rPr>
              <a:t>Frederick Augustus Klein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 was a CMS missionary in Egypt who  revived the missions there in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1882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He established public worship in Arabic as well as revising the Arabic version of the book of common prayer.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 Bold"/>
              </a:rPr>
              <a:t>William Jowett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 instigated the translation of the Bible into the widely spoken Amharic in Ethiopia.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 Bold"/>
              </a:rPr>
              <a:t>Abu Rumi 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translated it in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1819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His version was used as the principal translation until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1961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. 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This led to the founding of the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Ethiopian Evangelical church.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1824" r="4455" b="11824"/>
          <a:stretch>
            <a:fillRect/>
          </a:stretch>
        </p:blipFill>
        <p:spPr>
          <a:xfrm>
            <a:off x="11699446" y="87011"/>
            <a:ext cx="6588554" cy="52649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699446" y="5351944"/>
            <a:ext cx="6588554" cy="493505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-76200"/>
            <a:ext cx="10500888" cy="1026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 Bold"/>
              </a:rPr>
              <a:t>Ludwig Krapf 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joined the CMS in Ethiopian missions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1837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did missions among the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Oromo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Started translating the New Testament into their language.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All protestant missionaries were expelled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1844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for political reasons.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Krapf hoped to reach the Oromo once again through the Kenyan Coast.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learnt Mijikenda and Swahili and translated the New Testament and the book of common prayer into Swahili.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Did most of his work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Rabai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was joined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1846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by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Johannes Rebmann 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who translated Luke into Swahili.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8521" b="29559"/>
          <a:stretch>
            <a:fillRect/>
          </a:stretch>
        </p:blipFill>
        <p:spPr>
          <a:xfrm>
            <a:off x="10970703" y="0"/>
            <a:ext cx="7317297" cy="562572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2806" b="51451"/>
          <a:stretch>
            <a:fillRect/>
          </a:stretch>
        </p:blipFill>
        <p:spPr>
          <a:xfrm>
            <a:off x="10970703" y="5625724"/>
            <a:ext cx="7317297" cy="466127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-76200"/>
            <a:ext cx="11157997" cy="1026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Alexander Mackay was a missionary to Uganda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1878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Kabaka Mutesa I issued a call for missionaries to come to Uganda.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His son, Kabaka Mwanga expelled missionaries and assassinated Anglican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Archbishop James Hannington in 1885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He is infamous for the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Namugongo martyrs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1886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Missions in Rwanda were established in in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1916</a:t>
            </a:r>
            <a:r>
              <a:rPr lang="en-US" sz="3900">
                <a:solidFill>
                  <a:srgbClr val="FDFAF0"/>
                </a:solidFill>
                <a:latin typeface="Red Hat Display"/>
              </a:rPr>
              <a:t> 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The Rwanda missiosn were the birthplace for the </a:t>
            </a:r>
            <a:r>
              <a:rPr lang="en-US" sz="3900">
                <a:solidFill>
                  <a:srgbClr val="FDFAF0"/>
                </a:solidFill>
                <a:latin typeface="Red Hat Display Bold"/>
              </a:rPr>
              <a:t>East African Revival of the 1930s and 1940s (Tukutendereza).</a:t>
            </a:r>
          </a:p>
          <a:p>
            <a:pPr marL="842010" lvl="1" indent="-421005">
              <a:lnSpc>
                <a:spcPts val="5459"/>
              </a:lnSpc>
              <a:buFont typeface="Arial"/>
              <a:buChar char="•"/>
            </a:pPr>
            <a:r>
              <a:rPr lang="en-US" sz="3900">
                <a:solidFill>
                  <a:srgbClr val="FDFAF0"/>
                </a:solidFill>
                <a:latin typeface="Red Hat Display"/>
              </a:rPr>
              <a:t>They were characterized by public confession of sin.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4232" b="38662"/>
          <a:stretch>
            <a:fillRect/>
          </a:stretch>
        </p:blipFill>
        <p:spPr>
          <a:xfrm>
            <a:off x="11644135" y="0"/>
            <a:ext cx="6643865" cy="5143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6818" t="4886" b="28849"/>
          <a:stretch>
            <a:fillRect/>
          </a:stretch>
        </p:blipFill>
        <p:spPr>
          <a:xfrm>
            <a:off x="11644135" y="5093970"/>
            <a:ext cx="6643865" cy="585205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147955"/>
            <a:ext cx="10500888" cy="912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The first Great awakening (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1730-1755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) led to missions particularly through the influence of John Wesley and Jonathan Edwards. It was characterized by increased piety and the rise of methodism.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Wesleyan methodism was characterized by  an emphasis on the possibility of complete sanctification.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DFAF0"/>
                </a:solidFill>
                <a:latin typeface="Red Hat Display"/>
              </a:rPr>
              <a:t>The Second Great Awakening  (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1790-1840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) was characterized by an appeal to the supernatural and the rise of the </a:t>
            </a:r>
            <a:r>
              <a:rPr lang="en-US" sz="3999">
                <a:solidFill>
                  <a:srgbClr val="FDFAF0"/>
                </a:solidFill>
                <a:latin typeface="Red Hat Display Bold"/>
              </a:rPr>
              <a:t>holiness movement</a:t>
            </a:r>
            <a:r>
              <a:rPr lang="en-US" sz="3999">
                <a:solidFill>
                  <a:srgbClr val="FDFAF0"/>
                </a:solidFill>
                <a:latin typeface="Red Hat Display"/>
              </a:rPr>
              <a:t>, an emphasized form of Wesleyan methodism.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13532" b="41225"/>
          <a:stretch>
            <a:fillRect/>
          </a:stretch>
        </p:blipFill>
        <p:spPr>
          <a:xfrm>
            <a:off x="10500888" y="1028700"/>
            <a:ext cx="7787112" cy="47163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6932" b="54281"/>
          <a:stretch>
            <a:fillRect/>
          </a:stretch>
        </p:blipFill>
        <p:spPr>
          <a:xfrm>
            <a:off x="10500888" y="5745053"/>
            <a:ext cx="7787112" cy="453042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0" y="276225"/>
            <a:ext cx="18288000" cy="938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8011">
                <a:solidFill>
                  <a:srgbClr val="D1B266"/>
                </a:solidFill>
                <a:latin typeface="The Seasons"/>
              </a:rPr>
              <a:t>2ND AND 3RD GREAT AWAKENINGS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05166" y="0"/>
            <a:ext cx="9682834" cy="542930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3302" b="24854"/>
          <a:stretch>
            <a:fillRect/>
          </a:stretch>
        </p:blipFill>
        <p:spPr>
          <a:xfrm>
            <a:off x="9700088" y="5429303"/>
            <a:ext cx="8587912" cy="514200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76200"/>
            <a:ext cx="9144000" cy="10264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Wesleyan methodism was also Arminian and denied Calvinistic teachings.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They denied the doctrine of predestination and particular atonement.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Through this a teaching started to take deep root during the second great awakening that man has complete free will to choose salvation.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The teaching of the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altar call 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started to hold sway during this time. Its major proponent was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Charles Finney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One of his most famous opponents was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Benjamin Warfield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808" r="4045" b="13726"/>
          <a:stretch>
            <a:fillRect/>
          </a:stretch>
        </p:blipFill>
        <p:spPr>
          <a:xfrm>
            <a:off x="9144000" y="0"/>
            <a:ext cx="9144000" cy="514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522" t="1431" r="2331" b="12408"/>
          <a:stretch>
            <a:fillRect/>
          </a:stretch>
        </p:blipFill>
        <p:spPr>
          <a:xfrm>
            <a:off x="9144000" y="5150270"/>
            <a:ext cx="9144000" cy="513673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76200"/>
            <a:ext cx="9144000" cy="957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The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Premillenial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 view of eschatology also developed during this time.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Its major propoenent was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John Nelson Darby. 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One of its fiercest opponets was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 Charles Spurgeon.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As a desire to end the slave trade, the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postmillenial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 view of eschatology also took deep root in this time, since it held to the belief that social evils had to be removed before Jesus returned (after the golden age).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Spurgeon was also part of the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third great awakening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 (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1855-1930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144000" y="0"/>
            <a:ext cx="9144000" cy="51358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7319" b="15080"/>
          <a:stretch>
            <a:fillRect/>
          </a:stretch>
        </p:blipFill>
        <p:spPr>
          <a:xfrm>
            <a:off x="9144000" y="5135880"/>
            <a:ext cx="9144000" cy="515112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76200"/>
            <a:ext cx="9144000" cy="10950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The third great awakening saw the rise of the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holiness movement, Jehovah's witnesses, Christian science and the salvation army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Notable names here are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D.L Moody</a:t>
            </a:r>
            <a:r>
              <a:rPr lang="en-US" sz="3874">
                <a:solidFill>
                  <a:srgbClr val="FDFAF0"/>
                </a:solidFill>
                <a:latin typeface="Red Hat Display"/>
              </a:rPr>
              <a:t> and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Hudson Taylor (missionary to China).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Because of the ongoing slavery, this was also the period of the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social gospel e.g Salvation army.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A very dangerous teaching emerged during the third great awakening.</a:t>
            </a:r>
          </a:p>
          <a:p>
            <a:pPr marL="836543" lvl="1" indent="-418272">
              <a:lnSpc>
                <a:spcPts val="5424"/>
              </a:lnSpc>
              <a:buFont typeface="Arial"/>
              <a:buChar char="•"/>
            </a:pPr>
            <a:r>
              <a:rPr lang="en-US" sz="3874">
                <a:solidFill>
                  <a:srgbClr val="FDFAF0"/>
                </a:solidFill>
                <a:latin typeface="Red Hat Display"/>
              </a:rPr>
              <a:t>This movement emphasized on a </a:t>
            </a:r>
            <a:r>
              <a:rPr lang="en-US" sz="3874">
                <a:solidFill>
                  <a:srgbClr val="FDFAF0"/>
                </a:solidFill>
                <a:latin typeface="Red Hat Display Bold"/>
              </a:rPr>
              <a:t>third work of grace that is the baptism of the Holy Spirit.</a:t>
            </a:r>
          </a:p>
          <a:p>
            <a:pPr>
              <a:lnSpc>
                <a:spcPts val="5424"/>
              </a:lnSpc>
            </a:pPr>
            <a:endParaRPr lang="en-US" sz="3874">
              <a:solidFill>
                <a:srgbClr val="FDFAF0"/>
              </a:solidFill>
              <a:latin typeface="Red Hat Display 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47" b="78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1735</Words>
  <Application>Microsoft Office PowerPoint</Application>
  <PresentationFormat>Custom</PresentationFormat>
  <Paragraphs>132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The Seasons Bold</vt:lpstr>
      <vt:lpstr>Old Standard Bold</vt:lpstr>
      <vt:lpstr>Old Standard</vt:lpstr>
      <vt:lpstr>The Seasons</vt:lpstr>
      <vt:lpstr>Calibri</vt:lpstr>
      <vt:lpstr>Red Hat Display</vt:lpstr>
      <vt:lpstr>Red Hat Display Bold</vt:lpstr>
      <vt:lpstr>Arial</vt:lpstr>
      <vt:lpstr>Safira March</vt:lpstr>
      <vt:lpstr>Red Hat Display Bold Italics</vt:lpstr>
      <vt:lpstr>Nunito Bold</vt:lpstr>
      <vt:lpstr>Nunito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 CENTURY OF MISSIONS</dc:title>
  <cp:lastModifiedBy>Windows User</cp:lastModifiedBy>
  <cp:revision>7</cp:revision>
  <dcterms:created xsi:type="dcterms:W3CDTF">2006-08-16T00:00:00Z</dcterms:created>
  <dcterms:modified xsi:type="dcterms:W3CDTF">2023-02-04T19:38:08Z</dcterms:modified>
  <dc:identifier>DAFPdtxuTjU</dc:identifier>
</cp:coreProperties>
</file>