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WC Mano Negra Bold" charset="1" panose="02000506000000020004"/>
      <p:regular r:id="rId10"/>
    </p:embeddedFont>
    <p:embeddedFont>
      <p:font typeface="Now" charset="1" panose="00000500000000000000"/>
      <p:regular r:id="rId11"/>
    </p:embeddedFont>
    <p:embeddedFont>
      <p:font typeface="Now Bold" charset="1" panose="000006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slides/slide1.xml" Type="http://schemas.openxmlformats.org/officeDocument/2006/relationships/slide"/><Relationship Id="rId14" Target="slides/slide2.xml" Type="http://schemas.openxmlformats.org/officeDocument/2006/relationships/slide"/><Relationship Id="rId15" Target="slides/slide3.xml" Type="http://schemas.openxmlformats.org/officeDocument/2006/relationships/slide"/><Relationship Id="rId16" Target="slides/slide4.xml" Type="http://schemas.openxmlformats.org/officeDocument/2006/relationships/slide"/><Relationship Id="rId17" Target="slides/slide5.xml" Type="http://schemas.openxmlformats.org/officeDocument/2006/relationships/slide"/><Relationship Id="rId18" Target="slides/slide6.xml" Type="http://schemas.openxmlformats.org/officeDocument/2006/relationships/slide"/><Relationship Id="rId19" Target="slides/slide7.xml" Type="http://schemas.openxmlformats.org/officeDocument/2006/relationships/slide"/><Relationship Id="rId2" Target="presProps.xml" Type="http://schemas.openxmlformats.org/officeDocument/2006/relationships/presProps"/><Relationship Id="rId20" Target="slides/slide8.xml" Type="http://schemas.openxmlformats.org/officeDocument/2006/relationships/slide"/><Relationship Id="rId21" Target="slides/slide9.xml" Type="http://schemas.openxmlformats.org/officeDocument/2006/relationships/slide"/><Relationship Id="rId22" Target="slides/slide10.xml" Type="http://schemas.openxmlformats.org/officeDocument/2006/relationships/slide"/><Relationship Id="rId23" Target="slides/slide11.xml" Type="http://schemas.openxmlformats.org/officeDocument/2006/relationships/slide"/><Relationship Id="rId24" Target="slides/slide12.xml" Type="http://schemas.openxmlformats.org/officeDocument/2006/relationships/slide"/><Relationship Id="rId25" Target="slides/slide13.xml" Type="http://schemas.openxmlformats.org/officeDocument/2006/relationships/slide"/><Relationship Id="rId26" Target="slides/slide14.xml" Type="http://schemas.openxmlformats.org/officeDocument/2006/relationships/slide"/><Relationship Id="rId27" Target="slides/slide15.xml" Type="http://schemas.openxmlformats.org/officeDocument/2006/relationships/slide"/><Relationship Id="rId28" Target="slides/slide16.xml" Type="http://schemas.openxmlformats.org/officeDocument/2006/relationships/slide"/><Relationship Id="rId29" Target="slides/slide17.xml" Type="http://schemas.openxmlformats.org/officeDocument/2006/relationships/slide"/><Relationship Id="rId3" Target="viewProps.xml" Type="http://schemas.openxmlformats.org/officeDocument/2006/relationships/viewProps"/><Relationship Id="rId30" Target="slides/slide18.xml" Type="http://schemas.openxmlformats.org/officeDocument/2006/relationships/slide"/><Relationship Id="rId31" Target="slides/slide19.xml" Type="http://schemas.openxmlformats.org/officeDocument/2006/relationships/slide"/><Relationship Id="rId32" Target="slides/slide20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jpeg" Type="http://schemas.openxmlformats.org/officeDocument/2006/relationships/image"/><Relationship Id="rId6" Target="../media/image5.jpe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4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jpeg" Type="http://schemas.openxmlformats.org/officeDocument/2006/relationships/image"/><Relationship Id="rId4" Target="../media/image1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22.jpeg" Type="http://schemas.openxmlformats.org/officeDocument/2006/relationships/image"/><Relationship Id="rId4" Target="../media/image23.jpeg" Type="http://schemas.openxmlformats.org/officeDocument/2006/relationships/image"/><Relationship Id="rId5" Target="../media/image24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Relationship Id="rId3" Target="../media/image26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Relationship Id="rId3" Target="../media/image28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Relationship Id="rId3" Target="../media/image30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../media/image32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Relationship Id="rId3" Target="../media/image34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jpeg" Type="http://schemas.openxmlformats.org/officeDocument/2006/relationships/image"/><Relationship Id="rId3" Target="../media/image36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gif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Relationship Id="rId3" Target="../media/image4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81006" y="1379293"/>
            <a:ext cx="11125987" cy="7387438"/>
            <a:chOff x="0" y="0"/>
            <a:chExt cx="14834650" cy="9849918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1508179"/>
              <a:ext cx="14834650" cy="62831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000"/>
                </a:lnSpc>
              </a:pPr>
              <a:r>
                <a:rPr lang="en-US" sz="12000">
                  <a:solidFill>
                    <a:srgbClr val="493423"/>
                  </a:solidFill>
                  <a:latin typeface="WC Mano Negra Bold"/>
                </a:rPr>
                <a:t>MODERN CHURCH AND PENTECOSTALISM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-76200"/>
              <a:ext cx="14834650" cy="7390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19"/>
                </a:lnSpc>
              </a:pP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9098289"/>
              <a:ext cx="14834650" cy="7516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759"/>
                </a:lnSpc>
                <a:spcBef>
                  <a:spcPct val="0"/>
                </a:spcBef>
              </a:pPr>
              <a:r>
                <a:rPr lang="en-US" sz="3399">
                  <a:solidFill>
                    <a:srgbClr val="493423"/>
                  </a:solidFill>
                  <a:latin typeface="Now"/>
                </a:rPr>
                <a:t>With Pastor Keith Waweru</a:t>
              </a:r>
            </a:p>
          </p:txBody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2655868" y="9258300"/>
            <a:ext cx="1199736" cy="2214278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2531325" y="7050541"/>
            <a:ext cx="5756675" cy="3233333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rcRect l="0" t="5023" r="8654" b="5023"/>
          <a:stretch>
            <a:fillRect/>
          </a:stretch>
        </p:blipFill>
        <p:spPr>
          <a:xfrm flipH="false" flipV="false" rot="0">
            <a:off x="0" y="5535950"/>
            <a:ext cx="3855604" cy="4747924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4150122" y="0"/>
            <a:ext cx="4137878" cy="2758586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0" y="111193"/>
            <a:ext cx="3562695" cy="50323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340974">
            <a:off x="666325" y="3829854"/>
            <a:ext cx="5969250" cy="1932545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636140" y="4109010"/>
            <a:ext cx="6080449" cy="1341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78"/>
              </a:lnSpc>
              <a:spcBef>
                <a:spcPct val="0"/>
              </a:spcBef>
            </a:pPr>
            <a:r>
              <a:rPr lang="en-US" sz="3841">
                <a:solidFill>
                  <a:srgbClr val="493423"/>
                </a:solidFill>
                <a:latin typeface="Now Bold"/>
              </a:rPr>
              <a:t>1ST WAVE OF PENTECOSTALISM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340974">
            <a:off x="11209036" y="3851763"/>
            <a:ext cx="5969250" cy="1932545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1178851" y="4130918"/>
            <a:ext cx="6080449" cy="1341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78"/>
              </a:lnSpc>
              <a:spcBef>
                <a:spcPct val="0"/>
              </a:spcBef>
            </a:pPr>
            <a:r>
              <a:rPr lang="en-US" sz="3841">
                <a:solidFill>
                  <a:srgbClr val="493423"/>
                </a:solidFill>
                <a:latin typeface="Now Bold"/>
              </a:rPr>
              <a:t>2ND WAVE OF PENTECOSTALISM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340974">
            <a:off x="6159375" y="7034958"/>
            <a:ext cx="5969250" cy="1932545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6129190" y="7314114"/>
            <a:ext cx="6080449" cy="1341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78"/>
              </a:lnSpc>
              <a:spcBef>
                <a:spcPct val="0"/>
              </a:spcBef>
            </a:pPr>
            <a:r>
              <a:rPr lang="en-US" sz="3841">
                <a:solidFill>
                  <a:srgbClr val="493423"/>
                </a:solidFill>
                <a:latin typeface="Now Bold"/>
              </a:rPr>
              <a:t>3RD WAVE OF PENTECOSTALISM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340974">
            <a:off x="6210204" y="648966"/>
            <a:ext cx="5969250" cy="1932545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6078361" y="1158447"/>
            <a:ext cx="6080449" cy="818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638"/>
              </a:lnSpc>
              <a:spcBef>
                <a:spcPct val="0"/>
              </a:spcBef>
            </a:pPr>
            <a:r>
              <a:rPr lang="en-US" sz="4741">
                <a:solidFill>
                  <a:srgbClr val="493423"/>
                </a:solidFill>
                <a:latin typeface="Now Bold"/>
              </a:rPr>
              <a:t>TOPICS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58424" y="428966"/>
            <a:ext cx="10759900" cy="1085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960"/>
              </a:lnSpc>
              <a:spcBef>
                <a:spcPct val="0"/>
              </a:spcBef>
            </a:pPr>
            <a:r>
              <a:rPr lang="en-US" sz="6400">
                <a:solidFill>
                  <a:srgbClr val="493423"/>
                </a:solidFill>
                <a:latin typeface="WC Mano Negra Bold"/>
              </a:rPr>
              <a:t>Where did Pentecostalism begin?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0" y="1779696"/>
            <a:ext cx="10090257" cy="7747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Pentecostalism has its roots in Wesleyan theology.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 Bold"/>
              </a:rPr>
              <a:t>Charles Parham</a:t>
            </a:r>
            <a:r>
              <a:rPr lang="en-US" sz="3999">
                <a:solidFill>
                  <a:srgbClr val="493423"/>
                </a:solidFill>
                <a:latin typeface="Now"/>
              </a:rPr>
              <a:t> (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1873-1929</a:t>
            </a:r>
            <a:r>
              <a:rPr lang="en-US" sz="3999">
                <a:solidFill>
                  <a:srgbClr val="493423"/>
                </a:solidFill>
                <a:latin typeface="Now"/>
              </a:rPr>
              <a:t>) rejected denominations and preached the tennets of the holiness movement. 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He taught that speaking in tongues was the initial evidence of baptism of the Holy Spirit.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On 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January 1st, 1901, Agnes Ozman</a:t>
            </a:r>
            <a:r>
              <a:rPr lang="en-US" sz="3999">
                <a:solidFill>
                  <a:srgbClr val="493423"/>
                </a:solidFill>
                <a:latin typeface="Now"/>
              </a:rPr>
              <a:t> is said to have spoken in tongues. 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rcRect l="0" t="6248" r="0" b="19677"/>
          <a:stretch>
            <a:fillRect/>
          </a:stretch>
        </p:blipFill>
        <p:spPr>
          <a:xfrm flipH="false" flipV="false" rot="0">
            <a:off x="13462357" y="0"/>
            <a:ext cx="4825643" cy="51435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0" t="0" r="0" b="29164"/>
          <a:stretch>
            <a:fillRect/>
          </a:stretch>
        </p:blipFill>
        <p:spPr>
          <a:xfrm flipH="false" flipV="false" rot="0">
            <a:off x="13606048" y="5143500"/>
            <a:ext cx="4681952" cy="53063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BF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591972" y="0"/>
            <a:ext cx="6272714" cy="8984122"/>
            <a:chOff x="0" y="0"/>
            <a:chExt cx="4433570" cy="6350000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43357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33570">
                  <a:moveTo>
                    <a:pt x="2217420" y="0"/>
                  </a:moveTo>
                  <a:lnTo>
                    <a:pt x="2217420" y="0"/>
                  </a:lnTo>
                  <a:cubicBezTo>
                    <a:pt x="3441700" y="0"/>
                    <a:pt x="4433570" y="993140"/>
                    <a:pt x="4433570" y="2217420"/>
                  </a:cubicBez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2217420"/>
                  </a:lnTo>
                  <a:cubicBezTo>
                    <a:pt x="0" y="993140"/>
                    <a:pt x="993140" y="0"/>
                    <a:pt x="2217420" y="0"/>
                  </a:cubicBezTo>
                  <a:close/>
                </a:path>
              </a:pathLst>
            </a:custGeom>
            <a:blipFill>
              <a:blip r:embed="rId2"/>
              <a:stretch>
                <a:fillRect l="-77500" r="-77500" t="0" b="0"/>
              </a:stretch>
            </a:blip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20257" y="7496675"/>
            <a:ext cx="7532254" cy="2391491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rcRect l="2331" t="0" r="2331" b="0"/>
          <a:stretch>
            <a:fillRect/>
          </a:stretch>
        </p:blipFill>
        <p:spPr>
          <a:xfrm flipH="false" flipV="false" rot="0">
            <a:off x="10963176" y="4832025"/>
            <a:ext cx="7324824" cy="5454975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-220449">
            <a:off x="32197" y="7485927"/>
            <a:ext cx="8258207" cy="1598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01"/>
              </a:lnSpc>
              <a:spcBef>
                <a:spcPct val="0"/>
              </a:spcBef>
            </a:pPr>
            <a:r>
              <a:rPr lang="en-US" sz="9358">
                <a:solidFill>
                  <a:srgbClr val="493423"/>
                </a:solidFill>
                <a:latin typeface="WC Mano Negra Bold Bold"/>
              </a:rPr>
              <a:t>WILLIAM SEYMOUR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864685" y="-85725"/>
            <a:ext cx="11423315" cy="4928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In 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1906</a:t>
            </a:r>
            <a:r>
              <a:rPr lang="en-US" sz="3999">
                <a:solidFill>
                  <a:srgbClr val="493423"/>
                </a:solidFill>
                <a:latin typeface="Now"/>
              </a:rPr>
              <a:t>, Seymour begun stressing Parham's teaching on speaking in tongues.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He denied that tongues were for evangelism.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He held meetings in a home where many followed him.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Eventually they moved to 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Azusa street.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340974">
            <a:off x="1088196" y="8654202"/>
            <a:ext cx="4383752" cy="141924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9010597"/>
            <a:ext cx="4518527" cy="630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98"/>
              </a:lnSpc>
              <a:spcBef>
                <a:spcPct val="0"/>
              </a:spcBef>
            </a:pPr>
            <a:r>
              <a:rPr lang="en-US" sz="3641">
                <a:solidFill>
                  <a:srgbClr val="493423"/>
                </a:solidFill>
                <a:latin typeface="Now Bold"/>
              </a:rPr>
              <a:t>WILLIAM DURHAM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0" y="0"/>
            <a:ext cx="6961073" cy="892283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6864685" y="-85725"/>
            <a:ext cx="11423315" cy="8479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In 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1911</a:t>
            </a:r>
            <a:r>
              <a:rPr lang="en-US" sz="3999">
                <a:solidFill>
                  <a:srgbClr val="493423"/>
                </a:solidFill>
                <a:latin typeface="Now"/>
              </a:rPr>
              <a:t>, William Durham rejected the teaching of the 2nd work of grace, that is, entire sanctification.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He taught the 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finished work of Christ</a:t>
            </a:r>
            <a:r>
              <a:rPr lang="en-US" sz="3999">
                <a:solidFill>
                  <a:srgbClr val="493423"/>
                </a:solidFill>
                <a:latin typeface="Now"/>
              </a:rPr>
              <a:t> thus beginning 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finished work pentecostalism</a:t>
            </a:r>
            <a:r>
              <a:rPr lang="en-US" sz="3999">
                <a:solidFill>
                  <a:srgbClr val="493423"/>
                </a:solidFill>
                <a:latin typeface="Now"/>
              </a:rPr>
              <a:t>.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This caused a break with the then Church of God which had strong ties to the holiness movement.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This break led to the rise of the 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Assemblies of God</a:t>
            </a:r>
            <a:r>
              <a:rPr lang="en-US" sz="3999">
                <a:solidFill>
                  <a:srgbClr val="493423"/>
                </a:solidFill>
                <a:latin typeface="Now"/>
              </a:rPr>
              <a:t> (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led by F.F Bosworth</a:t>
            </a:r>
            <a:r>
              <a:rPr lang="en-US" sz="3999">
                <a:solidFill>
                  <a:srgbClr val="493423"/>
                </a:solidFill>
                <a:latin typeface="Now"/>
              </a:rPr>
              <a:t>) and the 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Four-Square churches</a:t>
            </a:r>
            <a:r>
              <a:rPr lang="en-US" sz="3999">
                <a:solidFill>
                  <a:srgbClr val="493423"/>
                </a:solidFill>
                <a:latin typeface="Now"/>
              </a:rPr>
              <a:t> (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Led by Aimee McPherson</a:t>
            </a:r>
            <a:r>
              <a:rPr lang="en-US" sz="3999">
                <a:solidFill>
                  <a:srgbClr val="493423"/>
                </a:solidFill>
                <a:latin typeface="Now"/>
              </a:rPr>
              <a:t>).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BB19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1661"/>
          <a:stretch>
            <a:fillRect/>
          </a:stretch>
        </p:blipFill>
        <p:spPr>
          <a:xfrm flipH="false" flipV="false" rot="0">
            <a:off x="0" y="0"/>
            <a:ext cx="6260768" cy="6156716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6260768" y="0"/>
            <a:ext cx="3914675" cy="6156716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9731" t="0" r="26995" b="1661"/>
          <a:stretch>
            <a:fillRect/>
          </a:stretch>
        </p:blipFill>
        <p:spPr>
          <a:xfrm flipH="false" flipV="false" rot="0">
            <a:off x="10218426" y="0"/>
            <a:ext cx="8069574" cy="6156716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0" y="6449602"/>
            <a:ext cx="18288000" cy="2819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The Four-square church was founded in 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1923</a:t>
            </a:r>
            <a:r>
              <a:rPr lang="en-US" sz="3999">
                <a:solidFill>
                  <a:srgbClr val="493423"/>
                </a:solidFill>
                <a:latin typeface="Now"/>
              </a:rPr>
              <a:t> by 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Aimee McPherson</a:t>
            </a:r>
            <a:r>
              <a:rPr lang="en-US" sz="3999">
                <a:solidFill>
                  <a:srgbClr val="493423"/>
                </a:solidFill>
                <a:latin typeface="Now"/>
              </a:rPr>
              <a:t>.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Held up 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Ezekiel 1 </a:t>
            </a:r>
            <a:r>
              <a:rPr lang="en-US" sz="3999">
                <a:solidFill>
                  <a:srgbClr val="493423"/>
                </a:solidFill>
                <a:latin typeface="Now"/>
              </a:rPr>
              <a:t>as their base text from which they taught that Christ was savior, baptizer, healer and coming king.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They called this the 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full gospel.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2335301" y="0"/>
            <a:ext cx="5952699" cy="8525779"/>
            <a:chOff x="0" y="0"/>
            <a:chExt cx="4433570" cy="6350000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43357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33570">
                  <a:moveTo>
                    <a:pt x="2217420" y="0"/>
                  </a:moveTo>
                  <a:lnTo>
                    <a:pt x="2217420" y="0"/>
                  </a:lnTo>
                  <a:cubicBezTo>
                    <a:pt x="3441700" y="0"/>
                    <a:pt x="4433570" y="993140"/>
                    <a:pt x="4433570" y="2217420"/>
                  </a:cubicBez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2217420"/>
                  </a:lnTo>
                  <a:cubicBezTo>
                    <a:pt x="0" y="993140"/>
                    <a:pt x="993140" y="0"/>
                    <a:pt x="2217420" y="0"/>
                  </a:cubicBezTo>
                  <a:close/>
                </a:path>
              </a:pathLst>
            </a:custGeom>
            <a:blipFill>
              <a:blip r:embed="rId2"/>
              <a:stretch>
                <a:fillRect l="-10660" r="-10660" t="0" b="0"/>
              </a:stretch>
            </a:blip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340974">
            <a:off x="13111883" y="8548680"/>
            <a:ext cx="4383752" cy="141924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3052387" y="8905075"/>
            <a:ext cx="4518527" cy="62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98"/>
              </a:lnSpc>
              <a:spcBef>
                <a:spcPct val="0"/>
              </a:spcBef>
            </a:pPr>
            <a:r>
              <a:rPr lang="en-US" sz="3641">
                <a:solidFill>
                  <a:srgbClr val="493423"/>
                </a:solidFill>
                <a:latin typeface="Now Bold"/>
              </a:rPr>
              <a:t>F.F BOSWORTH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-3536"/>
            <a:ext cx="11423315" cy="986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The Assemblies of God were formed in 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1914</a:t>
            </a:r>
            <a:r>
              <a:rPr lang="en-US" sz="3999">
                <a:solidFill>
                  <a:srgbClr val="493423"/>
                </a:solidFill>
                <a:latin typeface="Now"/>
              </a:rPr>
              <a:t> as the first finished work Pentecostal denomination.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The AG is </a:t>
            </a:r>
            <a:r>
              <a:rPr lang="en-US" sz="3999">
                <a:solidFill>
                  <a:srgbClr val="493423"/>
                </a:solidFill>
                <a:latin typeface="Now"/>
              </a:rPr>
              <a:t>Trinitarian</a:t>
            </a:r>
            <a:r>
              <a:rPr lang="en-US" sz="3999">
                <a:solidFill>
                  <a:srgbClr val="493423"/>
                </a:solidFill>
                <a:latin typeface="Now"/>
              </a:rPr>
              <a:t>. 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It believes that the </a:t>
            </a:r>
            <a:r>
              <a:rPr lang="en-US" sz="3999">
                <a:solidFill>
                  <a:srgbClr val="493423"/>
                </a:solidFill>
                <a:latin typeface="Now"/>
              </a:rPr>
              <a:t>Bible</a:t>
            </a:r>
            <a:r>
              <a:rPr lang="en-US" sz="3999">
                <a:solidFill>
                  <a:srgbClr val="493423"/>
                </a:solidFill>
                <a:latin typeface="Now"/>
              </a:rPr>
              <a:t> is divinely inspired and the infallible authoritative rule of faith and conduct. 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Baptism</a:t>
            </a:r>
            <a:r>
              <a:rPr lang="en-US" sz="3999">
                <a:solidFill>
                  <a:srgbClr val="493423"/>
                </a:solidFill>
                <a:latin typeface="Now"/>
              </a:rPr>
              <a:t> by immersion is practiced as an </a:t>
            </a:r>
            <a:r>
              <a:rPr lang="en-US" sz="3999">
                <a:solidFill>
                  <a:srgbClr val="493423"/>
                </a:solidFill>
                <a:latin typeface="Now"/>
              </a:rPr>
              <a:t>ordinance</a:t>
            </a:r>
            <a:r>
              <a:rPr lang="en-US" sz="3999">
                <a:solidFill>
                  <a:srgbClr val="493423"/>
                </a:solidFill>
                <a:latin typeface="Now"/>
              </a:rPr>
              <a:t> which was instituted by Christ for those who have been saved.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Communion</a:t>
            </a:r>
            <a:r>
              <a:rPr lang="en-US" sz="3999">
                <a:solidFill>
                  <a:srgbClr val="493423"/>
                </a:solidFill>
                <a:latin typeface="Now"/>
              </a:rPr>
              <a:t> is also practiced as an ordinance.</a:t>
            </a:r>
          </a:p>
          <a:p>
            <a:pPr marL="863593" indent="-431796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493423"/>
                </a:solidFill>
                <a:latin typeface="Now"/>
              </a:rPr>
              <a:t>In </a:t>
            </a:r>
            <a:r>
              <a:rPr lang="en-US" sz="3999">
                <a:solidFill>
                  <a:srgbClr val="493423"/>
                </a:solidFill>
                <a:latin typeface="Now Bold"/>
              </a:rPr>
              <a:t>1988</a:t>
            </a:r>
            <a:r>
              <a:rPr lang="en-US" sz="3999">
                <a:solidFill>
                  <a:srgbClr val="493423"/>
                </a:solidFill>
                <a:latin typeface="Now"/>
              </a:rPr>
              <a:t> the World Pentecostal assemblies of God fellowship was formed.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BB19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1105617" y="0"/>
            <a:ext cx="7182383" cy="10287000"/>
            <a:chOff x="0" y="0"/>
            <a:chExt cx="4433570" cy="6350000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43357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33570">
                  <a:moveTo>
                    <a:pt x="2217420" y="0"/>
                  </a:moveTo>
                  <a:lnTo>
                    <a:pt x="2217420" y="0"/>
                  </a:lnTo>
                  <a:cubicBezTo>
                    <a:pt x="3441700" y="0"/>
                    <a:pt x="4433570" y="993140"/>
                    <a:pt x="4433570" y="2217420"/>
                  </a:cubicBez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2217420"/>
                  </a:lnTo>
                  <a:cubicBezTo>
                    <a:pt x="0" y="993140"/>
                    <a:pt x="993140" y="0"/>
                    <a:pt x="2217420" y="0"/>
                  </a:cubicBezTo>
                  <a:close/>
                </a:path>
              </a:pathLst>
            </a:custGeom>
            <a:blipFill>
              <a:blip r:embed="rId2"/>
              <a:stretch>
                <a:fillRect l="-87937" r="-87937" t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0" y="-3536"/>
            <a:ext cx="11105617" cy="10295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During and after world war II (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1939-1945</a:t>
            </a:r>
            <a:r>
              <a:rPr lang="en-US" sz="3888">
                <a:solidFill>
                  <a:srgbClr val="493423"/>
                </a:solidFill>
                <a:latin typeface="Now"/>
              </a:rPr>
              <a:t>), the pentecostal movement suffered a setback.</a:t>
            </a:r>
          </a:p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The signs and miracles seemed to dry up causing some men to desire a revival of the Pentecostal movement.</a:t>
            </a:r>
          </a:p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This was called the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latter-day movement</a:t>
            </a:r>
            <a:r>
              <a:rPr lang="en-US" sz="3888">
                <a:solidFill>
                  <a:srgbClr val="493423"/>
                </a:solidFill>
                <a:latin typeface="Now"/>
              </a:rPr>
              <a:t> led by men such as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Stanley Fordsham, Lewi Pethrus and Joseph-Mattson Boze</a:t>
            </a:r>
            <a:r>
              <a:rPr lang="en-US" sz="3888">
                <a:solidFill>
                  <a:srgbClr val="493423"/>
                </a:solidFill>
                <a:latin typeface="Now"/>
              </a:rPr>
              <a:t>.</a:t>
            </a:r>
          </a:p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They believed in the restoration of the five-fold ministry.</a:t>
            </a:r>
          </a:p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They also believed that the baptism of the Holy Spirit did not need to be waited for but could be imparted by the laying on of hands.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2128808" y="0"/>
            <a:ext cx="6159192" cy="8821530"/>
            <a:chOff x="0" y="0"/>
            <a:chExt cx="4433570" cy="6350000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43357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33570">
                  <a:moveTo>
                    <a:pt x="2217420" y="0"/>
                  </a:moveTo>
                  <a:lnTo>
                    <a:pt x="2217420" y="0"/>
                  </a:lnTo>
                  <a:cubicBezTo>
                    <a:pt x="3441700" y="0"/>
                    <a:pt x="4433570" y="993140"/>
                    <a:pt x="4433570" y="2217420"/>
                  </a:cubicBez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2217420"/>
                  </a:lnTo>
                  <a:cubicBezTo>
                    <a:pt x="0" y="993140"/>
                    <a:pt x="993140" y="0"/>
                    <a:pt x="2217420" y="0"/>
                  </a:cubicBezTo>
                  <a:close/>
                </a:path>
              </a:pathLst>
            </a:custGeom>
            <a:blipFill>
              <a:blip r:embed="rId2"/>
              <a:stretch>
                <a:fillRect l="-8108" r="-8108" t="0" b="0"/>
              </a:stretch>
            </a:blip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340974">
            <a:off x="13008636" y="8654202"/>
            <a:ext cx="4383752" cy="141924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2949141" y="9010597"/>
            <a:ext cx="4518527" cy="62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98"/>
              </a:lnSpc>
              <a:spcBef>
                <a:spcPct val="0"/>
              </a:spcBef>
            </a:pPr>
            <a:r>
              <a:rPr lang="en-US" sz="3641">
                <a:solidFill>
                  <a:srgbClr val="493423"/>
                </a:solidFill>
                <a:latin typeface="Now Bold"/>
              </a:rPr>
              <a:t>ORAL ROBERTS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-3536"/>
            <a:ext cx="12128808" cy="10332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Right about the same time as the Latter rain movement, there was also a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healing revival</a:t>
            </a:r>
            <a:r>
              <a:rPr lang="en-US" sz="3888">
                <a:solidFill>
                  <a:srgbClr val="493423"/>
                </a:solidFill>
                <a:latin typeface="Now"/>
              </a:rPr>
              <a:t>.</a:t>
            </a:r>
          </a:p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This was led by men such as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Oral Roberts</a:t>
            </a:r>
            <a:r>
              <a:rPr lang="en-US" sz="3888">
                <a:solidFill>
                  <a:srgbClr val="493423"/>
                </a:solidFill>
                <a:latin typeface="Now"/>
              </a:rPr>
              <a:t> and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William Branham</a:t>
            </a:r>
            <a:r>
              <a:rPr lang="en-US" sz="3888">
                <a:solidFill>
                  <a:srgbClr val="493423"/>
                </a:solidFill>
                <a:latin typeface="Now"/>
              </a:rPr>
              <a:t>.</a:t>
            </a:r>
          </a:p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In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1947</a:t>
            </a:r>
            <a:r>
              <a:rPr lang="en-US" sz="3888">
                <a:solidFill>
                  <a:srgbClr val="493423"/>
                </a:solidFill>
                <a:latin typeface="Now"/>
              </a:rPr>
              <a:t> Roberts started his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Oral Roberts Evangelistic Association</a:t>
            </a:r>
            <a:r>
              <a:rPr lang="en-US" sz="3888">
                <a:solidFill>
                  <a:srgbClr val="493423"/>
                </a:solidFill>
                <a:latin typeface="Now"/>
              </a:rPr>
              <a:t> (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OREA</a:t>
            </a:r>
            <a:r>
              <a:rPr lang="en-US" sz="3888">
                <a:solidFill>
                  <a:srgbClr val="493423"/>
                </a:solidFill>
                <a:latin typeface="Now"/>
              </a:rPr>
              <a:t>).</a:t>
            </a:r>
          </a:p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His go to text was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3 John 2</a:t>
            </a:r>
            <a:r>
              <a:rPr lang="en-US" sz="3888">
                <a:solidFill>
                  <a:srgbClr val="493423"/>
                </a:solidFill>
                <a:latin typeface="Now"/>
              </a:rPr>
              <a:t> - "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I wish above all things that thou mayest prosper and be in health, even as thy soul prospereth.</a:t>
            </a:r>
            <a:r>
              <a:rPr lang="en-US" sz="3888">
                <a:solidFill>
                  <a:srgbClr val="493423"/>
                </a:solidFill>
                <a:latin typeface="Now"/>
              </a:rPr>
              <a:t>"</a:t>
            </a:r>
          </a:p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He was a pioneer televangelistic broadcasting his services through radio from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1947</a:t>
            </a:r>
            <a:r>
              <a:rPr lang="en-US" sz="3888">
                <a:solidFill>
                  <a:srgbClr val="493423"/>
                </a:solidFill>
                <a:latin typeface="Now"/>
              </a:rPr>
              <a:t> and TV from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1954</a:t>
            </a:r>
            <a:r>
              <a:rPr lang="en-US" sz="3888">
                <a:solidFill>
                  <a:srgbClr val="493423"/>
                </a:solidFill>
                <a:latin typeface="Now"/>
              </a:rPr>
              <a:t>.</a:t>
            </a:r>
          </a:p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In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1963</a:t>
            </a:r>
            <a:r>
              <a:rPr lang="en-US" sz="3888">
                <a:solidFill>
                  <a:srgbClr val="493423"/>
                </a:solidFill>
                <a:latin typeface="Now"/>
              </a:rPr>
              <a:t> he started the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Oral Roberts University </a:t>
            </a:r>
            <a:r>
              <a:rPr lang="en-US" sz="3888">
                <a:solidFill>
                  <a:srgbClr val="493423"/>
                </a:solidFill>
                <a:latin typeface="Now"/>
              </a:rPr>
              <a:t>with notable alumni being Joel Osteen and Kenneth Copeland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BB19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6464145" cy="9258300"/>
            <a:chOff x="0" y="0"/>
            <a:chExt cx="4433570" cy="6350000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4433570" cy="6350000"/>
            </a:xfrm>
            <a:custGeom>
              <a:avLst/>
              <a:gdLst/>
              <a:ahLst/>
              <a:cxnLst/>
              <a:rect r="r" b="b" t="t" l="l"/>
              <a:pathLst>
                <a:path h="6350000" w="4433570">
                  <a:moveTo>
                    <a:pt x="2217420" y="0"/>
                  </a:moveTo>
                  <a:lnTo>
                    <a:pt x="2217420" y="0"/>
                  </a:lnTo>
                  <a:cubicBezTo>
                    <a:pt x="3441700" y="0"/>
                    <a:pt x="4433570" y="993140"/>
                    <a:pt x="4433570" y="2217420"/>
                  </a:cubicBez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2217420"/>
                  </a:lnTo>
                  <a:cubicBezTo>
                    <a:pt x="0" y="993140"/>
                    <a:pt x="993140" y="0"/>
                    <a:pt x="2217420" y="0"/>
                  </a:cubicBezTo>
                  <a:close/>
                </a:path>
              </a:pathLst>
            </a:custGeom>
            <a:blipFill>
              <a:blip r:embed="rId2"/>
              <a:stretch>
                <a:fillRect l="-7267" r="-7267" t="0" b="0"/>
              </a:stretch>
            </a:blip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340974">
            <a:off x="911844" y="9126797"/>
            <a:ext cx="4383752" cy="141924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852348" y="9483191"/>
            <a:ext cx="4518527" cy="62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98"/>
              </a:lnSpc>
              <a:spcBef>
                <a:spcPct val="0"/>
              </a:spcBef>
            </a:pPr>
            <a:r>
              <a:rPr lang="en-US" sz="3641">
                <a:solidFill>
                  <a:srgbClr val="493423"/>
                </a:solidFill>
                <a:latin typeface="Now Bold"/>
              </a:rPr>
              <a:t>KENNETH HAGIN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159192" y="-35172"/>
            <a:ext cx="12128808" cy="9636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Was a pastor of an assemblies of God church (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1937-1949</a:t>
            </a:r>
            <a:r>
              <a:rPr lang="en-US" sz="3888">
                <a:solidFill>
                  <a:srgbClr val="493423"/>
                </a:solidFill>
                <a:latin typeface="Now"/>
              </a:rPr>
              <a:t>).</a:t>
            </a:r>
          </a:p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He became an itinerant minister in 1949 after joining the voice of healing revival led by Oral Roberts.</a:t>
            </a:r>
          </a:p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In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1963</a:t>
            </a:r>
            <a:r>
              <a:rPr lang="en-US" sz="3888">
                <a:solidFill>
                  <a:srgbClr val="493423"/>
                </a:solidFill>
                <a:latin typeface="Now"/>
              </a:rPr>
              <a:t> he begun the Kenneth Hagin ministries.</a:t>
            </a:r>
          </a:p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He is the father of the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Word of Faith movement.</a:t>
            </a:r>
          </a:p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The Word of Faith teaches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complete healing, financial prosperity, faith and confession, "little gods" belief and the harrowing of hell (Jesus died spiritually).</a:t>
            </a:r>
          </a:p>
          <a:p>
            <a:pPr marL="839575" indent="-419787" lvl="1">
              <a:lnSpc>
                <a:spcPts val="5444"/>
              </a:lnSpc>
              <a:buFont typeface="Arial"/>
              <a:buChar char="•"/>
            </a:pPr>
            <a:r>
              <a:rPr lang="en-US" sz="3888">
                <a:solidFill>
                  <a:srgbClr val="493423"/>
                </a:solidFill>
                <a:latin typeface="Now"/>
              </a:rPr>
              <a:t>Kenneth Hagin has been noted to have learnt his doctrine from </a:t>
            </a:r>
            <a:r>
              <a:rPr lang="en-US" sz="3888">
                <a:solidFill>
                  <a:srgbClr val="493423"/>
                </a:solidFill>
                <a:latin typeface="Now Bold"/>
              </a:rPr>
              <a:t>E.W Kenyon</a:t>
            </a:r>
            <a:r>
              <a:rPr lang="en-US" sz="3888">
                <a:solidFill>
                  <a:srgbClr val="493423"/>
                </a:solidFill>
                <a:latin typeface="Now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BF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0" y="73270"/>
            <a:ext cx="4591466" cy="589586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9333" t="0" r="12871" b="0"/>
          <a:stretch>
            <a:fillRect/>
          </a:stretch>
        </p:blipFill>
        <p:spPr>
          <a:xfrm flipH="false" flipV="false" rot="0">
            <a:off x="4591466" y="43892"/>
            <a:ext cx="4552534" cy="5851968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0" r="8436" b="0"/>
          <a:stretch>
            <a:fillRect/>
          </a:stretch>
        </p:blipFill>
        <p:spPr>
          <a:xfrm flipH="false" flipV="false" rot="0">
            <a:off x="9144000" y="73270"/>
            <a:ext cx="4723428" cy="5793211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rcRect l="0" t="0" r="11657" b="22382"/>
          <a:stretch>
            <a:fillRect/>
          </a:stretch>
        </p:blipFill>
        <p:spPr>
          <a:xfrm flipH="false" flipV="false" rot="0">
            <a:off x="13867428" y="73270"/>
            <a:ext cx="4420572" cy="5822590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0" y="5883405"/>
            <a:ext cx="18288000" cy="3606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82754" indent="-441377" lvl="1">
              <a:lnSpc>
                <a:spcPts val="5724"/>
              </a:lnSpc>
              <a:buFont typeface="Arial"/>
              <a:buChar char="•"/>
            </a:pPr>
            <a:r>
              <a:rPr lang="en-US" sz="4088">
                <a:solidFill>
                  <a:srgbClr val="493423"/>
                </a:solidFill>
                <a:latin typeface="Now"/>
              </a:rPr>
              <a:t>Kenneth Copeland was a pilot and a chaffeur of Oral Roberts.</a:t>
            </a:r>
          </a:p>
          <a:p>
            <a:pPr marL="882754" indent="-441377" lvl="1">
              <a:lnSpc>
                <a:spcPts val="5724"/>
              </a:lnSpc>
              <a:buFont typeface="Arial"/>
              <a:buChar char="•"/>
            </a:pPr>
            <a:r>
              <a:rPr lang="en-US" sz="4088">
                <a:solidFill>
                  <a:srgbClr val="493423"/>
                </a:solidFill>
                <a:latin typeface="Now"/>
              </a:rPr>
              <a:t>He attended Hagin's Pastor seminars in </a:t>
            </a:r>
            <a:r>
              <a:rPr lang="en-US" sz="4088">
                <a:solidFill>
                  <a:srgbClr val="493423"/>
                </a:solidFill>
                <a:latin typeface="Now Bold"/>
              </a:rPr>
              <a:t>1967</a:t>
            </a:r>
            <a:r>
              <a:rPr lang="en-US" sz="4088">
                <a:solidFill>
                  <a:srgbClr val="493423"/>
                </a:solidFill>
                <a:latin typeface="Now"/>
              </a:rPr>
              <a:t>.</a:t>
            </a:r>
          </a:p>
          <a:p>
            <a:pPr marL="882754" indent="-441377" lvl="1">
              <a:lnSpc>
                <a:spcPts val="5724"/>
              </a:lnSpc>
              <a:buFont typeface="Arial"/>
              <a:buChar char="•"/>
            </a:pPr>
            <a:r>
              <a:rPr lang="en-US" sz="4088">
                <a:solidFill>
                  <a:srgbClr val="493423"/>
                </a:solidFill>
                <a:latin typeface="Now"/>
              </a:rPr>
              <a:t>Around the same time he founded the Kenneth Copeland ministries.</a:t>
            </a:r>
          </a:p>
          <a:p>
            <a:pPr marL="882754" indent="-441377" lvl="1">
              <a:lnSpc>
                <a:spcPts val="5724"/>
              </a:lnSpc>
              <a:buFont typeface="Arial"/>
              <a:buChar char="•"/>
            </a:pPr>
            <a:r>
              <a:rPr lang="en-US" sz="4088">
                <a:solidFill>
                  <a:srgbClr val="493423"/>
                </a:solidFill>
                <a:latin typeface="Now"/>
              </a:rPr>
              <a:t>He is credited with being one of the biggest proponents of the word of faith movement.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6461" t="0" r="6461" b="0"/>
          <a:stretch>
            <a:fillRect/>
          </a:stretch>
        </p:blipFill>
        <p:spPr>
          <a:xfrm flipH="false" flipV="false" rot="0">
            <a:off x="0" y="0"/>
            <a:ext cx="8599983" cy="5547134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5673" t="13136" r="5673" b="0"/>
          <a:stretch>
            <a:fillRect/>
          </a:stretch>
        </p:blipFill>
        <p:spPr>
          <a:xfrm flipH="false" flipV="false" rot="0">
            <a:off x="0" y="5547134"/>
            <a:ext cx="8599983" cy="4739866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8599983" y="-25647"/>
            <a:ext cx="9688017" cy="98684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4926" indent="-432463" lvl="1">
              <a:lnSpc>
                <a:spcPts val="5608"/>
              </a:lnSpc>
              <a:buFont typeface="Arial"/>
              <a:buChar char="•"/>
            </a:pPr>
            <a:r>
              <a:rPr lang="en-US" sz="4006">
                <a:solidFill>
                  <a:srgbClr val="493423"/>
                </a:solidFill>
                <a:latin typeface="Now"/>
              </a:rPr>
              <a:t>Billy Graham is considered the father of the </a:t>
            </a:r>
            <a:r>
              <a:rPr lang="en-US" sz="4006">
                <a:solidFill>
                  <a:srgbClr val="493423"/>
                </a:solidFill>
                <a:latin typeface="Now Bold"/>
              </a:rPr>
              <a:t>evangelical revival</a:t>
            </a:r>
            <a:r>
              <a:rPr lang="en-US" sz="4006">
                <a:solidFill>
                  <a:srgbClr val="493423"/>
                </a:solidFill>
                <a:latin typeface="Now"/>
              </a:rPr>
              <a:t>.</a:t>
            </a:r>
          </a:p>
          <a:p>
            <a:pPr marL="864926" indent="-432463" lvl="1">
              <a:lnSpc>
                <a:spcPts val="5608"/>
              </a:lnSpc>
              <a:buFont typeface="Arial"/>
              <a:buChar char="•"/>
            </a:pPr>
            <a:r>
              <a:rPr lang="en-US" sz="4006">
                <a:solidFill>
                  <a:srgbClr val="493423"/>
                </a:solidFill>
                <a:latin typeface="Now"/>
              </a:rPr>
              <a:t>He held many rallies that he claimed to have led many to saving faith.</a:t>
            </a:r>
          </a:p>
          <a:p>
            <a:pPr marL="864926" indent="-432463" lvl="1">
              <a:lnSpc>
                <a:spcPts val="5608"/>
              </a:lnSpc>
              <a:buFont typeface="Arial"/>
              <a:buChar char="•"/>
            </a:pPr>
            <a:r>
              <a:rPr lang="en-US" sz="4006">
                <a:solidFill>
                  <a:srgbClr val="493423"/>
                </a:solidFill>
                <a:latin typeface="Now"/>
              </a:rPr>
              <a:t>In </a:t>
            </a:r>
            <a:r>
              <a:rPr lang="en-US" sz="4006">
                <a:solidFill>
                  <a:srgbClr val="493423"/>
                </a:solidFill>
                <a:latin typeface="Now Bold"/>
              </a:rPr>
              <a:t>1974</a:t>
            </a:r>
            <a:r>
              <a:rPr lang="en-US" sz="4006">
                <a:solidFill>
                  <a:srgbClr val="493423"/>
                </a:solidFill>
                <a:latin typeface="Now"/>
              </a:rPr>
              <a:t>, he and </a:t>
            </a:r>
            <a:r>
              <a:rPr lang="en-US" sz="4006">
                <a:solidFill>
                  <a:srgbClr val="493423"/>
                </a:solidFill>
                <a:latin typeface="Now Bold"/>
              </a:rPr>
              <a:t>John Stott</a:t>
            </a:r>
            <a:r>
              <a:rPr lang="en-US" sz="4006">
                <a:solidFill>
                  <a:srgbClr val="493423"/>
                </a:solidFill>
                <a:latin typeface="Now"/>
              </a:rPr>
              <a:t> led the signing of the </a:t>
            </a:r>
            <a:r>
              <a:rPr lang="en-US" sz="4006">
                <a:solidFill>
                  <a:srgbClr val="493423"/>
                </a:solidFill>
                <a:latin typeface="Now Bold"/>
              </a:rPr>
              <a:t>Lausanne covenant</a:t>
            </a:r>
            <a:r>
              <a:rPr lang="en-US" sz="4006">
                <a:solidFill>
                  <a:srgbClr val="493423"/>
                </a:solidFill>
                <a:latin typeface="Now"/>
              </a:rPr>
              <a:t> which was a commitment to reinvigorate world missions.</a:t>
            </a:r>
          </a:p>
          <a:p>
            <a:pPr marL="864926" indent="-432463" lvl="1">
              <a:lnSpc>
                <a:spcPts val="5608"/>
              </a:lnSpc>
              <a:buFont typeface="Arial"/>
              <a:buChar char="•"/>
            </a:pPr>
            <a:r>
              <a:rPr lang="en-US" sz="4006">
                <a:solidFill>
                  <a:srgbClr val="493423"/>
                </a:solidFill>
                <a:latin typeface="Now"/>
              </a:rPr>
              <a:t>The </a:t>
            </a:r>
            <a:r>
              <a:rPr lang="en-US" sz="4006">
                <a:solidFill>
                  <a:srgbClr val="493423"/>
                </a:solidFill>
                <a:latin typeface="Now Bold"/>
              </a:rPr>
              <a:t>Jesus movement</a:t>
            </a:r>
            <a:r>
              <a:rPr lang="en-US" sz="4006">
                <a:solidFill>
                  <a:srgbClr val="493423"/>
                </a:solidFill>
                <a:latin typeface="Now"/>
              </a:rPr>
              <a:t> also was rampant during this time.</a:t>
            </a:r>
          </a:p>
          <a:p>
            <a:pPr marL="864926" indent="-432463" lvl="1">
              <a:lnSpc>
                <a:spcPts val="5608"/>
              </a:lnSpc>
              <a:buFont typeface="Arial"/>
              <a:buChar char="•"/>
            </a:pPr>
            <a:r>
              <a:rPr lang="en-US" sz="4006">
                <a:solidFill>
                  <a:srgbClr val="493423"/>
                </a:solidFill>
                <a:latin typeface="Now"/>
              </a:rPr>
              <a:t>This involved crusades and camps for the youth.</a:t>
            </a:r>
          </a:p>
          <a:p>
            <a:pPr marL="864926" indent="-432463" lvl="1">
              <a:lnSpc>
                <a:spcPts val="5608"/>
              </a:lnSpc>
              <a:buFont typeface="Arial"/>
              <a:buChar char="•"/>
            </a:pPr>
            <a:r>
              <a:rPr lang="en-US" sz="4006">
                <a:solidFill>
                  <a:srgbClr val="493423"/>
                </a:solidFill>
                <a:latin typeface="Now"/>
              </a:rPr>
              <a:t>It led to the rise of </a:t>
            </a:r>
            <a:r>
              <a:rPr lang="en-US" sz="4006">
                <a:solidFill>
                  <a:srgbClr val="493423"/>
                </a:solidFill>
                <a:latin typeface="Now Bold"/>
              </a:rPr>
              <a:t>Jesus music</a:t>
            </a:r>
            <a:r>
              <a:rPr lang="en-US" sz="4006">
                <a:solidFill>
                  <a:srgbClr val="493423"/>
                </a:solidFill>
                <a:latin typeface="Now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BB19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9688017" y="57832"/>
            <a:ext cx="8599983" cy="573332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17857" r="0" b="18970"/>
          <a:stretch>
            <a:fillRect/>
          </a:stretch>
        </p:blipFill>
        <p:spPr>
          <a:xfrm flipH="false" flipV="false" rot="0">
            <a:off x="9688017" y="4854241"/>
            <a:ext cx="8599983" cy="5432759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0" y="952500"/>
            <a:ext cx="9688017" cy="7770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4926" indent="-432463" lvl="1">
              <a:lnSpc>
                <a:spcPts val="5608"/>
              </a:lnSpc>
              <a:buFont typeface="Arial"/>
              <a:buChar char="•"/>
            </a:pPr>
            <a:r>
              <a:rPr lang="en-US" sz="4006">
                <a:solidFill>
                  <a:srgbClr val="493423"/>
                </a:solidFill>
                <a:latin typeface="Now"/>
              </a:rPr>
              <a:t>In </a:t>
            </a:r>
            <a:r>
              <a:rPr lang="en-US" sz="4006">
                <a:solidFill>
                  <a:srgbClr val="493423"/>
                </a:solidFill>
                <a:latin typeface="Now Bold"/>
              </a:rPr>
              <a:t>1918</a:t>
            </a:r>
            <a:r>
              <a:rPr lang="en-US" sz="4006">
                <a:solidFill>
                  <a:srgbClr val="493423"/>
                </a:solidFill>
                <a:latin typeface="Now"/>
              </a:rPr>
              <a:t> the Pentecostal Assemblies of Canada were formed.</a:t>
            </a:r>
          </a:p>
          <a:p>
            <a:pPr marL="864926" indent="-432463" lvl="1">
              <a:lnSpc>
                <a:spcPts val="5608"/>
              </a:lnSpc>
              <a:buFont typeface="Arial"/>
              <a:buChar char="•"/>
            </a:pPr>
            <a:r>
              <a:rPr lang="en-US" sz="4006">
                <a:solidFill>
                  <a:srgbClr val="493423"/>
                </a:solidFill>
                <a:latin typeface="Now"/>
              </a:rPr>
              <a:t>In </a:t>
            </a:r>
            <a:r>
              <a:rPr lang="en-US" sz="4006">
                <a:solidFill>
                  <a:srgbClr val="493423"/>
                </a:solidFill>
                <a:latin typeface="Now Bold"/>
              </a:rPr>
              <a:t>1952</a:t>
            </a:r>
            <a:r>
              <a:rPr lang="en-US" sz="4006">
                <a:solidFill>
                  <a:srgbClr val="493423"/>
                </a:solidFill>
                <a:latin typeface="Now"/>
              </a:rPr>
              <a:t> they sent John McBride as their missionary to Kenya.</a:t>
            </a:r>
          </a:p>
          <a:p>
            <a:pPr marL="864926" indent="-432463" lvl="1">
              <a:lnSpc>
                <a:spcPts val="5608"/>
              </a:lnSpc>
              <a:buFont typeface="Arial"/>
              <a:buChar char="•"/>
            </a:pPr>
            <a:r>
              <a:rPr lang="en-US" sz="4006">
                <a:solidFill>
                  <a:srgbClr val="493423"/>
                </a:solidFill>
                <a:latin typeface="Now"/>
              </a:rPr>
              <a:t>In </a:t>
            </a:r>
            <a:r>
              <a:rPr lang="en-US" sz="4006">
                <a:solidFill>
                  <a:srgbClr val="493423"/>
                </a:solidFill>
                <a:latin typeface="Now Bold"/>
              </a:rPr>
              <a:t>1959</a:t>
            </a:r>
            <a:r>
              <a:rPr lang="en-US" sz="4006">
                <a:solidFill>
                  <a:srgbClr val="493423"/>
                </a:solidFill>
                <a:latin typeface="Now"/>
              </a:rPr>
              <a:t> Nairobi Pentecostal church was planted. </a:t>
            </a:r>
          </a:p>
          <a:p>
            <a:pPr marL="864926" indent="-432463" lvl="1">
              <a:lnSpc>
                <a:spcPts val="5608"/>
              </a:lnSpc>
              <a:buFont typeface="Arial"/>
              <a:buChar char="•"/>
            </a:pPr>
            <a:r>
              <a:rPr lang="en-US" sz="4006">
                <a:solidFill>
                  <a:srgbClr val="493423"/>
                </a:solidFill>
                <a:latin typeface="Now"/>
              </a:rPr>
              <a:t>In the </a:t>
            </a:r>
            <a:r>
              <a:rPr lang="en-US" sz="4006">
                <a:solidFill>
                  <a:srgbClr val="493423"/>
                </a:solidFill>
                <a:latin typeface="Now Bold"/>
              </a:rPr>
              <a:t>1980s</a:t>
            </a:r>
            <a:r>
              <a:rPr lang="en-US" sz="4006">
                <a:solidFill>
                  <a:srgbClr val="493423"/>
                </a:solidFill>
                <a:latin typeface="Now"/>
              </a:rPr>
              <a:t> the church came under the leadership of </a:t>
            </a:r>
            <a:r>
              <a:rPr lang="en-US" sz="4006">
                <a:solidFill>
                  <a:srgbClr val="493423"/>
                </a:solidFill>
                <a:latin typeface="Now Bold"/>
              </a:rPr>
              <a:t>Boniface Adoyo</a:t>
            </a:r>
            <a:r>
              <a:rPr lang="en-US" sz="4006">
                <a:solidFill>
                  <a:srgbClr val="493423"/>
                </a:solidFill>
                <a:latin typeface="Now"/>
              </a:rPr>
              <a:t>.</a:t>
            </a:r>
          </a:p>
          <a:p>
            <a:pPr marL="864926" indent="-432463" lvl="1">
              <a:lnSpc>
                <a:spcPts val="5608"/>
              </a:lnSpc>
              <a:buFont typeface="Arial"/>
              <a:buChar char="•"/>
            </a:pPr>
            <a:r>
              <a:rPr lang="en-US" sz="4006">
                <a:solidFill>
                  <a:srgbClr val="493423"/>
                </a:solidFill>
                <a:latin typeface="Now"/>
              </a:rPr>
              <a:t>In </a:t>
            </a:r>
            <a:r>
              <a:rPr lang="en-US" sz="4006">
                <a:solidFill>
                  <a:srgbClr val="493423"/>
                </a:solidFill>
                <a:latin typeface="Now Bold"/>
              </a:rPr>
              <a:t>2003</a:t>
            </a:r>
            <a:r>
              <a:rPr lang="en-US" sz="4006">
                <a:solidFill>
                  <a:srgbClr val="493423"/>
                </a:solidFill>
                <a:latin typeface="Now"/>
              </a:rPr>
              <a:t> the church's name changed to become </a:t>
            </a:r>
            <a:r>
              <a:rPr lang="en-US" sz="4006">
                <a:solidFill>
                  <a:srgbClr val="493423"/>
                </a:solidFill>
                <a:latin typeface="Now Bold"/>
              </a:rPr>
              <a:t>Christ is the Answer Ministries (CITAM).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-56468"/>
            <a:ext cx="10759900" cy="1085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960"/>
              </a:lnSpc>
              <a:spcBef>
                <a:spcPct val="0"/>
              </a:spcBef>
            </a:pPr>
            <a:r>
              <a:rPr lang="en-US" sz="6400">
                <a:solidFill>
                  <a:srgbClr val="493423"/>
                </a:solidFill>
                <a:latin typeface="WC Mano Negra Bold"/>
              </a:rPr>
              <a:t>What About Kenya?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2499791" y="0"/>
            <a:ext cx="5788209" cy="5788209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20134"/>
          <a:stretch>
            <a:fillRect/>
          </a:stretch>
        </p:blipFill>
        <p:spPr>
          <a:xfrm flipH="false" flipV="false" rot="0">
            <a:off x="12499791" y="5788209"/>
            <a:ext cx="5632954" cy="4498791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0" y="-95250"/>
            <a:ext cx="10205386" cy="10431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11115" indent="-455557" lvl="1">
              <a:lnSpc>
                <a:spcPts val="5908"/>
              </a:lnSpc>
              <a:buFont typeface="Arial"/>
              <a:buChar char="•"/>
            </a:pPr>
            <a:r>
              <a:rPr lang="en-US" sz="4220">
                <a:solidFill>
                  <a:srgbClr val="493423"/>
                </a:solidFill>
                <a:latin typeface="Now"/>
              </a:rPr>
              <a:t>In </a:t>
            </a:r>
            <a:r>
              <a:rPr lang="en-US" sz="4220">
                <a:solidFill>
                  <a:srgbClr val="493423"/>
                </a:solidFill>
                <a:latin typeface="Now Bold"/>
              </a:rPr>
              <a:t>1967</a:t>
            </a:r>
            <a:r>
              <a:rPr lang="en-US" sz="4220">
                <a:solidFill>
                  <a:srgbClr val="493423"/>
                </a:solidFill>
                <a:latin typeface="Now"/>
              </a:rPr>
              <a:t>, American pentecostal </a:t>
            </a:r>
            <a:r>
              <a:rPr lang="en-US" sz="4220">
                <a:solidFill>
                  <a:srgbClr val="493423"/>
                </a:solidFill>
                <a:latin typeface="Now Bold"/>
              </a:rPr>
              <a:t>Dale Brown</a:t>
            </a:r>
            <a:r>
              <a:rPr lang="en-US" sz="4220">
                <a:solidFill>
                  <a:srgbClr val="493423"/>
                </a:solidFill>
                <a:latin typeface="Now"/>
              </a:rPr>
              <a:t> founds the </a:t>
            </a:r>
            <a:r>
              <a:rPr lang="en-US" sz="4220">
                <a:solidFill>
                  <a:srgbClr val="493423"/>
                </a:solidFill>
                <a:latin typeface="Now Bold"/>
              </a:rPr>
              <a:t>Kenya Assemblies of God</a:t>
            </a:r>
            <a:r>
              <a:rPr lang="en-US" sz="4220">
                <a:solidFill>
                  <a:srgbClr val="493423"/>
                </a:solidFill>
                <a:latin typeface="Now"/>
              </a:rPr>
              <a:t>, which joins with the Assemblies of God U.S in 1972.</a:t>
            </a:r>
          </a:p>
          <a:p>
            <a:pPr marL="911115" indent="-455557" lvl="1">
              <a:lnSpc>
                <a:spcPts val="5908"/>
              </a:lnSpc>
              <a:buFont typeface="Arial"/>
              <a:buChar char="•"/>
            </a:pPr>
            <a:r>
              <a:rPr lang="en-US" sz="4220">
                <a:solidFill>
                  <a:srgbClr val="493423"/>
                </a:solidFill>
                <a:latin typeface="Now"/>
              </a:rPr>
              <a:t> The </a:t>
            </a:r>
            <a:r>
              <a:rPr lang="en-US" sz="4220">
                <a:solidFill>
                  <a:srgbClr val="493423"/>
                </a:solidFill>
                <a:latin typeface="Now Bold"/>
              </a:rPr>
              <a:t>Full Gospel Churches </a:t>
            </a:r>
            <a:r>
              <a:rPr lang="en-US" sz="4220">
                <a:solidFill>
                  <a:srgbClr val="493423"/>
                </a:solidFill>
                <a:latin typeface="Now"/>
              </a:rPr>
              <a:t>of Kenya, started by Finnish missionaries in </a:t>
            </a:r>
            <a:r>
              <a:rPr lang="en-US" sz="4220">
                <a:solidFill>
                  <a:srgbClr val="493423"/>
                </a:solidFill>
                <a:latin typeface="Now Bold"/>
              </a:rPr>
              <a:t>1949</a:t>
            </a:r>
            <a:r>
              <a:rPr lang="en-US" sz="4220">
                <a:solidFill>
                  <a:srgbClr val="493423"/>
                </a:solidFill>
                <a:latin typeface="Now"/>
              </a:rPr>
              <a:t>.</a:t>
            </a:r>
          </a:p>
          <a:p>
            <a:pPr marL="911115" indent="-455557" lvl="1">
              <a:lnSpc>
                <a:spcPts val="5908"/>
              </a:lnSpc>
              <a:buFont typeface="Arial"/>
              <a:buChar char="•"/>
            </a:pPr>
            <a:r>
              <a:rPr lang="en-US" sz="4220">
                <a:solidFill>
                  <a:srgbClr val="493423"/>
                </a:solidFill>
                <a:latin typeface="Now"/>
              </a:rPr>
              <a:t>In </a:t>
            </a:r>
            <a:r>
              <a:rPr lang="en-US" sz="4220">
                <a:solidFill>
                  <a:srgbClr val="493423"/>
                </a:solidFill>
                <a:latin typeface="Now Bold"/>
              </a:rPr>
              <a:t>1918</a:t>
            </a:r>
            <a:r>
              <a:rPr lang="en-US" sz="4220">
                <a:solidFill>
                  <a:srgbClr val="493423"/>
                </a:solidFill>
                <a:latin typeface="Now"/>
              </a:rPr>
              <a:t>, North Americans establish a mission that later affiliates with the Pentecostal Assemblies of Canada. The churches resulting from this mission become independent in </a:t>
            </a:r>
            <a:r>
              <a:rPr lang="en-US" sz="4220">
                <a:solidFill>
                  <a:srgbClr val="493423"/>
                </a:solidFill>
                <a:latin typeface="Now Bold"/>
              </a:rPr>
              <a:t>1965</a:t>
            </a:r>
            <a:r>
              <a:rPr lang="en-US" sz="4220">
                <a:solidFill>
                  <a:srgbClr val="493423"/>
                </a:solidFill>
                <a:latin typeface="Now"/>
              </a:rPr>
              <a:t> and are renamed the </a:t>
            </a:r>
            <a:r>
              <a:rPr lang="en-US" sz="4220">
                <a:solidFill>
                  <a:srgbClr val="493423"/>
                </a:solidFill>
                <a:latin typeface="Now Bold"/>
              </a:rPr>
              <a:t>Pentecostal Assemblies of God</a:t>
            </a:r>
            <a:r>
              <a:rPr lang="en-US" sz="4220">
                <a:solidFill>
                  <a:srgbClr val="493423"/>
                </a:solidFill>
                <a:latin typeface="Now"/>
              </a:rPr>
              <a:t>.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BB19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4163" r="0" b="22207"/>
          <a:stretch>
            <a:fillRect/>
          </a:stretch>
        </p:blipFill>
        <p:spPr>
          <a:xfrm flipH="false" flipV="false" rot="0">
            <a:off x="9858288" y="0"/>
            <a:ext cx="8429712" cy="4215407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1977036" y="4522610"/>
            <a:ext cx="5048677" cy="576439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0" y="-85632"/>
            <a:ext cx="9858288" cy="986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Now"/>
              </a:rPr>
              <a:t>In </a:t>
            </a:r>
            <a:r>
              <a:rPr lang="en-US" sz="3999">
                <a:solidFill>
                  <a:srgbClr val="000000"/>
                </a:solidFill>
                <a:latin typeface="Now Bold"/>
              </a:rPr>
              <a:t>1970</a:t>
            </a:r>
            <a:r>
              <a:rPr lang="en-US" sz="3999">
                <a:solidFill>
                  <a:srgbClr val="000000"/>
                </a:solidFill>
                <a:latin typeface="Now"/>
              </a:rPr>
              <a:t>, Joe Kayo establishes the pentecostal Deliverance Church of Kenya, an indigenous ministry that attracts urban youth. </a:t>
            </a:r>
          </a:p>
          <a:p>
            <a:pPr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Now"/>
              </a:rPr>
              <a:t>Joe believed that it is not enough to be saved from sin but that one needs to be delivered from the many demonic forces at work in Africa. </a:t>
            </a:r>
          </a:p>
          <a:p>
            <a:pPr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Now"/>
              </a:rPr>
              <a:t>He argued that in </a:t>
            </a:r>
            <a:r>
              <a:rPr lang="en-US" sz="3999">
                <a:solidFill>
                  <a:srgbClr val="000000"/>
                </a:solidFill>
                <a:latin typeface="Now Bold"/>
              </a:rPr>
              <a:t>Luke 4:18-19</a:t>
            </a:r>
            <a:r>
              <a:rPr lang="en-US" sz="3999">
                <a:solidFill>
                  <a:srgbClr val="000000"/>
                </a:solidFill>
                <a:latin typeface="Now"/>
              </a:rPr>
              <a:t> Jesus’ ministry included bringing deliverance to the captives as a result of His anointing.</a:t>
            </a:r>
          </a:p>
          <a:p>
            <a:pPr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Now"/>
              </a:rPr>
              <a:t>He calls himself an apostle.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582" t="0" r="10880" b="14153"/>
          <a:stretch>
            <a:fillRect/>
          </a:stretch>
        </p:blipFill>
        <p:spPr>
          <a:xfrm flipH="false" flipV="false" rot="0">
            <a:off x="9858288" y="1028700"/>
            <a:ext cx="8429712" cy="4629445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9858288" y="5545287"/>
            <a:ext cx="8429712" cy="4741713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4478338" y="-114300"/>
            <a:ext cx="10759900" cy="1085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60"/>
              </a:lnSpc>
              <a:spcBef>
                <a:spcPct val="0"/>
              </a:spcBef>
            </a:pPr>
            <a:r>
              <a:rPr lang="en-US" sz="6400">
                <a:solidFill>
                  <a:srgbClr val="493423"/>
                </a:solidFill>
                <a:latin typeface="WC Mano Negra Bold"/>
              </a:rPr>
              <a:t>THE CHARISMATIC MOVEMENT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952500"/>
            <a:ext cx="9858288" cy="9335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Now"/>
              </a:rPr>
              <a:t>The Charismatic movement started on </a:t>
            </a:r>
            <a:r>
              <a:rPr lang="en-US" sz="3800">
                <a:solidFill>
                  <a:srgbClr val="000000"/>
                </a:solidFill>
                <a:latin typeface="Now Bold"/>
              </a:rPr>
              <a:t>Sunday, April 3, 1960 </a:t>
            </a:r>
            <a:r>
              <a:rPr lang="en-US" sz="3800">
                <a:solidFill>
                  <a:srgbClr val="000000"/>
                </a:solidFill>
                <a:latin typeface="Now"/>
              </a:rPr>
              <a:t>when </a:t>
            </a:r>
            <a:r>
              <a:rPr lang="en-US" sz="3800">
                <a:solidFill>
                  <a:srgbClr val="000000"/>
                </a:solidFill>
                <a:latin typeface="Now Bold"/>
              </a:rPr>
              <a:t>Dennis Bennet </a:t>
            </a:r>
            <a:r>
              <a:rPr lang="en-US" sz="3800">
                <a:solidFill>
                  <a:srgbClr val="000000"/>
                </a:solidFill>
                <a:latin typeface="Now"/>
              </a:rPr>
              <a:t>recounted his charismatic experience to his church.</a:t>
            </a:r>
          </a:p>
          <a:p>
            <a:pPr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Now"/>
              </a:rPr>
              <a:t>The charismatic movement was majorly cited in the mainstream churches.</a:t>
            </a:r>
          </a:p>
          <a:p>
            <a:pPr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Now Bold"/>
              </a:rPr>
              <a:t>David Wilkerson's the cross and the switchblade</a:t>
            </a:r>
            <a:r>
              <a:rPr lang="en-US" sz="3800">
                <a:solidFill>
                  <a:srgbClr val="000000"/>
                </a:solidFill>
                <a:latin typeface="Now"/>
              </a:rPr>
              <a:t> was a major catalyst of the movement.</a:t>
            </a:r>
          </a:p>
          <a:p>
            <a:pPr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Now"/>
              </a:rPr>
              <a:t>Charismatics tend to accept prophecy, miracles and healing as evidence of having been baptized or filled with the Holy Spirit.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11501"/>
          <a:stretch>
            <a:fillRect/>
          </a:stretch>
        </p:blipFill>
        <p:spPr>
          <a:xfrm flipH="false" flipV="false" rot="0">
            <a:off x="13000617" y="970868"/>
            <a:ext cx="5287383" cy="467924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2930" r="0" b="16155"/>
          <a:stretch>
            <a:fillRect/>
          </a:stretch>
        </p:blipFill>
        <p:spPr>
          <a:xfrm flipH="false" flipV="false" rot="0">
            <a:off x="13000617" y="5650108"/>
            <a:ext cx="5287383" cy="4621408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3654818" y="-114300"/>
            <a:ext cx="12406941" cy="1085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60"/>
              </a:lnSpc>
              <a:spcBef>
                <a:spcPct val="0"/>
              </a:spcBef>
            </a:pPr>
            <a:r>
              <a:rPr lang="en-US" sz="6400">
                <a:solidFill>
                  <a:srgbClr val="493423"/>
                </a:solidFill>
                <a:latin typeface="WC Mano Negra Bold"/>
              </a:rPr>
              <a:t>THE NEO-CHARISMATIC MOVEMENT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952500"/>
            <a:ext cx="13000617" cy="10012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Now"/>
              </a:rPr>
              <a:t>Started in </a:t>
            </a:r>
            <a:r>
              <a:rPr lang="en-US" sz="3800">
                <a:solidFill>
                  <a:srgbClr val="000000"/>
                </a:solidFill>
                <a:latin typeface="Now Bold"/>
              </a:rPr>
              <a:t>1982</a:t>
            </a:r>
            <a:r>
              <a:rPr lang="en-US" sz="3800">
                <a:solidFill>
                  <a:srgbClr val="000000"/>
                </a:solidFill>
                <a:latin typeface="Now"/>
              </a:rPr>
              <a:t> by </a:t>
            </a:r>
            <a:r>
              <a:rPr lang="en-US" sz="3800">
                <a:solidFill>
                  <a:srgbClr val="000000"/>
                </a:solidFill>
                <a:latin typeface="Now Bold"/>
              </a:rPr>
              <a:t>John Wimber</a:t>
            </a:r>
            <a:r>
              <a:rPr lang="en-US" sz="3800">
                <a:solidFill>
                  <a:srgbClr val="000000"/>
                </a:solidFill>
                <a:latin typeface="Now"/>
              </a:rPr>
              <a:t> who started the Vineyard movement.</a:t>
            </a:r>
          </a:p>
          <a:p>
            <a:pPr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Now"/>
              </a:rPr>
              <a:t>This is the </a:t>
            </a:r>
            <a:r>
              <a:rPr lang="en-US" sz="3800">
                <a:solidFill>
                  <a:srgbClr val="000000"/>
                </a:solidFill>
                <a:latin typeface="Now Bold"/>
              </a:rPr>
              <a:t>3rd wave of Pentecostalism</a:t>
            </a:r>
            <a:r>
              <a:rPr lang="en-US" sz="3800">
                <a:solidFill>
                  <a:srgbClr val="000000"/>
                </a:solidFill>
                <a:latin typeface="Now"/>
              </a:rPr>
              <a:t>.</a:t>
            </a:r>
          </a:p>
          <a:p>
            <a:pPr marL="820421" indent="-410210" lvl="1">
              <a:lnSpc>
                <a:spcPts val="5320"/>
              </a:lnSpc>
              <a:buFont typeface="Arial"/>
              <a:buChar char="•"/>
            </a:pPr>
            <a:r>
              <a:rPr lang="en-US" sz="3800">
                <a:solidFill>
                  <a:srgbClr val="000000"/>
                </a:solidFill>
                <a:latin typeface="Now"/>
              </a:rPr>
              <a:t>Some of its major characteristics are:</a:t>
            </a:r>
          </a:p>
          <a:p>
            <a:pPr>
              <a:lnSpc>
                <a:spcPts val="5320"/>
              </a:lnSpc>
            </a:pPr>
          </a:p>
          <a:p>
            <a:pPr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Now Bold"/>
              </a:rPr>
              <a:t>Spiritual warfare</a:t>
            </a:r>
            <a:r>
              <a:rPr lang="en-US" sz="3800">
                <a:solidFill>
                  <a:srgbClr val="000000"/>
                </a:solidFill>
                <a:latin typeface="Now"/>
              </a:rPr>
              <a:t>: spiritual mapping and deliverence from demons.</a:t>
            </a:r>
          </a:p>
          <a:p>
            <a:pPr>
              <a:lnSpc>
                <a:spcPts val="5320"/>
              </a:lnSpc>
            </a:pPr>
          </a:p>
          <a:p>
            <a:pPr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Now Bold"/>
              </a:rPr>
              <a:t>Power evangelism</a:t>
            </a:r>
            <a:r>
              <a:rPr lang="en-US" sz="3800">
                <a:solidFill>
                  <a:srgbClr val="000000"/>
                </a:solidFill>
                <a:latin typeface="Now"/>
              </a:rPr>
              <a:t>: evangelism with gifts and miracles.</a:t>
            </a:r>
          </a:p>
          <a:p>
            <a:pPr>
              <a:lnSpc>
                <a:spcPts val="5320"/>
              </a:lnSpc>
            </a:pPr>
          </a:p>
          <a:p>
            <a:pPr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Now Bold"/>
              </a:rPr>
              <a:t>Structural renewal</a:t>
            </a:r>
            <a:r>
              <a:rPr lang="en-US" sz="3800">
                <a:solidFill>
                  <a:srgbClr val="000000"/>
                </a:solidFill>
                <a:latin typeface="Now"/>
              </a:rPr>
              <a:t>: reintroduction of the fivefold ministries.</a:t>
            </a:r>
          </a:p>
          <a:p>
            <a:pPr>
              <a:lnSpc>
                <a:spcPts val="5320"/>
              </a:lnSpc>
            </a:pPr>
          </a:p>
          <a:p>
            <a:pPr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Now"/>
              </a:rPr>
              <a:t>Often identify as </a:t>
            </a:r>
            <a:r>
              <a:rPr lang="en-US" sz="3800">
                <a:solidFill>
                  <a:srgbClr val="000000"/>
                </a:solidFill>
                <a:latin typeface="Now Bold"/>
              </a:rPr>
              <a:t>non-denominational</a:t>
            </a:r>
            <a:r>
              <a:rPr lang="en-US" sz="3800">
                <a:solidFill>
                  <a:srgbClr val="000000"/>
                </a:solidFill>
                <a:latin typeface="Now"/>
              </a:rPr>
              <a:t>.</a:t>
            </a:r>
          </a:p>
          <a:p>
            <a:pPr>
              <a:lnSpc>
                <a:spcPts val="5320"/>
              </a:lnSpc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BB19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97256" y="1028700"/>
            <a:ext cx="8369503" cy="92583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3390221" y="2488934"/>
            <a:ext cx="3268211" cy="4887045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0" y="-137748"/>
            <a:ext cx="18288000" cy="1085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60"/>
              </a:lnSpc>
              <a:spcBef>
                <a:spcPct val="0"/>
              </a:spcBef>
            </a:pPr>
            <a:r>
              <a:rPr lang="en-US" sz="6400">
                <a:solidFill>
                  <a:srgbClr val="493423"/>
                </a:solidFill>
                <a:latin typeface="WC Mano Negra Bold"/>
              </a:rPr>
              <a:t>BAPTIST CHURCHES IN AFRICA: SILENT WORK OF GOD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429712" y="942975"/>
            <a:ext cx="9858288" cy="4357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85189" indent="-442594" lvl="1">
              <a:lnSpc>
                <a:spcPts val="5739"/>
              </a:lnSpc>
              <a:buFont typeface="Arial"/>
              <a:buChar char="•"/>
            </a:pPr>
            <a:r>
              <a:rPr lang="en-US" sz="4099">
                <a:solidFill>
                  <a:srgbClr val="000000"/>
                </a:solidFill>
                <a:latin typeface="Now"/>
              </a:rPr>
              <a:t>TRINITY BAPTIST (</a:t>
            </a:r>
            <a:r>
              <a:rPr lang="en-US" sz="4099">
                <a:solidFill>
                  <a:srgbClr val="000000"/>
                </a:solidFill>
                <a:latin typeface="Now Bold"/>
              </a:rPr>
              <a:t>1978</a:t>
            </a:r>
            <a:r>
              <a:rPr lang="en-US" sz="4099">
                <a:solidFill>
                  <a:srgbClr val="000000"/>
                </a:solidFill>
                <a:latin typeface="Now"/>
              </a:rPr>
              <a:t>)</a:t>
            </a:r>
          </a:p>
          <a:p>
            <a:pPr marL="885189" indent="-442594" lvl="1">
              <a:lnSpc>
                <a:spcPts val="5739"/>
              </a:lnSpc>
              <a:buFont typeface="Arial"/>
              <a:buChar char="•"/>
            </a:pPr>
            <a:r>
              <a:rPr lang="en-US" sz="4099">
                <a:solidFill>
                  <a:srgbClr val="000000"/>
                </a:solidFill>
                <a:latin typeface="Now"/>
              </a:rPr>
              <a:t>LUSAKA BAPTIST (</a:t>
            </a:r>
            <a:r>
              <a:rPr lang="en-US" sz="4099">
                <a:solidFill>
                  <a:srgbClr val="000000"/>
                </a:solidFill>
                <a:latin typeface="Now Bold"/>
              </a:rPr>
              <a:t>1960</a:t>
            </a:r>
            <a:r>
              <a:rPr lang="en-US" sz="4099">
                <a:solidFill>
                  <a:srgbClr val="000000"/>
                </a:solidFill>
                <a:latin typeface="Now"/>
              </a:rPr>
              <a:t>)</a:t>
            </a:r>
          </a:p>
          <a:p>
            <a:pPr marL="885189" indent="-442594" lvl="1">
              <a:lnSpc>
                <a:spcPts val="5739"/>
              </a:lnSpc>
              <a:buFont typeface="Arial"/>
              <a:buChar char="•"/>
            </a:pPr>
            <a:r>
              <a:rPr lang="en-US" sz="4099">
                <a:solidFill>
                  <a:srgbClr val="000000"/>
                </a:solidFill>
                <a:latin typeface="Now"/>
              </a:rPr>
              <a:t>KABWATA BAPTIST (</a:t>
            </a:r>
            <a:r>
              <a:rPr lang="en-US" sz="4099">
                <a:solidFill>
                  <a:srgbClr val="000000"/>
                </a:solidFill>
                <a:latin typeface="Now Bold"/>
              </a:rPr>
              <a:t>1981</a:t>
            </a:r>
            <a:r>
              <a:rPr lang="en-US" sz="4099">
                <a:solidFill>
                  <a:srgbClr val="000000"/>
                </a:solidFill>
                <a:latin typeface="Now"/>
              </a:rPr>
              <a:t>)</a:t>
            </a:r>
          </a:p>
          <a:p>
            <a:pPr marL="885189" indent="-442594" lvl="1">
              <a:lnSpc>
                <a:spcPts val="5739"/>
              </a:lnSpc>
              <a:buFont typeface="Arial"/>
              <a:buChar char="•"/>
            </a:pPr>
            <a:r>
              <a:rPr lang="en-US" sz="4099">
                <a:solidFill>
                  <a:srgbClr val="000000"/>
                </a:solidFill>
                <a:latin typeface="Now"/>
              </a:rPr>
              <a:t>EMMANUEL BAPTIST (</a:t>
            </a:r>
            <a:r>
              <a:rPr lang="en-US" sz="4099">
                <a:solidFill>
                  <a:srgbClr val="000000"/>
                </a:solidFill>
                <a:latin typeface="Now Bold"/>
              </a:rPr>
              <a:t>2001</a:t>
            </a:r>
            <a:r>
              <a:rPr lang="en-US" sz="4099">
                <a:solidFill>
                  <a:srgbClr val="000000"/>
                </a:solidFill>
                <a:latin typeface="Now"/>
              </a:rPr>
              <a:t>)</a:t>
            </a:r>
          </a:p>
          <a:p>
            <a:pPr marL="885189" indent="-442594" lvl="1">
              <a:lnSpc>
                <a:spcPts val="5739"/>
              </a:lnSpc>
              <a:buFont typeface="Arial"/>
              <a:buChar char="•"/>
            </a:pPr>
            <a:r>
              <a:rPr lang="en-US" sz="4099">
                <a:solidFill>
                  <a:srgbClr val="000000"/>
                </a:solidFill>
                <a:latin typeface="Now"/>
              </a:rPr>
              <a:t>COVENANT BAPTIST (</a:t>
            </a:r>
            <a:r>
              <a:rPr lang="en-US" sz="4099">
                <a:solidFill>
                  <a:srgbClr val="000000"/>
                </a:solidFill>
                <a:latin typeface="Now Bold"/>
              </a:rPr>
              <a:t>2018</a:t>
            </a:r>
            <a:r>
              <a:rPr lang="en-US" sz="4099">
                <a:solidFill>
                  <a:srgbClr val="000000"/>
                </a:solidFill>
                <a:latin typeface="Now"/>
              </a:rPr>
              <a:t>)</a:t>
            </a:r>
          </a:p>
          <a:p>
            <a:pPr marL="885189" indent="-442594" lvl="1">
              <a:lnSpc>
                <a:spcPts val="5739"/>
              </a:lnSpc>
              <a:buFont typeface="Arial"/>
              <a:buChar char="•"/>
            </a:pPr>
            <a:r>
              <a:rPr lang="en-US" sz="4099">
                <a:solidFill>
                  <a:srgbClr val="000000"/>
                </a:solidFill>
                <a:latin typeface="Now"/>
              </a:rPr>
              <a:t>REDEEMER BIBLE CHURCH (</a:t>
            </a:r>
            <a:r>
              <a:rPr lang="en-US" sz="4099">
                <a:solidFill>
                  <a:srgbClr val="000000"/>
                </a:solidFill>
                <a:latin typeface="Now Bold"/>
              </a:rPr>
              <a:t>2018</a:t>
            </a:r>
            <a:r>
              <a:rPr lang="en-US" sz="4099">
                <a:solidFill>
                  <a:srgbClr val="000000"/>
                </a:solidFill>
                <a:latin typeface="Now"/>
              </a:rPr>
              <a:t>)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BF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3365116" y="270111"/>
            <a:ext cx="12842166" cy="1001688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89660">
            <a:off x="4265858" y="4285439"/>
            <a:ext cx="5405108" cy="1716122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990" t="0" r="0" b="0"/>
          <a:stretch>
            <a:fillRect/>
          </a:stretch>
        </p:blipFill>
        <p:spPr>
          <a:xfrm flipH="false" flipV="false" rot="189660">
            <a:off x="9521456" y="4305027"/>
            <a:ext cx="4503029" cy="1606248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4762933" y="4492240"/>
            <a:ext cx="8762135" cy="1098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19"/>
              </a:lnSpc>
              <a:spcBef>
                <a:spcPct val="0"/>
              </a:spcBef>
            </a:pPr>
            <a:r>
              <a:rPr lang="en-US" sz="6299" spc="314">
                <a:solidFill>
                  <a:srgbClr val="493423"/>
                </a:solidFill>
                <a:latin typeface="Now Bold"/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DAFQacfWL24</dc:identifier>
  <dcterms:modified xsi:type="dcterms:W3CDTF">2011-08-01T06:04:30Z</dcterms:modified>
  <cp:revision>1</cp:revision>
  <dc:title>CHURCH HISTORY</dc:title>
</cp:coreProperties>
</file>