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3"/>
    <p:sldId id="257" r:id="rId24"/>
    <p:sldId id="258" r:id="rId25"/>
    <p:sldId id="259" r:id="rId26"/>
    <p:sldId id="260" r:id="rId27"/>
    <p:sldId id="261" r:id="rId28"/>
    <p:sldId id="262" r:id="rId29"/>
    <p:sldId id="263" r:id="rId30"/>
    <p:sldId id="264" r:id="rId31"/>
    <p:sldId id="265" r:id="rId32"/>
    <p:sldId id="266" r:id="rId33"/>
    <p:sldId id="267" r:id="rId34"/>
    <p:sldId id="268" r:id="rId35"/>
    <p:sldId id="269" r:id="rId36"/>
    <p:sldId id="270" r:id="rId37"/>
    <p:sldId id="271" r:id="rId38"/>
    <p:sldId id="272" r:id="rId39"/>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League Spartan" charset="1" panose="00000800000000000000"/>
      <p:regular r:id="rId10"/>
    </p:embeddedFont>
    <p:embeddedFont>
      <p:font typeface="Amsterdam Three" charset="1" panose="02000500000000000000"/>
      <p:regular r:id="rId11"/>
    </p:embeddedFont>
    <p:embeddedFont>
      <p:font typeface="Amsterdam Three Italics" charset="1" panose="02000500000000000000"/>
      <p:regular r:id="rId12"/>
    </p:embeddedFont>
    <p:embeddedFont>
      <p:font typeface="Poppins Medium" charset="1" panose="00000600000000000000"/>
      <p:regular r:id="rId13"/>
    </p:embeddedFont>
    <p:embeddedFont>
      <p:font typeface="Poppins Medium Bold" charset="1" panose="00000700000000000000"/>
      <p:regular r:id="rId14"/>
    </p:embeddedFont>
    <p:embeddedFont>
      <p:font typeface="Poppins Medium Italics" charset="1" panose="00000600000000000000"/>
      <p:regular r:id="rId15"/>
    </p:embeddedFont>
    <p:embeddedFont>
      <p:font typeface="Poppins Medium Bold Italics" charset="1" panose="00000700000000000000"/>
      <p:regular r:id="rId16"/>
    </p:embeddedFont>
    <p:embeddedFont>
      <p:font typeface="Poppins" charset="1" panose="00000500000000000000"/>
      <p:regular r:id="rId17"/>
    </p:embeddedFont>
    <p:embeddedFont>
      <p:font typeface="Poppins Bold" charset="1" panose="00000800000000000000"/>
      <p:regular r:id="rId18"/>
    </p:embeddedFont>
    <p:embeddedFont>
      <p:font typeface="Poppins Italics" charset="1" panose="00000500000000000000"/>
      <p:regular r:id="rId19"/>
    </p:embeddedFont>
    <p:embeddedFont>
      <p:font typeface="Poppins Bold Italics" charset="1" panose="00000800000000000000"/>
      <p:regular r:id="rId20"/>
    </p:embeddedFont>
    <p:embeddedFont>
      <p:font typeface="Bantayog Regular" charset="1" panose="00000000000000000000"/>
      <p:regular r:id="rId21"/>
    </p:embeddedFont>
    <p:embeddedFont>
      <p:font typeface="Bantayog Light" charset="1" panose="000000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slides/slide1.xml" Type="http://schemas.openxmlformats.org/officeDocument/2006/relationships/slide"/><Relationship Id="rId24" Target="slides/slide2.xml" Type="http://schemas.openxmlformats.org/officeDocument/2006/relationships/slide"/><Relationship Id="rId25" Target="slides/slide3.xml" Type="http://schemas.openxmlformats.org/officeDocument/2006/relationships/slide"/><Relationship Id="rId26" Target="slides/slide4.xml" Type="http://schemas.openxmlformats.org/officeDocument/2006/relationships/slide"/><Relationship Id="rId27" Target="slides/slide5.xml" Type="http://schemas.openxmlformats.org/officeDocument/2006/relationships/slide"/><Relationship Id="rId28" Target="slides/slide6.xml" Type="http://schemas.openxmlformats.org/officeDocument/2006/relationships/slide"/><Relationship Id="rId29" Target="slides/slide7.xml" Type="http://schemas.openxmlformats.org/officeDocument/2006/relationships/slide"/><Relationship Id="rId3" Target="viewProps.xml" Type="http://schemas.openxmlformats.org/officeDocument/2006/relationships/viewProps"/><Relationship Id="rId30" Target="slides/slide8.xml" Type="http://schemas.openxmlformats.org/officeDocument/2006/relationships/slide"/><Relationship Id="rId31" Target="slides/slide9.xml" Type="http://schemas.openxmlformats.org/officeDocument/2006/relationships/slide"/><Relationship Id="rId32" Target="slides/slide10.xml" Type="http://schemas.openxmlformats.org/officeDocument/2006/relationships/slide"/><Relationship Id="rId33" Target="slides/slide11.xml" Type="http://schemas.openxmlformats.org/officeDocument/2006/relationships/slide"/><Relationship Id="rId34" Target="slides/slide12.xml" Type="http://schemas.openxmlformats.org/officeDocument/2006/relationships/slide"/><Relationship Id="rId35" Target="slides/slide13.xml" Type="http://schemas.openxmlformats.org/officeDocument/2006/relationships/slide"/><Relationship Id="rId36" Target="slides/slide14.xml" Type="http://schemas.openxmlformats.org/officeDocument/2006/relationships/slide"/><Relationship Id="rId37" Target="slides/slide15.xml" Type="http://schemas.openxmlformats.org/officeDocument/2006/relationships/slide"/><Relationship Id="rId38" Target="slides/slide16.xml" Type="http://schemas.openxmlformats.org/officeDocument/2006/relationships/slide"/><Relationship Id="rId39" Target="slides/slide17.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3697" t="0" r="3697" b="0"/>
          <a:stretch>
            <a:fillRect/>
          </a:stretch>
        </p:blipFill>
        <p:spPr>
          <a:xfrm>
            <a:off x="0" y="0"/>
            <a:ext cx="18288000" cy="10287000"/>
          </a:xfrm>
          <a:prstGeom prst="rect">
            <a:avLst/>
          </a:prstGeom>
        </p:spPr>
      </p:pic>
      <p:sp>
        <p:nvSpPr>
          <p:cNvPr name="TextBox 3" id="3"/>
          <p:cNvSpPr txBox="true"/>
          <p:nvPr/>
        </p:nvSpPr>
        <p:spPr>
          <a:xfrm rot="0">
            <a:off x="1438254" y="3943286"/>
            <a:ext cx="16230600" cy="2428875"/>
          </a:xfrm>
          <a:prstGeom prst="rect">
            <a:avLst/>
          </a:prstGeom>
        </p:spPr>
        <p:txBody>
          <a:bodyPr anchor="t" rtlCol="false" tIns="0" lIns="0" bIns="0" rIns="0">
            <a:spAutoFit/>
          </a:bodyPr>
          <a:lstStyle/>
          <a:p>
            <a:pPr algn="ctr">
              <a:lnSpc>
                <a:spcPts val="19199"/>
              </a:lnSpc>
            </a:pPr>
            <a:r>
              <a:rPr lang="en-US" sz="15999" spc="591">
                <a:solidFill>
                  <a:srgbClr val="F9F5F0"/>
                </a:solidFill>
                <a:latin typeface="Amsterdam Three"/>
              </a:rPr>
              <a:t>MISSIONS</a:t>
            </a:r>
          </a:p>
        </p:txBody>
      </p:sp>
      <p:sp>
        <p:nvSpPr>
          <p:cNvPr name="TextBox 4" id="4"/>
          <p:cNvSpPr txBox="true"/>
          <p:nvPr/>
        </p:nvSpPr>
        <p:spPr>
          <a:xfrm rot="0">
            <a:off x="1028700" y="7319705"/>
            <a:ext cx="16230600" cy="679450"/>
          </a:xfrm>
          <a:prstGeom prst="rect">
            <a:avLst/>
          </a:prstGeom>
        </p:spPr>
        <p:txBody>
          <a:bodyPr anchor="t" rtlCol="false" tIns="0" lIns="0" bIns="0" rIns="0">
            <a:spAutoFit/>
          </a:bodyPr>
          <a:lstStyle/>
          <a:p>
            <a:pPr algn="ctr">
              <a:lnSpc>
                <a:spcPts val="5599"/>
              </a:lnSpc>
            </a:pPr>
            <a:r>
              <a:rPr lang="en-US" sz="3999">
                <a:solidFill>
                  <a:srgbClr val="F9F5F0"/>
                </a:solidFill>
                <a:latin typeface="Bantayog Light"/>
              </a:rPr>
              <a:t>BY</a:t>
            </a:r>
          </a:p>
        </p:txBody>
      </p:sp>
      <p:sp>
        <p:nvSpPr>
          <p:cNvPr name="TextBox 5" id="5"/>
          <p:cNvSpPr txBox="true"/>
          <p:nvPr/>
        </p:nvSpPr>
        <p:spPr>
          <a:xfrm rot="0">
            <a:off x="1050843" y="7961055"/>
            <a:ext cx="16230600" cy="863600"/>
          </a:xfrm>
          <a:prstGeom prst="rect">
            <a:avLst/>
          </a:prstGeom>
        </p:spPr>
        <p:txBody>
          <a:bodyPr anchor="t" rtlCol="false" tIns="0" lIns="0" bIns="0" rIns="0">
            <a:spAutoFit/>
          </a:bodyPr>
          <a:lstStyle/>
          <a:p>
            <a:pPr algn="ctr">
              <a:lnSpc>
                <a:spcPts val="7000"/>
              </a:lnSpc>
            </a:pPr>
            <a:r>
              <a:rPr lang="en-US" sz="5000">
                <a:solidFill>
                  <a:srgbClr val="F9F5F0"/>
                </a:solidFill>
                <a:latin typeface="Bantayog Regular"/>
              </a:rPr>
              <a:t>PASTOR KEITH WAWERU</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9AA8B"/>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46661" y="276771"/>
            <a:ext cx="1007575" cy="1310086"/>
          </a:xfrm>
          <a:prstGeom prst="rect">
            <a:avLst/>
          </a:prstGeom>
        </p:spPr>
      </p:pic>
      <p:sp>
        <p:nvSpPr>
          <p:cNvPr name="TextBox 3" id="3"/>
          <p:cNvSpPr txBox="true"/>
          <p:nvPr/>
        </p:nvSpPr>
        <p:spPr>
          <a:xfrm rot="0">
            <a:off x="12902480" y="9349246"/>
            <a:ext cx="4356820" cy="500380"/>
          </a:xfrm>
          <a:prstGeom prst="rect">
            <a:avLst/>
          </a:prstGeom>
        </p:spPr>
        <p:txBody>
          <a:bodyPr anchor="t" rtlCol="false" tIns="0" lIns="0" bIns="0" rIns="0">
            <a:spAutoFit/>
          </a:bodyPr>
          <a:lstStyle/>
          <a:p>
            <a:pPr algn="r">
              <a:lnSpc>
                <a:spcPts val="3919"/>
              </a:lnSpc>
            </a:pPr>
            <a:r>
              <a:rPr lang="en-US" sz="2799">
                <a:solidFill>
                  <a:srgbClr val="2D2D2D"/>
                </a:solidFill>
                <a:latin typeface="Bantayog Light"/>
              </a:rPr>
              <a:t>2</a:t>
            </a:r>
          </a:p>
        </p:txBody>
      </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46661" y="3454602"/>
            <a:ext cx="1007575" cy="1310086"/>
          </a:xfrm>
          <a:prstGeom prst="rect">
            <a:avLst/>
          </a:prstGeom>
        </p:spPr>
      </p:pic>
      <p:pic>
        <p:nvPicPr>
          <p:cNvPr name="Picture 5" id="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46661" y="6848536"/>
            <a:ext cx="1007575" cy="1310086"/>
          </a:xfrm>
          <a:prstGeom prst="rect">
            <a:avLst/>
          </a:prstGeom>
        </p:spPr>
      </p:pic>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9409644" y="194587"/>
            <a:ext cx="1007575" cy="1310086"/>
          </a:xfrm>
          <a:prstGeom prst="rect">
            <a:avLst/>
          </a:prstGeom>
        </p:spPr>
      </p:pic>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9409644" y="3337050"/>
            <a:ext cx="1007575" cy="1310086"/>
          </a:xfrm>
          <a:prstGeom prst="rect">
            <a:avLst/>
          </a:prstGeom>
        </p:spPr>
      </p:pic>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9409644" y="6848536"/>
            <a:ext cx="1007575" cy="1310086"/>
          </a:xfrm>
          <a:prstGeom prst="rect">
            <a:avLst/>
          </a:prstGeom>
        </p:spPr>
      </p:pic>
      <p:sp>
        <p:nvSpPr>
          <p:cNvPr name="TextBox 9" id="9"/>
          <p:cNvSpPr txBox="true"/>
          <p:nvPr/>
        </p:nvSpPr>
        <p:spPr>
          <a:xfrm rot="0">
            <a:off x="1778834" y="651778"/>
            <a:ext cx="6971324" cy="960120"/>
          </a:xfrm>
          <a:prstGeom prst="rect">
            <a:avLst/>
          </a:prstGeom>
        </p:spPr>
        <p:txBody>
          <a:bodyPr anchor="t" rtlCol="false" tIns="0" lIns="0" bIns="0" rIns="0">
            <a:spAutoFit/>
          </a:bodyPr>
          <a:lstStyle/>
          <a:p>
            <a:pPr algn="just">
              <a:lnSpc>
                <a:spcPts val="3779"/>
              </a:lnSpc>
              <a:spcBef>
                <a:spcPct val="0"/>
              </a:spcBef>
            </a:pPr>
            <a:r>
              <a:rPr lang="en-US" sz="2699">
                <a:solidFill>
                  <a:srgbClr val="2D2D2D"/>
                </a:solidFill>
                <a:latin typeface="Poppins Bold"/>
              </a:rPr>
              <a:t>Definition, goal and reasons for missions</a:t>
            </a:r>
          </a:p>
        </p:txBody>
      </p:sp>
      <p:sp>
        <p:nvSpPr>
          <p:cNvPr name="TextBox 10" id="10"/>
          <p:cNvSpPr txBox="true"/>
          <p:nvPr/>
        </p:nvSpPr>
        <p:spPr>
          <a:xfrm rot="0">
            <a:off x="1830130" y="3746347"/>
            <a:ext cx="3118247" cy="424815"/>
          </a:xfrm>
          <a:prstGeom prst="rect">
            <a:avLst/>
          </a:prstGeom>
        </p:spPr>
        <p:txBody>
          <a:bodyPr anchor="t" rtlCol="false" tIns="0" lIns="0" bIns="0" rIns="0">
            <a:spAutoFit/>
          </a:bodyPr>
          <a:lstStyle/>
          <a:p>
            <a:pPr algn="ctr">
              <a:lnSpc>
                <a:spcPts val="3359"/>
              </a:lnSpc>
              <a:spcBef>
                <a:spcPct val="0"/>
              </a:spcBef>
            </a:pPr>
            <a:r>
              <a:rPr lang="en-US" sz="2400">
                <a:solidFill>
                  <a:srgbClr val="2D2D2D"/>
                </a:solidFill>
                <a:latin typeface="Poppins Bold"/>
              </a:rPr>
              <a:t>Content of missions</a:t>
            </a:r>
          </a:p>
        </p:txBody>
      </p:sp>
      <p:sp>
        <p:nvSpPr>
          <p:cNvPr name="TextBox 11" id="11"/>
          <p:cNvSpPr txBox="true"/>
          <p:nvPr/>
        </p:nvSpPr>
        <p:spPr>
          <a:xfrm rot="0">
            <a:off x="1706702" y="7257834"/>
            <a:ext cx="5456039" cy="424815"/>
          </a:xfrm>
          <a:prstGeom prst="rect">
            <a:avLst/>
          </a:prstGeom>
        </p:spPr>
        <p:txBody>
          <a:bodyPr anchor="t" rtlCol="false" tIns="0" lIns="0" bIns="0" rIns="0">
            <a:spAutoFit/>
          </a:bodyPr>
          <a:lstStyle/>
          <a:p>
            <a:pPr algn="ctr">
              <a:lnSpc>
                <a:spcPts val="3359"/>
              </a:lnSpc>
              <a:spcBef>
                <a:spcPct val="0"/>
              </a:spcBef>
            </a:pPr>
            <a:r>
              <a:rPr lang="en-US" sz="2400">
                <a:solidFill>
                  <a:srgbClr val="2D2D2D"/>
                </a:solidFill>
                <a:latin typeface="Poppins Bold"/>
              </a:rPr>
              <a:t>The role of local church in missions</a:t>
            </a:r>
          </a:p>
        </p:txBody>
      </p:sp>
      <p:sp>
        <p:nvSpPr>
          <p:cNvPr name="TextBox 12" id="12"/>
          <p:cNvSpPr txBox="true"/>
          <p:nvPr/>
        </p:nvSpPr>
        <p:spPr>
          <a:xfrm rot="0">
            <a:off x="10586486" y="603885"/>
            <a:ext cx="5349082" cy="424815"/>
          </a:xfrm>
          <a:prstGeom prst="rect">
            <a:avLst/>
          </a:prstGeom>
        </p:spPr>
        <p:txBody>
          <a:bodyPr anchor="t" rtlCol="false" tIns="0" lIns="0" bIns="0" rIns="0">
            <a:spAutoFit/>
          </a:bodyPr>
          <a:lstStyle/>
          <a:p>
            <a:pPr algn="ctr">
              <a:lnSpc>
                <a:spcPts val="3359"/>
              </a:lnSpc>
              <a:spcBef>
                <a:spcPct val="0"/>
              </a:spcBef>
            </a:pPr>
            <a:r>
              <a:rPr lang="en-US" sz="2400">
                <a:solidFill>
                  <a:srgbClr val="2D2D2D"/>
                </a:solidFill>
                <a:latin typeface="Poppins Bold"/>
              </a:rPr>
              <a:t>The supremacy of God in missions</a:t>
            </a:r>
          </a:p>
        </p:txBody>
      </p:sp>
      <p:sp>
        <p:nvSpPr>
          <p:cNvPr name="TextBox 13" id="13"/>
          <p:cNvSpPr txBox="true"/>
          <p:nvPr/>
        </p:nvSpPr>
        <p:spPr>
          <a:xfrm rot="0">
            <a:off x="10620464" y="3567277"/>
            <a:ext cx="4281686" cy="424815"/>
          </a:xfrm>
          <a:prstGeom prst="rect">
            <a:avLst/>
          </a:prstGeom>
        </p:spPr>
        <p:txBody>
          <a:bodyPr anchor="t" rtlCol="false" tIns="0" lIns="0" bIns="0" rIns="0">
            <a:spAutoFit/>
          </a:bodyPr>
          <a:lstStyle/>
          <a:p>
            <a:pPr algn="ctr">
              <a:lnSpc>
                <a:spcPts val="3359"/>
              </a:lnSpc>
              <a:spcBef>
                <a:spcPct val="0"/>
              </a:spcBef>
            </a:pPr>
            <a:r>
              <a:rPr lang="en-US" sz="2400">
                <a:solidFill>
                  <a:srgbClr val="2D2D2D"/>
                </a:solidFill>
                <a:latin typeface="Poppins Bold"/>
              </a:rPr>
              <a:t>History of modern missions</a:t>
            </a:r>
          </a:p>
        </p:txBody>
      </p:sp>
      <p:sp>
        <p:nvSpPr>
          <p:cNvPr name="TextBox 14" id="14"/>
          <p:cNvSpPr txBox="true"/>
          <p:nvPr/>
        </p:nvSpPr>
        <p:spPr>
          <a:xfrm rot="0">
            <a:off x="10299361" y="7048284"/>
            <a:ext cx="7822406" cy="843915"/>
          </a:xfrm>
          <a:prstGeom prst="rect">
            <a:avLst/>
          </a:prstGeom>
        </p:spPr>
        <p:txBody>
          <a:bodyPr anchor="t" rtlCol="false" tIns="0" lIns="0" bIns="0" rIns="0">
            <a:spAutoFit/>
          </a:bodyPr>
          <a:lstStyle/>
          <a:p>
            <a:pPr algn="ctr">
              <a:lnSpc>
                <a:spcPts val="3359"/>
              </a:lnSpc>
              <a:spcBef>
                <a:spcPct val="0"/>
              </a:spcBef>
            </a:pPr>
            <a:r>
              <a:rPr lang="en-US" sz="2400">
                <a:solidFill>
                  <a:srgbClr val="2D2D2D"/>
                </a:solidFill>
                <a:latin typeface="Poppins Bold"/>
              </a:rPr>
              <a:t>Challenge of missions and ways to overcome them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9F5F0"/>
        </a:solidFill>
      </p:bgPr>
    </p:bg>
    <p:spTree>
      <p:nvGrpSpPr>
        <p:cNvPr id="1" name=""/>
        <p:cNvGrpSpPr/>
        <p:nvPr/>
      </p:nvGrpSpPr>
      <p:grpSpPr>
        <a:xfrm>
          <a:off x="0" y="0"/>
          <a:ext cx="0" cy="0"/>
          <a:chOff x="0" y="0"/>
          <a:chExt cx="0" cy="0"/>
        </a:xfrm>
      </p:grpSpPr>
      <p:grpSp>
        <p:nvGrpSpPr>
          <p:cNvPr name="Group 2" id="2"/>
          <p:cNvGrpSpPr/>
          <p:nvPr/>
        </p:nvGrpSpPr>
        <p:grpSpPr>
          <a:xfrm rot="0">
            <a:off x="0" y="409680"/>
            <a:ext cx="4214488" cy="1356969"/>
            <a:chOff x="0" y="0"/>
            <a:chExt cx="1537457" cy="495026"/>
          </a:xfrm>
        </p:grpSpPr>
        <p:sp>
          <p:nvSpPr>
            <p:cNvPr name="Freeform 3" id="3"/>
            <p:cNvSpPr/>
            <p:nvPr/>
          </p:nvSpPr>
          <p:spPr>
            <a:xfrm>
              <a:off x="0" y="0"/>
              <a:ext cx="1537457" cy="495026"/>
            </a:xfrm>
            <a:custGeom>
              <a:avLst/>
              <a:gdLst/>
              <a:ahLst/>
              <a:cxnLst/>
              <a:rect r="r" b="b" t="t" l="l"/>
              <a:pathLst>
                <a:path h="495026" w="1537457">
                  <a:moveTo>
                    <a:pt x="0" y="0"/>
                  </a:moveTo>
                  <a:lnTo>
                    <a:pt x="1537457" y="0"/>
                  </a:lnTo>
                  <a:lnTo>
                    <a:pt x="1537457" y="495026"/>
                  </a:lnTo>
                  <a:lnTo>
                    <a:pt x="0" y="495026"/>
                  </a:lnTo>
                  <a:close/>
                </a:path>
              </a:pathLst>
            </a:custGeom>
            <a:solidFill>
              <a:srgbClr val="2D2D2D"/>
            </a:solidFill>
          </p:spPr>
        </p:sp>
      </p:grpSp>
      <p:pic>
        <p:nvPicPr>
          <p:cNvPr name="Picture 4" id="4"/>
          <p:cNvPicPr>
            <a:picLocks noChangeAspect="true"/>
          </p:cNvPicPr>
          <p:nvPr/>
        </p:nvPicPr>
        <p:blipFill>
          <a:blip r:embed="rId2"/>
          <a:srcRect l="1475" t="0" r="1475" b="0"/>
          <a:stretch>
            <a:fillRect/>
          </a:stretch>
        </p:blipFill>
        <p:spPr>
          <a:xfrm flipH="false" flipV="false" rot="0">
            <a:off x="8948140" y="26613"/>
            <a:ext cx="9339860" cy="5272454"/>
          </a:xfrm>
          <a:prstGeom prst="rect">
            <a:avLst/>
          </a:prstGeom>
        </p:spPr>
      </p:pic>
      <p:pic>
        <p:nvPicPr>
          <p:cNvPr name="Picture 5" id="5"/>
          <p:cNvPicPr>
            <a:picLocks noChangeAspect="true"/>
          </p:cNvPicPr>
          <p:nvPr/>
        </p:nvPicPr>
        <p:blipFill>
          <a:blip r:embed="rId3"/>
          <a:srcRect l="954" t="0" r="588" b="0"/>
          <a:stretch>
            <a:fillRect/>
          </a:stretch>
        </p:blipFill>
        <p:spPr>
          <a:xfrm flipH="false" flipV="false" rot="0">
            <a:off x="8948140" y="5299067"/>
            <a:ext cx="9339860" cy="4987933"/>
          </a:xfrm>
          <a:prstGeom prst="rect">
            <a:avLst/>
          </a:prstGeom>
        </p:spPr>
      </p:pic>
      <p:sp>
        <p:nvSpPr>
          <p:cNvPr name="TextBox 6" id="6"/>
          <p:cNvSpPr txBox="true"/>
          <p:nvPr/>
        </p:nvSpPr>
        <p:spPr>
          <a:xfrm rot="0">
            <a:off x="1028700" y="589598"/>
            <a:ext cx="2724274" cy="556895"/>
          </a:xfrm>
          <a:prstGeom prst="rect">
            <a:avLst/>
          </a:prstGeom>
        </p:spPr>
        <p:txBody>
          <a:bodyPr anchor="t" rtlCol="false" tIns="0" lIns="0" bIns="0" rIns="0">
            <a:spAutoFit/>
          </a:bodyPr>
          <a:lstStyle/>
          <a:p>
            <a:pPr>
              <a:lnSpc>
                <a:spcPts val="4480"/>
              </a:lnSpc>
            </a:pPr>
            <a:r>
              <a:rPr lang="en-US" sz="3200">
                <a:solidFill>
                  <a:srgbClr val="F9F5F0"/>
                </a:solidFill>
                <a:latin typeface="Bantayog Regular"/>
              </a:rPr>
              <a:t>WEEK W</a:t>
            </a:r>
          </a:p>
        </p:txBody>
      </p:sp>
      <p:sp>
        <p:nvSpPr>
          <p:cNvPr name="TextBox 7" id="7"/>
          <p:cNvSpPr txBox="true"/>
          <p:nvPr/>
        </p:nvSpPr>
        <p:spPr>
          <a:xfrm rot="0">
            <a:off x="12902480" y="9349246"/>
            <a:ext cx="4356820" cy="500380"/>
          </a:xfrm>
          <a:prstGeom prst="rect">
            <a:avLst/>
          </a:prstGeom>
        </p:spPr>
        <p:txBody>
          <a:bodyPr anchor="t" rtlCol="false" tIns="0" lIns="0" bIns="0" rIns="0">
            <a:spAutoFit/>
          </a:bodyPr>
          <a:lstStyle/>
          <a:p>
            <a:pPr algn="r">
              <a:lnSpc>
                <a:spcPts val="3919"/>
              </a:lnSpc>
            </a:pPr>
            <a:r>
              <a:rPr lang="en-US" sz="2799">
                <a:solidFill>
                  <a:srgbClr val="F9F5F0"/>
                </a:solidFill>
                <a:latin typeface="Bantayog Light"/>
              </a:rPr>
              <a:t>3</a:t>
            </a:r>
          </a:p>
        </p:txBody>
      </p:sp>
      <p:sp>
        <p:nvSpPr>
          <p:cNvPr name="TextBox 8" id="8"/>
          <p:cNvSpPr txBox="true"/>
          <p:nvPr/>
        </p:nvSpPr>
        <p:spPr>
          <a:xfrm rot="0">
            <a:off x="1028700" y="1083244"/>
            <a:ext cx="3824439" cy="415290"/>
          </a:xfrm>
          <a:prstGeom prst="rect">
            <a:avLst/>
          </a:prstGeom>
        </p:spPr>
        <p:txBody>
          <a:bodyPr anchor="t" rtlCol="false" tIns="0" lIns="0" bIns="0" rIns="0">
            <a:spAutoFit/>
          </a:bodyPr>
          <a:lstStyle/>
          <a:p>
            <a:pPr>
              <a:lnSpc>
                <a:spcPts val="3359"/>
              </a:lnSpc>
            </a:pPr>
            <a:r>
              <a:rPr lang="en-US" sz="2400">
                <a:solidFill>
                  <a:srgbClr val="F9F5F0"/>
                </a:solidFill>
                <a:latin typeface="Bantayog Light"/>
              </a:rPr>
              <a:t>JANUARY 8TH, 2023</a:t>
            </a:r>
          </a:p>
        </p:txBody>
      </p:sp>
      <p:sp>
        <p:nvSpPr>
          <p:cNvPr name="TextBox 9" id="9"/>
          <p:cNvSpPr txBox="true"/>
          <p:nvPr/>
        </p:nvSpPr>
        <p:spPr>
          <a:xfrm rot="0">
            <a:off x="293265" y="4541690"/>
            <a:ext cx="8262125" cy="1422460"/>
          </a:xfrm>
          <a:prstGeom prst="rect">
            <a:avLst/>
          </a:prstGeom>
        </p:spPr>
        <p:txBody>
          <a:bodyPr anchor="t" rtlCol="false" tIns="0" lIns="0" bIns="0" rIns="0">
            <a:spAutoFit/>
          </a:bodyPr>
          <a:lstStyle/>
          <a:p>
            <a:pPr algn="ctr">
              <a:lnSpc>
                <a:spcPts val="5596"/>
              </a:lnSpc>
            </a:pPr>
            <a:r>
              <a:rPr lang="en-US" sz="3997">
                <a:solidFill>
                  <a:srgbClr val="2D2D2D"/>
                </a:solidFill>
                <a:latin typeface="Poppins Medium Bold"/>
              </a:rPr>
              <a:t>DEFINITION, GOAL AND REASONS FOR MISSIONS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9F5F0"/>
        </a:solidFill>
      </p:bgPr>
    </p:bg>
    <p:spTree>
      <p:nvGrpSpPr>
        <p:cNvPr id="1" name=""/>
        <p:cNvGrpSpPr/>
        <p:nvPr/>
      </p:nvGrpSpPr>
      <p:grpSpPr>
        <a:xfrm>
          <a:off x="0" y="0"/>
          <a:ext cx="0" cy="0"/>
          <a:chOff x="0" y="0"/>
          <a:chExt cx="0" cy="0"/>
        </a:xfrm>
      </p:grpSpPr>
      <p:grpSp>
        <p:nvGrpSpPr>
          <p:cNvPr name="Group 2" id="2"/>
          <p:cNvGrpSpPr/>
          <p:nvPr/>
        </p:nvGrpSpPr>
        <p:grpSpPr>
          <a:xfrm rot="0">
            <a:off x="0" y="409680"/>
            <a:ext cx="7223296" cy="1356969"/>
            <a:chOff x="0" y="0"/>
            <a:chExt cx="2635078" cy="495026"/>
          </a:xfrm>
        </p:grpSpPr>
        <p:sp>
          <p:nvSpPr>
            <p:cNvPr name="Freeform 3" id="3"/>
            <p:cNvSpPr/>
            <p:nvPr/>
          </p:nvSpPr>
          <p:spPr>
            <a:xfrm>
              <a:off x="0" y="0"/>
              <a:ext cx="2635078" cy="495026"/>
            </a:xfrm>
            <a:custGeom>
              <a:avLst/>
              <a:gdLst/>
              <a:ahLst/>
              <a:cxnLst/>
              <a:rect r="r" b="b" t="t" l="l"/>
              <a:pathLst>
                <a:path h="495026" w="2635078">
                  <a:moveTo>
                    <a:pt x="0" y="0"/>
                  </a:moveTo>
                  <a:lnTo>
                    <a:pt x="2635078" y="0"/>
                  </a:lnTo>
                  <a:lnTo>
                    <a:pt x="2635078" y="495026"/>
                  </a:lnTo>
                  <a:lnTo>
                    <a:pt x="0" y="495026"/>
                  </a:lnTo>
                  <a:close/>
                </a:path>
              </a:pathLst>
            </a:custGeom>
            <a:solidFill>
              <a:srgbClr val="2D2D2D"/>
            </a:solidFill>
          </p:spPr>
        </p:sp>
      </p:grpSp>
      <p:pic>
        <p:nvPicPr>
          <p:cNvPr name="Picture 4" id="4"/>
          <p:cNvPicPr>
            <a:picLocks noChangeAspect="true"/>
          </p:cNvPicPr>
          <p:nvPr/>
        </p:nvPicPr>
        <p:blipFill>
          <a:blip r:embed="rId2"/>
          <a:srcRect l="0" t="0" r="0" b="0"/>
          <a:stretch>
            <a:fillRect/>
          </a:stretch>
        </p:blipFill>
        <p:spPr>
          <a:xfrm flipH="false" flipV="false" rot="0">
            <a:off x="10681138" y="0"/>
            <a:ext cx="7606862" cy="10287000"/>
          </a:xfrm>
          <a:prstGeom prst="rect">
            <a:avLst/>
          </a:prstGeom>
        </p:spPr>
      </p:pic>
      <p:sp>
        <p:nvSpPr>
          <p:cNvPr name="TextBox 5" id="5"/>
          <p:cNvSpPr txBox="true"/>
          <p:nvPr/>
        </p:nvSpPr>
        <p:spPr>
          <a:xfrm rot="0">
            <a:off x="1028700" y="710339"/>
            <a:ext cx="4536208" cy="679450"/>
          </a:xfrm>
          <a:prstGeom prst="rect">
            <a:avLst/>
          </a:prstGeom>
        </p:spPr>
        <p:txBody>
          <a:bodyPr anchor="t" rtlCol="false" tIns="0" lIns="0" bIns="0" rIns="0">
            <a:spAutoFit/>
          </a:bodyPr>
          <a:lstStyle/>
          <a:p>
            <a:pPr>
              <a:lnSpc>
                <a:spcPts val="5599"/>
              </a:lnSpc>
            </a:pPr>
            <a:r>
              <a:rPr lang="en-US" sz="3999">
                <a:solidFill>
                  <a:srgbClr val="F9F5F0"/>
                </a:solidFill>
                <a:latin typeface="Bantayog Regular"/>
              </a:rPr>
              <a:t>WHAT IS MISSIONS?</a:t>
            </a:r>
          </a:p>
        </p:txBody>
      </p:sp>
      <p:sp>
        <p:nvSpPr>
          <p:cNvPr name="TextBox 6" id="6"/>
          <p:cNvSpPr txBox="true"/>
          <p:nvPr/>
        </p:nvSpPr>
        <p:spPr>
          <a:xfrm rot="0">
            <a:off x="12902480" y="9349246"/>
            <a:ext cx="4356820" cy="500380"/>
          </a:xfrm>
          <a:prstGeom prst="rect">
            <a:avLst/>
          </a:prstGeom>
        </p:spPr>
        <p:txBody>
          <a:bodyPr anchor="t" rtlCol="false" tIns="0" lIns="0" bIns="0" rIns="0">
            <a:spAutoFit/>
          </a:bodyPr>
          <a:lstStyle/>
          <a:p>
            <a:pPr algn="r">
              <a:lnSpc>
                <a:spcPts val="3919"/>
              </a:lnSpc>
            </a:pPr>
            <a:r>
              <a:rPr lang="en-US" sz="2799">
                <a:solidFill>
                  <a:srgbClr val="F9F5F0"/>
                </a:solidFill>
                <a:latin typeface="Bantayog Light"/>
              </a:rPr>
              <a:t>4</a:t>
            </a:r>
          </a:p>
        </p:txBody>
      </p:sp>
      <p:sp>
        <p:nvSpPr>
          <p:cNvPr name="TextBox 7" id="7"/>
          <p:cNvSpPr txBox="true"/>
          <p:nvPr/>
        </p:nvSpPr>
        <p:spPr>
          <a:xfrm rot="0">
            <a:off x="519237" y="2601864"/>
            <a:ext cx="8046627" cy="3295888"/>
          </a:xfrm>
          <a:prstGeom prst="rect">
            <a:avLst/>
          </a:prstGeom>
        </p:spPr>
        <p:txBody>
          <a:bodyPr anchor="t" rtlCol="false" tIns="0" lIns="0" bIns="0" rIns="0">
            <a:spAutoFit/>
          </a:bodyPr>
          <a:lstStyle/>
          <a:p>
            <a:pPr algn="just">
              <a:lnSpc>
                <a:spcPts val="5236"/>
              </a:lnSpc>
            </a:pPr>
            <a:r>
              <a:rPr lang="en-US" sz="3740">
                <a:solidFill>
                  <a:srgbClr val="2D2D2D"/>
                </a:solidFill>
                <a:latin typeface="Poppins Medium Bold Italics"/>
              </a:rPr>
              <a:t>Missions is the God-centered endeavor of the church to make Christ known to all the peoples of the world.</a:t>
            </a:r>
          </a:p>
          <a:p>
            <a:pPr algn="just">
              <a:lnSpc>
                <a:spcPts val="5236"/>
              </a:lnSpc>
            </a:pP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9F5F0"/>
        </a:solidFill>
      </p:bgPr>
    </p:bg>
    <p:spTree>
      <p:nvGrpSpPr>
        <p:cNvPr id="1" name=""/>
        <p:cNvGrpSpPr/>
        <p:nvPr/>
      </p:nvGrpSpPr>
      <p:grpSpPr>
        <a:xfrm>
          <a:off x="0" y="0"/>
          <a:ext cx="0" cy="0"/>
          <a:chOff x="0" y="0"/>
          <a:chExt cx="0" cy="0"/>
        </a:xfrm>
      </p:grpSpPr>
      <p:grpSp>
        <p:nvGrpSpPr>
          <p:cNvPr name="Group 2" id="2"/>
          <p:cNvGrpSpPr/>
          <p:nvPr/>
        </p:nvGrpSpPr>
        <p:grpSpPr>
          <a:xfrm rot="0">
            <a:off x="0" y="409680"/>
            <a:ext cx="4214488" cy="1356969"/>
            <a:chOff x="0" y="0"/>
            <a:chExt cx="1537457" cy="495026"/>
          </a:xfrm>
        </p:grpSpPr>
        <p:sp>
          <p:nvSpPr>
            <p:cNvPr name="Freeform 3" id="3"/>
            <p:cNvSpPr/>
            <p:nvPr/>
          </p:nvSpPr>
          <p:spPr>
            <a:xfrm>
              <a:off x="0" y="0"/>
              <a:ext cx="1537457" cy="495026"/>
            </a:xfrm>
            <a:custGeom>
              <a:avLst/>
              <a:gdLst/>
              <a:ahLst/>
              <a:cxnLst/>
              <a:rect r="r" b="b" t="t" l="l"/>
              <a:pathLst>
                <a:path h="495026" w="1537457">
                  <a:moveTo>
                    <a:pt x="0" y="0"/>
                  </a:moveTo>
                  <a:lnTo>
                    <a:pt x="1537457" y="0"/>
                  </a:lnTo>
                  <a:lnTo>
                    <a:pt x="1537457" y="495026"/>
                  </a:lnTo>
                  <a:lnTo>
                    <a:pt x="0" y="495026"/>
                  </a:lnTo>
                  <a:close/>
                </a:path>
              </a:pathLst>
            </a:custGeom>
            <a:solidFill>
              <a:srgbClr val="2D2D2D"/>
            </a:solidFill>
          </p:spPr>
        </p:sp>
      </p:grpSp>
      <p:sp>
        <p:nvSpPr>
          <p:cNvPr name="TextBox 4" id="4"/>
          <p:cNvSpPr txBox="true"/>
          <p:nvPr/>
        </p:nvSpPr>
        <p:spPr>
          <a:xfrm rot="0">
            <a:off x="0" y="710339"/>
            <a:ext cx="4214488" cy="679450"/>
          </a:xfrm>
          <a:prstGeom prst="rect">
            <a:avLst/>
          </a:prstGeom>
        </p:spPr>
        <p:txBody>
          <a:bodyPr anchor="t" rtlCol="false" tIns="0" lIns="0" bIns="0" rIns="0">
            <a:spAutoFit/>
          </a:bodyPr>
          <a:lstStyle/>
          <a:p>
            <a:pPr>
              <a:lnSpc>
                <a:spcPts val="5599"/>
              </a:lnSpc>
            </a:pPr>
            <a:r>
              <a:rPr lang="en-US" sz="3999">
                <a:solidFill>
                  <a:srgbClr val="F9F5F0"/>
                </a:solidFill>
                <a:latin typeface="Bantayog Regular"/>
              </a:rPr>
              <a:t>BREAKING IT DOWN</a:t>
            </a:r>
          </a:p>
        </p:txBody>
      </p:sp>
      <p:sp>
        <p:nvSpPr>
          <p:cNvPr name="TextBox 5" id="5"/>
          <p:cNvSpPr txBox="true"/>
          <p:nvPr/>
        </p:nvSpPr>
        <p:spPr>
          <a:xfrm rot="0">
            <a:off x="12902480" y="9349246"/>
            <a:ext cx="4356820" cy="500380"/>
          </a:xfrm>
          <a:prstGeom prst="rect">
            <a:avLst/>
          </a:prstGeom>
        </p:spPr>
        <p:txBody>
          <a:bodyPr anchor="t" rtlCol="false" tIns="0" lIns="0" bIns="0" rIns="0">
            <a:spAutoFit/>
          </a:bodyPr>
          <a:lstStyle/>
          <a:p>
            <a:pPr algn="r">
              <a:lnSpc>
                <a:spcPts val="3919"/>
              </a:lnSpc>
            </a:pPr>
            <a:r>
              <a:rPr lang="en-US" sz="2799">
                <a:solidFill>
                  <a:srgbClr val="2D2D2D"/>
                </a:solidFill>
                <a:latin typeface="Bantayog Light"/>
              </a:rPr>
              <a:t>5</a:t>
            </a:r>
          </a:p>
        </p:txBody>
      </p:sp>
      <p:sp>
        <p:nvSpPr>
          <p:cNvPr name="TextBox 6" id="6"/>
          <p:cNvSpPr txBox="true"/>
          <p:nvPr/>
        </p:nvSpPr>
        <p:spPr>
          <a:xfrm rot="0">
            <a:off x="0" y="2131060"/>
            <a:ext cx="18288000" cy="7545705"/>
          </a:xfrm>
          <a:prstGeom prst="rect">
            <a:avLst/>
          </a:prstGeom>
        </p:spPr>
        <p:txBody>
          <a:bodyPr anchor="t" rtlCol="false" tIns="0" lIns="0" bIns="0" rIns="0">
            <a:spAutoFit/>
          </a:bodyPr>
          <a:lstStyle/>
          <a:p>
            <a:pPr algn="ctr">
              <a:lnSpc>
                <a:spcPts val="4619"/>
              </a:lnSpc>
              <a:spcBef>
                <a:spcPct val="0"/>
              </a:spcBef>
            </a:pPr>
            <a:r>
              <a:rPr lang="en-US" sz="3299">
                <a:solidFill>
                  <a:srgbClr val="000000"/>
                </a:solidFill>
                <a:latin typeface="Bantayog Regular"/>
              </a:rPr>
              <a:t>God-centered endeavor: Missions is not man-centered but rather it is God-centered. It has its beginning and end in God. Matthew 28:18-20; Romans 15:8-9</a:t>
            </a:r>
          </a:p>
          <a:p>
            <a:pPr algn="ctr">
              <a:lnSpc>
                <a:spcPts val="4619"/>
              </a:lnSpc>
              <a:spcBef>
                <a:spcPct val="0"/>
              </a:spcBef>
            </a:pPr>
          </a:p>
          <a:p>
            <a:pPr algn="ctr">
              <a:lnSpc>
                <a:spcPts val="4619"/>
              </a:lnSpc>
              <a:spcBef>
                <a:spcPct val="0"/>
              </a:spcBef>
            </a:pPr>
            <a:r>
              <a:rPr lang="en-US" sz="3299">
                <a:solidFill>
                  <a:srgbClr val="000000"/>
                </a:solidFill>
                <a:latin typeface="Bantayog Regular"/>
              </a:rPr>
              <a:t>Of the church: The church is the vehicle that the Lord uses in missions. The local church sends out missionaries and cares for missionaries after they are sent. Matthew 28:18-20; Acts 13:1-3; Philippians 4:15-16; 3 John 1:8</a:t>
            </a:r>
          </a:p>
          <a:p>
            <a:pPr algn="ctr">
              <a:lnSpc>
                <a:spcPts val="4619"/>
              </a:lnSpc>
              <a:spcBef>
                <a:spcPct val="0"/>
              </a:spcBef>
            </a:pPr>
          </a:p>
          <a:p>
            <a:pPr algn="ctr">
              <a:lnSpc>
                <a:spcPts val="4619"/>
              </a:lnSpc>
              <a:spcBef>
                <a:spcPct val="0"/>
              </a:spcBef>
            </a:pPr>
            <a:r>
              <a:rPr lang="en-US" sz="3299">
                <a:solidFill>
                  <a:srgbClr val="000000"/>
                </a:solidFill>
                <a:latin typeface="Bantayog Regular"/>
              </a:rPr>
              <a:t>To make Christ known: The object is for people to come to saving knowledge of the Lord Jesus Christ. Romans 15:20</a:t>
            </a:r>
          </a:p>
          <a:p>
            <a:pPr algn="ctr">
              <a:lnSpc>
                <a:spcPts val="4619"/>
              </a:lnSpc>
              <a:spcBef>
                <a:spcPct val="0"/>
              </a:spcBef>
            </a:pPr>
          </a:p>
          <a:p>
            <a:pPr algn="ctr">
              <a:lnSpc>
                <a:spcPts val="4619"/>
              </a:lnSpc>
              <a:spcBef>
                <a:spcPct val="0"/>
              </a:spcBef>
            </a:pPr>
            <a:r>
              <a:rPr lang="en-US" sz="3299">
                <a:solidFill>
                  <a:srgbClr val="000000"/>
                </a:solidFill>
                <a:latin typeface="Bantayog Regular"/>
              </a:rPr>
              <a:t>To all the peoples of the world: The scope of missions is not just restricted to your neighborhood but to the ends of the earth. Matthew 28:18-20; Revelation 7:9-10; Acts 1:8; John 10:16</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735" r="0" b="7735"/>
          <a:stretch>
            <a:fillRect/>
          </a:stretch>
        </p:blipFill>
        <p:spPr>
          <a:xfrm>
            <a:off x="0" y="0"/>
            <a:ext cx="18288000" cy="10287000"/>
          </a:xfrm>
          <a:prstGeom prst="rect">
            <a:avLst/>
          </a:prstGeom>
        </p:spPr>
      </p:pic>
      <p:sp>
        <p:nvSpPr>
          <p:cNvPr name="TextBox 3" id="3"/>
          <p:cNvSpPr txBox="true"/>
          <p:nvPr/>
        </p:nvSpPr>
        <p:spPr>
          <a:xfrm rot="0">
            <a:off x="12902480" y="9349246"/>
            <a:ext cx="4356820" cy="500380"/>
          </a:xfrm>
          <a:prstGeom prst="rect">
            <a:avLst/>
          </a:prstGeom>
        </p:spPr>
        <p:txBody>
          <a:bodyPr anchor="t" rtlCol="false" tIns="0" lIns="0" bIns="0" rIns="0">
            <a:spAutoFit/>
          </a:bodyPr>
          <a:lstStyle/>
          <a:p>
            <a:pPr algn="r">
              <a:lnSpc>
                <a:spcPts val="3919"/>
              </a:lnSpc>
            </a:pPr>
            <a:r>
              <a:rPr lang="en-US" sz="2799">
                <a:solidFill>
                  <a:srgbClr val="2D2D2D"/>
                </a:solidFill>
                <a:latin typeface="Bantayog Light"/>
              </a:rPr>
              <a:t>6</a:t>
            </a:r>
          </a:p>
        </p:txBody>
      </p:sp>
      <p:sp>
        <p:nvSpPr>
          <p:cNvPr name="TextBox 4" id="4"/>
          <p:cNvSpPr txBox="true"/>
          <p:nvPr/>
        </p:nvSpPr>
        <p:spPr>
          <a:xfrm rot="0">
            <a:off x="0" y="603249"/>
            <a:ext cx="18288000" cy="8655051"/>
          </a:xfrm>
          <a:prstGeom prst="rect">
            <a:avLst/>
          </a:prstGeom>
        </p:spPr>
        <p:txBody>
          <a:bodyPr anchor="t" rtlCol="false" tIns="0" lIns="0" bIns="0" rIns="0">
            <a:spAutoFit/>
          </a:bodyPr>
          <a:lstStyle/>
          <a:p>
            <a:pPr algn="ctr">
              <a:lnSpc>
                <a:spcPts val="4899"/>
              </a:lnSpc>
              <a:spcBef>
                <a:spcPct val="0"/>
              </a:spcBef>
            </a:pPr>
            <a:r>
              <a:rPr lang="en-US" sz="3499">
                <a:solidFill>
                  <a:srgbClr val="FFFFFF"/>
                </a:solidFill>
                <a:latin typeface="Bantayog Light"/>
              </a:rPr>
              <a:t>“Some now treat the missions of the church as encompassing every good thing a Christian might do, from social action to environmental protection. Those are certainly good things to do….I intend to stick to the traditional and historic use of “missions,” meaning the unique, deliberate gospel mission of the church to make disciples of all nations. I mean evangelism that takes the gospel across ethnic, linguistic, and geographic boundaries, that gathers churches, and teaches them to obey everything Jesus commanded. In the same way when I refer to a missionary, I don’t mean every Christian who lives cross-culturally and shares the gospel…..But just as not every church member who loves Christ is a “pastor/elder,” and not every church member who talks about the Bible is a “teacher” in the sense of James 3:1, so not every cross-cultural gospel witness is a missionary in the sense we read about in 3 John or 1 Corinthians.”</a:t>
            </a:r>
          </a:p>
          <a:p>
            <a:pPr algn="ctr">
              <a:lnSpc>
                <a:spcPts val="4899"/>
              </a:lnSpc>
              <a:spcBef>
                <a:spcPct val="0"/>
              </a:spcBef>
            </a:pPr>
          </a:p>
          <a:p>
            <a:pPr algn="ctr">
              <a:lnSpc>
                <a:spcPts val="4899"/>
              </a:lnSpc>
              <a:spcBef>
                <a:spcPct val="0"/>
              </a:spcBef>
            </a:pPr>
            <a:r>
              <a:rPr lang="en-US" sz="3499">
                <a:solidFill>
                  <a:srgbClr val="FFFFFF"/>
                </a:solidFill>
                <a:latin typeface="Bantayog Light"/>
              </a:rPr>
              <a:t>Andy Johnson, Missions, Page 35-36</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2015" t="0" r="12015" b="0"/>
          <a:stretch>
            <a:fillRect/>
          </a:stretch>
        </p:blipFill>
        <p:spPr>
          <a:xfrm>
            <a:off x="0" y="0"/>
            <a:ext cx="18288000" cy="10287000"/>
          </a:xfrm>
          <a:prstGeom prst="rect">
            <a:avLst/>
          </a:prstGeom>
        </p:spPr>
      </p:pic>
      <p:sp>
        <p:nvSpPr>
          <p:cNvPr name="TextBox 3" id="3"/>
          <p:cNvSpPr txBox="true"/>
          <p:nvPr/>
        </p:nvSpPr>
        <p:spPr>
          <a:xfrm rot="0">
            <a:off x="12902480" y="9349246"/>
            <a:ext cx="4356820" cy="500380"/>
          </a:xfrm>
          <a:prstGeom prst="rect">
            <a:avLst/>
          </a:prstGeom>
        </p:spPr>
        <p:txBody>
          <a:bodyPr anchor="t" rtlCol="false" tIns="0" lIns="0" bIns="0" rIns="0">
            <a:spAutoFit/>
          </a:bodyPr>
          <a:lstStyle/>
          <a:p>
            <a:pPr algn="r">
              <a:lnSpc>
                <a:spcPts val="3919"/>
              </a:lnSpc>
            </a:pPr>
            <a:r>
              <a:rPr lang="en-US" sz="2799">
                <a:solidFill>
                  <a:srgbClr val="FFFFFF"/>
                </a:solidFill>
                <a:latin typeface="Bantayog Light"/>
              </a:rPr>
              <a:t>7</a:t>
            </a:r>
          </a:p>
        </p:txBody>
      </p:sp>
      <p:sp>
        <p:nvSpPr>
          <p:cNvPr name="TextBox 4" id="4"/>
          <p:cNvSpPr txBox="true"/>
          <p:nvPr/>
        </p:nvSpPr>
        <p:spPr>
          <a:xfrm rot="0">
            <a:off x="6148661" y="173355"/>
            <a:ext cx="4960201" cy="1422400"/>
          </a:xfrm>
          <a:prstGeom prst="rect">
            <a:avLst/>
          </a:prstGeom>
        </p:spPr>
        <p:txBody>
          <a:bodyPr anchor="t" rtlCol="false" tIns="0" lIns="0" bIns="0" rIns="0">
            <a:spAutoFit/>
          </a:bodyPr>
          <a:lstStyle/>
          <a:p>
            <a:pPr algn="ctr">
              <a:lnSpc>
                <a:spcPts val="5599"/>
              </a:lnSpc>
            </a:pPr>
            <a:r>
              <a:rPr lang="en-US" sz="3999">
                <a:solidFill>
                  <a:srgbClr val="2D2D2D"/>
                </a:solidFill>
                <a:latin typeface="Poppins Medium Bold"/>
              </a:rPr>
              <a:t>WHAT IS THE GOAL OF MISSIONS?</a:t>
            </a:r>
          </a:p>
        </p:txBody>
      </p:sp>
      <p:sp>
        <p:nvSpPr>
          <p:cNvPr name="TextBox 5" id="5"/>
          <p:cNvSpPr txBox="true"/>
          <p:nvPr/>
        </p:nvSpPr>
        <p:spPr>
          <a:xfrm rot="0">
            <a:off x="0" y="2816945"/>
            <a:ext cx="18288000" cy="1899286"/>
          </a:xfrm>
          <a:prstGeom prst="rect">
            <a:avLst/>
          </a:prstGeom>
        </p:spPr>
        <p:txBody>
          <a:bodyPr anchor="t" rtlCol="false" tIns="0" lIns="0" bIns="0" rIns="0">
            <a:spAutoFit/>
          </a:bodyPr>
          <a:lstStyle/>
          <a:p>
            <a:pPr algn="ctr">
              <a:lnSpc>
                <a:spcPts val="5039"/>
              </a:lnSpc>
              <a:spcBef>
                <a:spcPct val="0"/>
              </a:spcBef>
            </a:pPr>
            <a:r>
              <a:rPr lang="en-US" sz="3599">
                <a:solidFill>
                  <a:srgbClr val="000000"/>
                </a:solidFill>
                <a:latin typeface="Bantayog Regular"/>
              </a:rPr>
              <a:t>Proximate goal: The proximate goal of missions is of course to win converts (Matthew 28:19-20; Romans 15:9; Matthew 9:37-38) and for church planting (Acts 15:41; Titus 1:5; Ephesians 3:10).</a:t>
            </a:r>
          </a:p>
        </p:txBody>
      </p:sp>
      <p:sp>
        <p:nvSpPr>
          <p:cNvPr name="TextBox 6" id="6"/>
          <p:cNvSpPr txBox="true"/>
          <p:nvPr/>
        </p:nvSpPr>
        <p:spPr>
          <a:xfrm rot="0">
            <a:off x="0" y="5937420"/>
            <a:ext cx="18288000" cy="1261111"/>
          </a:xfrm>
          <a:prstGeom prst="rect">
            <a:avLst/>
          </a:prstGeom>
        </p:spPr>
        <p:txBody>
          <a:bodyPr anchor="t" rtlCol="false" tIns="0" lIns="0" bIns="0" rIns="0">
            <a:spAutoFit/>
          </a:bodyPr>
          <a:lstStyle/>
          <a:p>
            <a:pPr algn="ctr">
              <a:lnSpc>
                <a:spcPts val="5039"/>
              </a:lnSpc>
              <a:spcBef>
                <a:spcPct val="0"/>
              </a:spcBef>
            </a:pPr>
            <a:r>
              <a:rPr lang="en-US" sz="3599">
                <a:solidFill>
                  <a:srgbClr val="000000"/>
                </a:solidFill>
                <a:latin typeface="Bantayog Regular"/>
              </a:rPr>
              <a:t>Ultimate goal: The goal of missions is the glory of God (Isaiah 40:25-26; 48:9-11; Isaiah 45:5-6; Ephesians 1:6,12,14).</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9AA8B"/>
        </a:solidFill>
      </p:bgPr>
    </p:bg>
    <p:spTree>
      <p:nvGrpSpPr>
        <p:cNvPr id="1" name=""/>
        <p:cNvGrpSpPr/>
        <p:nvPr/>
      </p:nvGrpSpPr>
      <p:grpSpPr>
        <a:xfrm>
          <a:off x="0" y="0"/>
          <a:ext cx="0" cy="0"/>
          <a:chOff x="0" y="0"/>
          <a:chExt cx="0" cy="0"/>
        </a:xfrm>
      </p:grpSpPr>
      <p:sp>
        <p:nvSpPr>
          <p:cNvPr name="TextBox 2" id="2"/>
          <p:cNvSpPr txBox="true"/>
          <p:nvPr/>
        </p:nvSpPr>
        <p:spPr>
          <a:xfrm rot="0">
            <a:off x="12902480" y="9349246"/>
            <a:ext cx="4356820" cy="500380"/>
          </a:xfrm>
          <a:prstGeom prst="rect">
            <a:avLst/>
          </a:prstGeom>
        </p:spPr>
        <p:txBody>
          <a:bodyPr anchor="t" rtlCol="false" tIns="0" lIns="0" bIns="0" rIns="0">
            <a:spAutoFit/>
          </a:bodyPr>
          <a:lstStyle/>
          <a:p>
            <a:pPr algn="r">
              <a:lnSpc>
                <a:spcPts val="3919"/>
              </a:lnSpc>
            </a:pPr>
            <a:r>
              <a:rPr lang="en-US" sz="2799">
                <a:solidFill>
                  <a:srgbClr val="2D2D2D"/>
                </a:solidFill>
                <a:latin typeface="Bantayog Light"/>
              </a:rPr>
              <a:t>8</a:t>
            </a:r>
          </a:p>
        </p:txBody>
      </p:sp>
      <p:sp>
        <p:nvSpPr>
          <p:cNvPr name="TextBox 3" id="3"/>
          <p:cNvSpPr txBox="true"/>
          <p:nvPr/>
        </p:nvSpPr>
        <p:spPr>
          <a:xfrm rot="0">
            <a:off x="0" y="2486579"/>
            <a:ext cx="18288000" cy="5613401"/>
          </a:xfrm>
          <a:prstGeom prst="rect">
            <a:avLst/>
          </a:prstGeom>
        </p:spPr>
        <p:txBody>
          <a:bodyPr anchor="t" rtlCol="false" tIns="0" lIns="0" bIns="0" rIns="0">
            <a:spAutoFit/>
          </a:bodyPr>
          <a:lstStyle/>
          <a:p>
            <a:pPr algn="ctr">
              <a:lnSpc>
                <a:spcPts val="5599"/>
              </a:lnSpc>
              <a:spcBef>
                <a:spcPct val="0"/>
              </a:spcBef>
            </a:pPr>
            <a:r>
              <a:rPr lang="en-US" sz="3999">
                <a:solidFill>
                  <a:srgbClr val="2D2D2D"/>
                </a:solidFill>
                <a:latin typeface="Bantayog Regular"/>
              </a:rPr>
              <a:t>“Missions is not the ultimate goal of the church. Worship is. Missions exists because worship doesn’t. Worship is ultimate, not missions, because God is ultimate, not man…..Worship, therefore, is the fuel and goal of missions. It’s the goal of missions because in missions we simply aim to bring the nations into the white-hot enjoyment of God’s glory. The goal of missions is the gladness of the peoples in the greatness of God.” </a:t>
            </a:r>
          </a:p>
          <a:p>
            <a:pPr algn="ctr">
              <a:lnSpc>
                <a:spcPts val="5599"/>
              </a:lnSpc>
              <a:spcBef>
                <a:spcPct val="0"/>
              </a:spcBef>
            </a:pPr>
          </a:p>
          <a:p>
            <a:pPr algn="ctr">
              <a:lnSpc>
                <a:spcPts val="5599"/>
              </a:lnSpc>
              <a:spcBef>
                <a:spcPct val="0"/>
              </a:spcBef>
            </a:pPr>
            <a:r>
              <a:rPr lang="en-US" sz="3999">
                <a:solidFill>
                  <a:srgbClr val="2D2D2D"/>
                </a:solidFill>
                <a:latin typeface="Bantayog Regular"/>
              </a:rPr>
              <a:t>John Piper, Let the nations be glad, Page 35.</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735" r="0" b="7735"/>
          <a:stretch>
            <a:fillRect/>
          </a:stretch>
        </p:blipFill>
        <p:spPr>
          <a:xfrm>
            <a:off x="0" y="0"/>
            <a:ext cx="18288000" cy="10287000"/>
          </a:xfrm>
          <a:prstGeom prst="rect">
            <a:avLst/>
          </a:prstGeom>
        </p:spPr>
      </p:pic>
      <p:sp>
        <p:nvSpPr>
          <p:cNvPr name="TextBox 3" id="3"/>
          <p:cNvSpPr txBox="true"/>
          <p:nvPr/>
        </p:nvSpPr>
        <p:spPr>
          <a:xfrm rot="0">
            <a:off x="12902480" y="9349246"/>
            <a:ext cx="4356820" cy="500380"/>
          </a:xfrm>
          <a:prstGeom prst="rect">
            <a:avLst/>
          </a:prstGeom>
        </p:spPr>
        <p:txBody>
          <a:bodyPr anchor="t" rtlCol="false" tIns="0" lIns="0" bIns="0" rIns="0">
            <a:spAutoFit/>
          </a:bodyPr>
          <a:lstStyle/>
          <a:p>
            <a:pPr algn="r">
              <a:lnSpc>
                <a:spcPts val="3919"/>
              </a:lnSpc>
            </a:pPr>
            <a:r>
              <a:rPr lang="en-US" sz="2799">
                <a:solidFill>
                  <a:srgbClr val="F9F5F0"/>
                </a:solidFill>
                <a:latin typeface="Bantayog Light"/>
              </a:rPr>
              <a:t>9</a:t>
            </a:r>
          </a:p>
        </p:txBody>
      </p:sp>
      <p:sp>
        <p:nvSpPr>
          <p:cNvPr name="TextBox 4" id="4"/>
          <p:cNvSpPr txBox="true"/>
          <p:nvPr/>
        </p:nvSpPr>
        <p:spPr>
          <a:xfrm rot="0">
            <a:off x="0" y="3166433"/>
            <a:ext cx="18288000" cy="4203701"/>
          </a:xfrm>
          <a:prstGeom prst="rect">
            <a:avLst/>
          </a:prstGeom>
        </p:spPr>
        <p:txBody>
          <a:bodyPr anchor="t" rtlCol="false" tIns="0" lIns="0" bIns="0" rIns="0">
            <a:spAutoFit/>
          </a:bodyPr>
          <a:lstStyle/>
          <a:p>
            <a:pPr algn="ctr">
              <a:lnSpc>
                <a:spcPts val="5599"/>
              </a:lnSpc>
              <a:spcBef>
                <a:spcPct val="0"/>
              </a:spcBef>
            </a:pPr>
            <a:r>
              <a:rPr lang="en-US" sz="3999">
                <a:solidFill>
                  <a:srgbClr val="000000"/>
                </a:solidFill>
                <a:latin typeface="Bantayog Regular"/>
              </a:rPr>
              <a:t>Paul also appeals the same way to the Athenians (Acts 17:22-34). He says that “God commands (God-glorifying) all people everywhere (among all the peoples of the earth; cross-culturally) to repent because he has fixed a day on which he will judge the world in righteousness by a man he has appointed; and of this he has given assurance to all by raising him from the dead (Christ-centered).” </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F9F5F0"/>
        </a:solidFill>
      </p:bgPr>
    </p:bg>
    <p:spTree>
      <p:nvGrpSpPr>
        <p:cNvPr id="1" name=""/>
        <p:cNvGrpSpPr/>
        <p:nvPr/>
      </p:nvGrpSpPr>
      <p:grpSpPr>
        <a:xfrm>
          <a:off x="0" y="0"/>
          <a:ext cx="0" cy="0"/>
          <a:chOff x="0" y="0"/>
          <a:chExt cx="0" cy="0"/>
        </a:xfrm>
      </p:grpSpPr>
      <p:sp>
        <p:nvSpPr>
          <p:cNvPr name="TextBox 2" id="2"/>
          <p:cNvSpPr txBox="true"/>
          <p:nvPr/>
        </p:nvSpPr>
        <p:spPr>
          <a:xfrm rot="0">
            <a:off x="1028700" y="589598"/>
            <a:ext cx="2724274" cy="556895"/>
          </a:xfrm>
          <a:prstGeom prst="rect">
            <a:avLst/>
          </a:prstGeom>
        </p:spPr>
        <p:txBody>
          <a:bodyPr anchor="t" rtlCol="false" tIns="0" lIns="0" bIns="0" rIns="0">
            <a:spAutoFit/>
          </a:bodyPr>
          <a:lstStyle/>
          <a:p>
            <a:pPr>
              <a:lnSpc>
                <a:spcPts val="4480"/>
              </a:lnSpc>
            </a:pPr>
            <a:r>
              <a:rPr lang="en-US" sz="3200">
                <a:solidFill>
                  <a:srgbClr val="F9F5F0"/>
                </a:solidFill>
                <a:latin typeface="Bantayog Regular"/>
              </a:rPr>
              <a:t>3D2N - Seoul</a:t>
            </a:r>
          </a:p>
        </p:txBody>
      </p:sp>
      <p:sp>
        <p:nvSpPr>
          <p:cNvPr name="TextBox 3" id="3"/>
          <p:cNvSpPr txBox="true"/>
          <p:nvPr/>
        </p:nvSpPr>
        <p:spPr>
          <a:xfrm rot="0">
            <a:off x="12902480" y="9349246"/>
            <a:ext cx="4356820" cy="500380"/>
          </a:xfrm>
          <a:prstGeom prst="rect">
            <a:avLst/>
          </a:prstGeom>
        </p:spPr>
        <p:txBody>
          <a:bodyPr anchor="t" rtlCol="false" tIns="0" lIns="0" bIns="0" rIns="0">
            <a:spAutoFit/>
          </a:bodyPr>
          <a:lstStyle/>
          <a:p>
            <a:pPr algn="r">
              <a:lnSpc>
                <a:spcPts val="3919"/>
              </a:lnSpc>
            </a:pPr>
            <a:r>
              <a:rPr lang="en-US" sz="2799">
                <a:solidFill>
                  <a:srgbClr val="2D2D2D"/>
                </a:solidFill>
                <a:latin typeface="Bantayog Light"/>
              </a:rPr>
              <a:t>10</a:t>
            </a:r>
          </a:p>
        </p:txBody>
      </p:sp>
      <p:sp>
        <p:nvSpPr>
          <p:cNvPr name="TextBox 4" id="4"/>
          <p:cNvSpPr txBox="true"/>
          <p:nvPr/>
        </p:nvSpPr>
        <p:spPr>
          <a:xfrm rot="0">
            <a:off x="1028700" y="1083244"/>
            <a:ext cx="3824439" cy="415290"/>
          </a:xfrm>
          <a:prstGeom prst="rect">
            <a:avLst/>
          </a:prstGeom>
        </p:spPr>
        <p:txBody>
          <a:bodyPr anchor="t" rtlCol="false" tIns="0" lIns="0" bIns="0" rIns="0">
            <a:spAutoFit/>
          </a:bodyPr>
          <a:lstStyle/>
          <a:p>
            <a:pPr>
              <a:lnSpc>
                <a:spcPts val="3359"/>
              </a:lnSpc>
            </a:pPr>
            <a:r>
              <a:rPr lang="en-US" sz="2400">
                <a:solidFill>
                  <a:srgbClr val="F9F5F0"/>
                </a:solidFill>
                <a:latin typeface="Bantayog Light"/>
              </a:rPr>
              <a:t>Day 3 - Destination</a:t>
            </a:r>
          </a:p>
        </p:txBody>
      </p:sp>
      <p:sp>
        <p:nvSpPr>
          <p:cNvPr name="TextBox 5" id="5"/>
          <p:cNvSpPr txBox="true"/>
          <p:nvPr/>
        </p:nvSpPr>
        <p:spPr>
          <a:xfrm rot="0">
            <a:off x="0" y="2264764"/>
            <a:ext cx="18288000" cy="6318251"/>
          </a:xfrm>
          <a:prstGeom prst="rect">
            <a:avLst/>
          </a:prstGeom>
        </p:spPr>
        <p:txBody>
          <a:bodyPr anchor="t" rtlCol="false" tIns="0" lIns="0" bIns="0" rIns="0">
            <a:spAutoFit/>
          </a:bodyPr>
          <a:lstStyle/>
          <a:p>
            <a:pPr algn="ctr">
              <a:lnSpc>
                <a:spcPts val="5599"/>
              </a:lnSpc>
              <a:spcBef>
                <a:spcPct val="0"/>
              </a:spcBef>
            </a:pPr>
            <a:r>
              <a:rPr lang="en-US" sz="3999">
                <a:solidFill>
                  <a:srgbClr val="000000"/>
                </a:solidFill>
                <a:latin typeface="Bantayog Regular"/>
              </a:rPr>
              <a:t>The ultimate foundation for our passion to see God glorified is his own passion to be glorified. God is central and supreme in his own affections. There are no rivals for the supremacy of God’s glory in his own heart. God is not an idolater. He does not disobey the first and great commandment. With all his heart and soul and strength and mind he delights in the glory of his manifold perfection. The most passionate heart for God in all the universe is God’s heart.</a:t>
            </a:r>
          </a:p>
          <a:p>
            <a:pPr algn="ctr">
              <a:lnSpc>
                <a:spcPts val="5599"/>
              </a:lnSpc>
              <a:spcBef>
                <a:spcPct val="0"/>
              </a:spcBef>
            </a:pPr>
          </a:p>
          <a:p>
            <a:pPr algn="r">
              <a:lnSpc>
                <a:spcPts val="5599"/>
              </a:lnSpc>
              <a:spcBef>
                <a:spcPct val="0"/>
              </a:spcBef>
            </a:pPr>
            <a:r>
              <a:rPr lang="en-US" sz="3999">
                <a:solidFill>
                  <a:srgbClr val="000000"/>
                </a:solidFill>
                <a:latin typeface="Bantayog Regular"/>
              </a:rPr>
              <a:t>JOHN PIPER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3125" r="0" b="3124"/>
          <a:stretch>
            <a:fillRect/>
          </a:stretch>
        </p:blipFill>
        <p:spPr>
          <a:xfrm>
            <a:off x="0" y="0"/>
            <a:ext cx="18288000" cy="10287000"/>
          </a:xfrm>
          <a:prstGeom prst="rect">
            <a:avLst/>
          </a:prstGeom>
        </p:spPr>
      </p:pic>
      <p:sp>
        <p:nvSpPr>
          <p:cNvPr name="TextBox 3" id="3"/>
          <p:cNvSpPr txBox="true"/>
          <p:nvPr/>
        </p:nvSpPr>
        <p:spPr>
          <a:xfrm rot="0">
            <a:off x="12902480" y="9349246"/>
            <a:ext cx="4356820" cy="500380"/>
          </a:xfrm>
          <a:prstGeom prst="rect">
            <a:avLst/>
          </a:prstGeom>
        </p:spPr>
        <p:txBody>
          <a:bodyPr anchor="t" rtlCol="false" tIns="0" lIns="0" bIns="0" rIns="0">
            <a:spAutoFit/>
          </a:bodyPr>
          <a:lstStyle/>
          <a:p>
            <a:pPr algn="r">
              <a:lnSpc>
                <a:spcPts val="3919"/>
              </a:lnSpc>
            </a:pPr>
            <a:r>
              <a:rPr lang="en-US" sz="2799">
                <a:solidFill>
                  <a:srgbClr val="F9F5F0"/>
                </a:solidFill>
                <a:latin typeface="Bantayog Light"/>
              </a:rPr>
              <a:t>11</a:t>
            </a:r>
          </a:p>
        </p:txBody>
      </p:sp>
      <p:sp>
        <p:nvSpPr>
          <p:cNvPr name="TextBox 4" id="4"/>
          <p:cNvSpPr txBox="true"/>
          <p:nvPr/>
        </p:nvSpPr>
        <p:spPr>
          <a:xfrm rot="0">
            <a:off x="0" y="1833245"/>
            <a:ext cx="18288000" cy="8493821"/>
          </a:xfrm>
          <a:prstGeom prst="rect">
            <a:avLst/>
          </a:prstGeom>
        </p:spPr>
        <p:txBody>
          <a:bodyPr anchor="t" rtlCol="false" tIns="0" lIns="0" bIns="0" rIns="0">
            <a:spAutoFit/>
          </a:bodyPr>
          <a:lstStyle/>
          <a:p>
            <a:pPr algn="just">
              <a:lnSpc>
                <a:spcPts val="6468"/>
              </a:lnSpc>
              <a:spcBef>
                <a:spcPct val="0"/>
              </a:spcBef>
            </a:pPr>
            <a:r>
              <a:rPr lang="en-US" sz="4620">
                <a:solidFill>
                  <a:srgbClr val="FFFFFF"/>
                </a:solidFill>
                <a:latin typeface="Bantayog Regular"/>
              </a:rPr>
              <a:t>• It is a command (Matthew 28:19-20).</a:t>
            </a:r>
          </a:p>
          <a:p>
            <a:pPr algn="just">
              <a:lnSpc>
                <a:spcPts val="6468"/>
              </a:lnSpc>
              <a:spcBef>
                <a:spcPct val="0"/>
              </a:spcBef>
            </a:pPr>
            <a:r>
              <a:rPr lang="en-US" sz="4620">
                <a:solidFill>
                  <a:srgbClr val="FFFFFF"/>
                </a:solidFill>
                <a:latin typeface="Bantayog Regular"/>
              </a:rPr>
              <a:t>·God promises to be with us (Matthew 28:19-20; Acts 2:14).</a:t>
            </a:r>
          </a:p>
          <a:p>
            <a:pPr algn="just">
              <a:lnSpc>
                <a:spcPts val="6468"/>
              </a:lnSpc>
              <a:spcBef>
                <a:spcPct val="0"/>
              </a:spcBef>
            </a:pPr>
            <a:r>
              <a:rPr lang="en-US" sz="4620">
                <a:solidFill>
                  <a:srgbClr val="FFFFFF"/>
                </a:solidFill>
                <a:latin typeface="Bantayog Regular"/>
              </a:rPr>
              <a:t>·God opens doors for missions (2 Corinthians 2:12; Revelation 3:8).</a:t>
            </a:r>
          </a:p>
          <a:p>
            <a:pPr algn="just">
              <a:lnSpc>
                <a:spcPts val="6468"/>
              </a:lnSpc>
              <a:spcBef>
                <a:spcPct val="0"/>
              </a:spcBef>
            </a:pPr>
            <a:r>
              <a:rPr lang="en-US" sz="4620">
                <a:solidFill>
                  <a:srgbClr val="FFFFFF"/>
                </a:solidFill>
                <a:latin typeface="Bantayog Regular"/>
              </a:rPr>
              <a:t>·Christ died for people from all nations (John 10:16; 1 John 2:2; Matthew 24:31; Revelation 5:9).</a:t>
            </a:r>
          </a:p>
          <a:p>
            <a:pPr algn="just">
              <a:lnSpc>
                <a:spcPts val="6468"/>
              </a:lnSpc>
              <a:spcBef>
                <a:spcPct val="0"/>
              </a:spcBef>
            </a:pPr>
            <a:r>
              <a:rPr lang="en-US" sz="4620">
                <a:solidFill>
                  <a:srgbClr val="FFFFFF"/>
                </a:solidFill>
                <a:latin typeface="Bantayog Regular"/>
              </a:rPr>
              <a:t>·Christ promises to build his church (Matthew 16:18).</a:t>
            </a:r>
          </a:p>
          <a:p>
            <a:pPr algn="just">
              <a:lnSpc>
                <a:spcPts val="6468"/>
              </a:lnSpc>
              <a:spcBef>
                <a:spcPct val="0"/>
              </a:spcBef>
            </a:pPr>
            <a:r>
              <a:rPr lang="en-US" sz="4620">
                <a:solidFill>
                  <a:srgbClr val="FFFFFF"/>
                </a:solidFill>
                <a:latin typeface="Bantayog Regular"/>
              </a:rPr>
              <a:t>·The church from all over the world will be gathered when Christ returns (Revelation 7:9)</a:t>
            </a:r>
          </a:p>
          <a:p>
            <a:pPr algn="just">
              <a:lnSpc>
                <a:spcPts val="6468"/>
              </a:lnSpc>
              <a:spcBef>
                <a:spcPct val="0"/>
              </a:spcBef>
            </a:pPr>
            <a:r>
              <a:rPr lang="en-US" sz="4620">
                <a:solidFill>
                  <a:srgbClr val="FFFFFF"/>
                </a:solidFill>
                <a:latin typeface="Bantayog Regular"/>
              </a:rPr>
              <a:t>·God is a model missionary (Genesis 3:15; Genesis 12:1-4; Deuteronomy 4:32-35; Habakkuk 2:14; John 1:1-18) – “go, went”</a:t>
            </a:r>
          </a:p>
          <a:p>
            <a:pPr algn="ctr">
              <a:lnSpc>
                <a:spcPts val="2204"/>
              </a:lnSpc>
              <a:spcBef>
                <a:spcPct val="0"/>
              </a:spcBef>
            </a:pPr>
          </a:p>
        </p:txBody>
      </p:sp>
      <p:sp>
        <p:nvSpPr>
          <p:cNvPr name="TextBox 5" id="5"/>
          <p:cNvSpPr txBox="true"/>
          <p:nvPr/>
        </p:nvSpPr>
        <p:spPr>
          <a:xfrm rot="0">
            <a:off x="5205259" y="380069"/>
            <a:ext cx="6082171" cy="771526"/>
          </a:xfrm>
          <a:prstGeom prst="rect">
            <a:avLst/>
          </a:prstGeom>
        </p:spPr>
        <p:txBody>
          <a:bodyPr anchor="t" rtlCol="false" tIns="0" lIns="0" bIns="0" rIns="0">
            <a:spAutoFit/>
          </a:bodyPr>
          <a:lstStyle/>
          <a:p>
            <a:pPr>
              <a:lnSpc>
                <a:spcPts val="6299"/>
              </a:lnSpc>
            </a:pPr>
            <a:r>
              <a:rPr lang="en-US" sz="4499">
                <a:solidFill>
                  <a:srgbClr val="F9F5F0"/>
                </a:solidFill>
                <a:latin typeface="Bantayog Regular"/>
              </a:rPr>
              <a:t>REASONS FOR MISSIONS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5555" t="0" r="5555" b="0"/>
          <a:stretch>
            <a:fillRect/>
          </a:stretch>
        </p:blipFill>
        <p:spPr>
          <a:xfrm>
            <a:off x="0" y="0"/>
            <a:ext cx="18288000" cy="10287000"/>
          </a:xfrm>
          <a:prstGeom prst="rect">
            <a:avLst/>
          </a:prstGeom>
        </p:spPr>
      </p:pic>
      <p:sp>
        <p:nvSpPr>
          <p:cNvPr name="TextBox 3" id="3"/>
          <p:cNvSpPr txBox="true"/>
          <p:nvPr/>
        </p:nvSpPr>
        <p:spPr>
          <a:xfrm rot="0">
            <a:off x="0" y="1946275"/>
            <a:ext cx="18288000" cy="6318251"/>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Bantayog Regular"/>
              </a:rPr>
              <a:t>In our busyness with missions we forget that mission is God’s mission (Samuel Escobar, a time for mission, page 27). </a:t>
            </a:r>
          </a:p>
          <a:p>
            <a:pPr algn="ctr">
              <a:lnSpc>
                <a:spcPts val="5599"/>
              </a:lnSpc>
              <a:spcBef>
                <a:spcPct val="0"/>
              </a:spcBef>
            </a:pPr>
          </a:p>
          <a:p>
            <a:pPr algn="ctr">
              <a:lnSpc>
                <a:spcPts val="5599"/>
              </a:lnSpc>
              <a:spcBef>
                <a:spcPct val="0"/>
              </a:spcBef>
            </a:pPr>
            <a:r>
              <a:rPr lang="en-US" sz="3999">
                <a:solidFill>
                  <a:srgbClr val="FFFFFF"/>
                </a:solidFill>
                <a:latin typeface="Bantayog Regular"/>
              </a:rPr>
              <a:t>Missions is God’s initiative (John 3:16). It is Christ who came to seek and save the lost (Luke 19:10). God is the only true God who made all, owns all, rules all (Christopher J.H Wright, the mission of God, page 71). </a:t>
            </a:r>
          </a:p>
          <a:p>
            <a:pPr algn="ctr">
              <a:lnSpc>
                <a:spcPts val="5599"/>
              </a:lnSpc>
              <a:spcBef>
                <a:spcPct val="0"/>
              </a:spcBef>
            </a:pPr>
          </a:p>
          <a:p>
            <a:pPr algn="ctr">
              <a:lnSpc>
                <a:spcPts val="5599"/>
              </a:lnSpc>
              <a:spcBef>
                <a:spcPct val="0"/>
              </a:spcBef>
            </a:pPr>
            <a:r>
              <a:rPr lang="en-US" sz="3999">
                <a:solidFill>
                  <a:srgbClr val="FFFFFF"/>
                </a:solidFill>
                <a:latin typeface="Bantayog Regular"/>
              </a:rPr>
              <a:t>He makes himself known in Israel and to the whole world (Deuteronomy 10:14; 2 Kings 19:15; Jeremiah 32:27; Isaiah 54:5; Genesis 18:25; Psalms 47:7).</a:t>
            </a:r>
          </a:p>
        </p:txBody>
      </p:sp>
      <p:sp>
        <p:nvSpPr>
          <p:cNvPr name="TextBox 4" id="4"/>
          <p:cNvSpPr txBox="true"/>
          <p:nvPr/>
        </p:nvSpPr>
        <p:spPr>
          <a:xfrm rot="0">
            <a:off x="12902480" y="9349246"/>
            <a:ext cx="4356820" cy="500380"/>
          </a:xfrm>
          <a:prstGeom prst="rect">
            <a:avLst/>
          </a:prstGeom>
        </p:spPr>
        <p:txBody>
          <a:bodyPr anchor="t" rtlCol="false" tIns="0" lIns="0" bIns="0" rIns="0">
            <a:spAutoFit/>
          </a:bodyPr>
          <a:lstStyle/>
          <a:p>
            <a:pPr algn="r">
              <a:lnSpc>
                <a:spcPts val="3919"/>
              </a:lnSpc>
            </a:pPr>
            <a:r>
              <a:rPr lang="en-US" sz="2799">
                <a:solidFill>
                  <a:srgbClr val="2D2D2D"/>
                </a:solidFill>
                <a:latin typeface="Bantayog Light"/>
              </a:rPr>
              <a:t>12</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13169" r="0" b="13733"/>
          <a:stretch>
            <a:fillRect/>
          </a:stretch>
        </p:blipFill>
        <p:spPr>
          <a:xfrm>
            <a:off x="0" y="0"/>
            <a:ext cx="18288000" cy="10287000"/>
          </a:xfrm>
          <a:prstGeom prst="rect">
            <a:avLst/>
          </a:prstGeom>
        </p:spPr>
      </p:pic>
      <p:sp>
        <p:nvSpPr>
          <p:cNvPr name="TextBox 3" id="3"/>
          <p:cNvSpPr txBox="true"/>
          <p:nvPr/>
        </p:nvSpPr>
        <p:spPr>
          <a:xfrm rot="0">
            <a:off x="0" y="3266173"/>
            <a:ext cx="18288000" cy="4908551"/>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Bantayog Light"/>
              </a:rPr>
              <a:t>Paul went to a place where Christ has not been named, then he preached there (often visiting synagogues first) and then he would leave elders in those cities (Acts 20:17-38; Titus 1:5) and then he would return to that city at a later date in order to encourage it. Paul’s missionary model was Ecclesiological in nature. It was church-centered. He was sent by a church in order to plant more churches which would sent out their men to plant more churches (3 John 5-8; 2 Timothy 2:2).</a:t>
            </a:r>
          </a:p>
        </p:txBody>
      </p:sp>
      <p:sp>
        <p:nvSpPr>
          <p:cNvPr name="TextBox 4" id="4"/>
          <p:cNvSpPr txBox="true"/>
          <p:nvPr/>
        </p:nvSpPr>
        <p:spPr>
          <a:xfrm rot="0">
            <a:off x="5955132" y="280118"/>
            <a:ext cx="5978779" cy="2014729"/>
          </a:xfrm>
          <a:prstGeom prst="rect">
            <a:avLst/>
          </a:prstGeom>
        </p:spPr>
        <p:txBody>
          <a:bodyPr anchor="t" rtlCol="false" tIns="0" lIns="0" bIns="0" rIns="0">
            <a:spAutoFit/>
          </a:bodyPr>
          <a:lstStyle/>
          <a:p>
            <a:pPr algn="ctr">
              <a:lnSpc>
                <a:spcPts val="5345"/>
              </a:lnSpc>
            </a:pPr>
            <a:r>
              <a:rPr lang="en-US" sz="4049" spc="737">
                <a:solidFill>
                  <a:srgbClr val="FFFFFF"/>
                </a:solidFill>
                <a:latin typeface="League Spartan"/>
              </a:rPr>
              <a:t>PAUL'S MISSIONARY MODEL</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15625"/>
          <a:stretch>
            <a:fillRect/>
          </a:stretch>
        </p:blipFill>
        <p:spPr>
          <a:xfrm>
            <a:off x="0" y="0"/>
            <a:ext cx="18288000" cy="10287000"/>
          </a:xfrm>
          <a:prstGeom prst="rect">
            <a:avLst/>
          </a:prstGeom>
        </p:spPr>
      </p:pic>
      <p:sp>
        <p:nvSpPr>
          <p:cNvPr name="TextBox 3" id="3"/>
          <p:cNvSpPr txBox="true"/>
          <p:nvPr/>
        </p:nvSpPr>
        <p:spPr>
          <a:xfrm rot="0">
            <a:off x="0" y="3369310"/>
            <a:ext cx="18288000" cy="5613401"/>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Bantayog Regular"/>
              </a:rPr>
              <a:t>Old Testament Model of “Come and See” – 1 Kings 8:59-60; 10:1-13 (with the exception of Jonah); Acts 14:6</a:t>
            </a:r>
          </a:p>
          <a:p>
            <a:pPr algn="ctr">
              <a:lnSpc>
                <a:spcPts val="5599"/>
              </a:lnSpc>
              <a:spcBef>
                <a:spcPct val="0"/>
              </a:spcBef>
            </a:pPr>
          </a:p>
          <a:p>
            <a:pPr algn="ctr">
              <a:lnSpc>
                <a:spcPts val="5599"/>
              </a:lnSpc>
              <a:spcBef>
                <a:spcPct val="0"/>
              </a:spcBef>
            </a:pPr>
            <a:r>
              <a:rPr lang="en-US" sz="3999">
                <a:solidFill>
                  <a:srgbClr val="FFFFFF"/>
                </a:solidFill>
                <a:latin typeface="Bantayog Regular"/>
              </a:rPr>
              <a:t>“Israel was not yet sent on a “Great Commission” to gather the nations; rather, she was glorified so that the nations would see her greatness and come to her.”</a:t>
            </a:r>
          </a:p>
          <a:p>
            <a:pPr algn="ctr">
              <a:lnSpc>
                <a:spcPts val="5599"/>
              </a:lnSpc>
              <a:spcBef>
                <a:spcPct val="0"/>
              </a:spcBef>
            </a:pPr>
          </a:p>
          <a:p>
            <a:pPr algn="ctr">
              <a:lnSpc>
                <a:spcPts val="5599"/>
              </a:lnSpc>
              <a:spcBef>
                <a:spcPct val="0"/>
              </a:spcBef>
            </a:pPr>
            <a:r>
              <a:rPr lang="en-US" sz="3999">
                <a:solidFill>
                  <a:srgbClr val="FFFFFF"/>
                </a:solidFill>
                <a:latin typeface="Bantayog Regular"/>
              </a:rPr>
              <a:t>John Piper, Let the Nations be glad, Page 27</a:t>
            </a:r>
          </a:p>
        </p:txBody>
      </p:sp>
      <p:sp>
        <p:nvSpPr>
          <p:cNvPr name="TextBox 4" id="4"/>
          <p:cNvSpPr txBox="true"/>
          <p:nvPr/>
        </p:nvSpPr>
        <p:spPr>
          <a:xfrm rot="0">
            <a:off x="4857997" y="618256"/>
            <a:ext cx="8572006" cy="1338454"/>
          </a:xfrm>
          <a:prstGeom prst="rect">
            <a:avLst/>
          </a:prstGeom>
        </p:spPr>
        <p:txBody>
          <a:bodyPr anchor="t" rtlCol="false" tIns="0" lIns="0" bIns="0" rIns="0">
            <a:spAutoFit/>
          </a:bodyPr>
          <a:lstStyle/>
          <a:p>
            <a:pPr algn="ctr">
              <a:lnSpc>
                <a:spcPts val="5345"/>
              </a:lnSpc>
            </a:pPr>
            <a:r>
              <a:rPr lang="en-US" sz="4049" spc="737">
                <a:solidFill>
                  <a:srgbClr val="FFFFFF"/>
                </a:solidFill>
                <a:latin typeface="League Spartan"/>
              </a:rPr>
              <a:t>BIBLICAL THEOLOGY OF MISSIONS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13627" r="0" b="0"/>
          <a:stretch>
            <a:fillRect/>
          </a:stretch>
        </p:blipFill>
        <p:spPr>
          <a:xfrm>
            <a:off x="0" y="0"/>
            <a:ext cx="18288000" cy="10287000"/>
          </a:xfrm>
          <a:prstGeom prst="rect">
            <a:avLst/>
          </a:prstGeom>
        </p:spPr>
      </p:pic>
      <p:sp>
        <p:nvSpPr>
          <p:cNvPr name="TextBox 3" id="3"/>
          <p:cNvSpPr txBox="true"/>
          <p:nvPr/>
        </p:nvSpPr>
        <p:spPr>
          <a:xfrm rot="0">
            <a:off x="0" y="4607560"/>
            <a:ext cx="18288000" cy="1384301"/>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Bantayog Regular"/>
              </a:rPr>
              <a:t>New Testament Model of “Go and Tell” (Matthew 20:19-20; John 10:16; Matthew 21:43; Romans 11:25; Acts 17:30).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3124" r="0" b="3124"/>
          <a:stretch>
            <a:fillRect/>
          </a:stretch>
        </p:blipFill>
        <p:spPr>
          <a:xfrm>
            <a:off x="0" y="0"/>
            <a:ext cx="18288000" cy="10287000"/>
          </a:xfrm>
          <a:prstGeom prst="rect">
            <a:avLst/>
          </a:prstGeom>
        </p:spPr>
      </p:pic>
      <p:sp>
        <p:nvSpPr>
          <p:cNvPr name="TextBox 3" id="3"/>
          <p:cNvSpPr txBox="true"/>
          <p:nvPr/>
        </p:nvSpPr>
        <p:spPr>
          <a:xfrm rot="0">
            <a:off x="0" y="-76200"/>
            <a:ext cx="18288000" cy="4203701"/>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Bantayog Regular"/>
              </a:rPr>
              <a:t>Conclusion </a:t>
            </a:r>
          </a:p>
          <a:p>
            <a:pPr algn="ctr">
              <a:lnSpc>
                <a:spcPts val="5599"/>
              </a:lnSpc>
              <a:spcBef>
                <a:spcPct val="0"/>
              </a:spcBef>
            </a:pPr>
          </a:p>
          <a:p>
            <a:pPr algn="ctr">
              <a:lnSpc>
                <a:spcPts val="5599"/>
              </a:lnSpc>
              <a:spcBef>
                <a:spcPct val="0"/>
              </a:spcBef>
            </a:pPr>
            <a:r>
              <a:rPr lang="en-US" sz="3999">
                <a:solidFill>
                  <a:srgbClr val="FFFFFF"/>
                </a:solidFill>
                <a:latin typeface="Bantayog Regular"/>
              </a:rPr>
              <a:t>Missions is built on the basis and promise of Christ building his church (Matthew 16:18). If his church is to have people from all nations (Matthew 20:19-20; Revelation 7:9) then we must take God seriously and make his mission our mission and go – or even send.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3540" t="0" r="3540" b="0"/>
          <a:stretch>
            <a:fillRect/>
          </a:stretch>
        </p:blipFill>
        <p:spPr>
          <a:xfrm>
            <a:off x="0" y="0"/>
            <a:ext cx="18288000" cy="10287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DAFJen48pL8</dc:identifier>
  <dcterms:modified xsi:type="dcterms:W3CDTF">2011-08-01T06:04:30Z</dcterms:modified>
  <cp:revision>1</cp:revision>
  <dc:title>Church History</dc:title>
</cp:coreProperties>
</file>