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8"/>
    <p:sldId id="257" r:id="rId19"/>
    <p:sldId id="258" r:id="rId20"/>
    <p:sldId id="259" r:id="rId21"/>
    <p:sldId id="260" r:id="rId22"/>
    <p:sldId id="261" r:id="rId23"/>
    <p:sldId id="262" r:id="rId24"/>
    <p:sldId id="263" r:id="rId25"/>
    <p:sldId id="264" r:id="rId26"/>
    <p:sldId id="265" r:id="rId27"/>
    <p:sldId id="266" r:id="rId28"/>
    <p:sldId id="267" r:id="rId29"/>
    <p:sldId id="268" r:id="rId30"/>
    <p:sldId id="269" r:id="rId31"/>
    <p:sldId id="270" r:id="rId32"/>
    <p:sldId id="271" r:id="rId33"/>
    <p:sldId id="272" r:id="rId34"/>
    <p:sldId id="273" r:id="rId35"/>
    <p:sldId id="274" r:id="rId36"/>
    <p:sldId id="275" r:id="rId37"/>
    <p:sldId id="276" r:id="rId38"/>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Public Sans" charset="1" panose="00000000000000000000"/>
      <p:regular r:id="rId10"/>
    </p:embeddedFont>
    <p:embeddedFont>
      <p:font typeface="Public Sans Bold" charset="1" panose="00000000000000000000"/>
      <p:regular r:id="rId11"/>
    </p:embeddedFont>
    <p:embeddedFont>
      <p:font typeface="Public Sans Italics" charset="1" panose="00000000000000000000"/>
      <p:regular r:id="rId12"/>
    </p:embeddedFont>
    <p:embeddedFont>
      <p:font typeface="Public Sans Bold Italics" charset="1" panose="00000000000000000000"/>
      <p:regular r:id="rId13"/>
    </p:embeddedFont>
    <p:embeddedFont>
      <p:font typeface="Caladea" charset="1" panose="02040503050406030204"/>
      <p:regular r:id="rId14"/>
    </p:embeddedFont>
    <p:embeddedFont>
      <p:font typeface="Caladea Bold" charset="1" panose="02040803050406030204"/>
      <p:regular r:id="rId15"/>
    </p:embeddedFont>
    <p:embeddedFont>
      <p:font typeface="Caladea Italics" charset="1" panose="02040503050406090204"/>
      <p:regular r:id="rId16"/>
    </p:embeddedFont>
    <p:embeddedFont>
      <p:font typeface="Caladea Bold Italics" charset="1" panose="02040803050406090204"/>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slides/slide1.xml" Type="http://schemas.openxmlformats.org/officeDocument/2006/relationships/slide"/><Relationship Id="rId19" Target="slides/slide2.xml" Type="http://schemas.openxmlformats.org/officeDocument/2006/relationships/slide"/><Relationship Id="rId2" Target="presProps.xml" Type="http://schemas.openxmlformats.org/officeDocument/2006/relationships/presProps"/><Relationship Id="rId20" Target="slides/slide3.xml" Type="http://schemas.openxmlformats.org/officeDocument/2006/relationships/slide"/><Relationship Id="rId21" Target="slides/slide4.xml" Type="http://schemas.openxmlformats.org/officeDocument/2006/relationships/slide"/><Relationship Id="rId22" Target="slides/slide5.xml" Type="http://schemas.openxmlformats.org/officeDocument/2006/relationships/slide"/><Relationship Id="rId23" Target="slides/slide6.xml" Type="http://schemas.openxmlformats.org/officeDocument/2006/relationships/slide"/><Relationship Id="rId24" Target="slides/slide7.xml" Type="http://schemas.openxmlformats.org/officeDocument/2006/relationships/slide"/><Relationship Id="rId25" Target="slides/slide8.xml" Type="http://schemas.openxmlformats.org/officeDocument/2006/relationships/slide"/><Relationship Id="rId26" Target="slides/slide9.xml" Type="http://schemas.openxmlformats.org/officeDocument/2006/relationships/slide"/><Relationship Id="rId27" Target="slides/slide10.xml" Type="http://schemas.openxmlformats.org/officeDocument/2006/relationships/slide"/><Relationship Id="rId28" Target="slides/slide11.xml" Type="http://schemas.openxmlformats.org/officeDocument/2006/relationships/slide"/><Relationship Id="rId29" Target="slides/slide12.xml" Type="http://schemas.openxmlformats.org/officeDocument/2006/relationships/slide"/><Relationship Id="rId3" Target="viewProps.xml" Type="http://schemas.openxmlformats.org/officeDocument/2006/relationships/viewProps"/><Relationship Id="rId30" Target="slides/slide13.xml" Type="http://schemas.openxmlformats.org/officeDocument/2006/relationships/slide"/><Relationship Id="rId31" Target="slides/slide14.xml" Type="http://schemas.openxmlformats.org/officeDocument/2006/relationships/slide"/><Relationship Id="rId32" Target="slides/slide15.xml" Type="http://schemas.openxmlformats.org/officeDocument/2006/relationships/slide"/><Relationship Id="rId33" Target="slides/slide16.xml" Type="http://schemas.openxmlformats.org/officeDocument/2006/relationships/slide"/><Relationship Id="rId34" Target="slides/slide17.xml" Type="http://schemas.openxmlformats.org/officeDocument/2006/relationships/slide"/><Relationship Id="rId35" Target="slides/slide18.xml" Type="http://schemas.openxmlformats.org/officeDocument/2006/relationships/slide"/><Relationship Id="rId36" Target="slides/slide19.xml" Type="http://schemas.openxmlformats.org/officeDocument/2006/relationships/slide"/><Relationship Id="rId37" Target="slides/slide20.xml" Type="http://schemas.openxmlformats.org/officeDocument/2006/relationships/slide"/><Relationship Id="rId38" Target="slides/slide21.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jpeg" Type="http://schemas.openxmlformats.org/officeDocument/2006/relationships/image"/><Relationship Id="rId5" Target="../media/image5.jpeg" Type="http://schemas.openxmlformats.org/officeDocument/2006/relationships/image"/><Relationship Id="rId6" Target="../media/image6.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gif"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5402" r="0" b="5402"/>
          <a:stretch>
            <a:fillRect/>
          </a:stretch>
        </p:blipFill>
        <p:spPr>
          <a:xfrm flipH="false" flipV="false" rot="0">
            <a:off x="0" y="0"/>
            <a:ext cx="18288000" cy="10235851"/>
          </a:xfrm>
          <a:prstGeom prst="rect">
            <a:avLst/>
          </a:prstGeom>
        </p:spPr>
      </p:pic>
      <p:sp>
        <p:nvSpPr>
          <p:cNvPr name="TextBox 3" id="3"/>
          <p:cNvSpPr txBox="true"/>
          <p:nvPr/>
        </p:nvSpPr>
        <p:spPr>
          <a:xfrm rot="0">
            <a:off x="694163" y="4678680"/>
            <a:ext cx="6837943" cy="464820"/>
          </a:xfrm>
          <a:prstGeom prst="rect">
            <a:avLst/>
          </a:prstGeom>
        </p:spPr>
        <p:txBody>
          <a:bodyPr anchor="t" rtlCol="false" tIns="0" lIns="0" bIns="0" rIns="0">
            <a:spAutoFit/>
          </a:bodyPr>
          <a:lstStyle/>
          <a:p>
            <a:pPr>
              <a:lnSpc>
                <a:spcPts val="3779"/>
              </a:lnSpc>
            </a:pPr>
            <a:r>
              <a:rPr lang="en-US" sz="2699">
                <a:solidFill>
                  <a:srgbClr val="000000"/>
                </a:solidFill>
                <a:latin typeface="Public Sans Bold"/>
              </a:rPr>
              <a:t>WITH PASTOR KEITH WAWERU</a:t>
            </a:r>
          </a:p>
        </p:txBody>
      </p:sp>
      <p:sp>
        <p:nvSpPr>
          <p:cNvPr name="TextBox 4" id="4"/>
          <p:cNvSpPr txBox="true"/>
          <p:nvPr/>
        </p:nvSpPr>
        <p:spPr>
          <a:xfrm rot="0">
            <a:off x="694163" y="1019175"/>
            <a:ext cx="13768906" cy="1990725"/>
          </a:xfrm>
          <a:prstGeom prst="rect">
            <a:avLst/>
          </a:prstGeom>
        </p:spPr>
        <p:txBody>
          <a:bodyPr anchor="t" rtlCol="false" tIns="0" lIns="0" bIns="0" rIns="0">
            <a:spAutoFit/>
          </a:bodyPr>
          <a:lstStyle/>
          <a:p>
            <a:pPr>
              <a:lnSpc>
                <a:spcPts val="15619"/>
              </a:lnSpc>
            </a:pPr>
            <a:r>
              <a:rPr lang="en-US" sz="13016">
                <a:solidFill>
                  <a:srgbClr val="292929"/>
                </a:solidFill>
                <a:latin typeface="Caladea Bold"/>
              </a:rPr>
              <a:t>MISSIONS</a:t>
            </a:r>
          </a:p>
        </p:txBody>
      </p:sp>
      <p:sp>
        <p:nvSpPr>
          <p:cNvPr name="TextBox 5" id="5"/>
          <p:cNvSpPr txBox="true"/>
          <p:nvPr/>
        </p:nvSpPr>
        <p:spPr>
          <a:xfrm rot="0">
            <a:off x="827978" y="3198367"/>
            <a:ext cx="3142621" cy="698500"/>
          </a:xfrm>
          <a:prstGeom prst="rect">
            <a:avLst/>
          </a:prstGeom>
        </p:spPr>
        <p:txBody>
          <a:bodyPr anchor="t" rtlCol="false" tIns="0" lIns="0" bIns="0" rIns="0">
            <a:spAutoFit/>
          </a:bodyPr>
          <a:lstStyle/>
          <a:p>
            <a:pPr>
              <a:lnSpc>
                <a:spcPts val="5600"/>
              </a:lnSpc>
            </a:pPr>
            <a:r>
              <a:rPr lang="en-US" sz="4000">
                <a:solidFill>
                  <a:srgbClr val="292929"/>
                </a:solidFill>
                <a:latin typeface="Caladea Bold"/>
              </a:rPr>
              <a:t>13/1/2023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C74F"/>
        </a:solidFill>
      </p:bgPr>
    </p:bg>
    <p:spTree>
      <p:nvGrpSpPr>
        <p:cNvPr id="1" name=""/>
        <p:cNvGrpSpPr/>
        <p:nvPr/>
      </p:nvGrpSpPr>
      <p:grpSpPr>
        <a:xfrm>
          <a:off x="0" y="0"/>
          <a:ext cx="0" cy="0"/>
          <a:chOff x="0" y="0"/>
          <a:chExt cx="0" cy="0"/>
        </a:xfrm>
      </p:grpSpPr>
      <p:grpSp>
        <p:nvGrpSpPr>
          <p:cNvPr name="Group 2" id="2"/>
          <p:cNvGrpSpPr/>
          <p:nvPr/>
        </p:nvGrpSpPr>
        <p:grpSpPr>
          <a:xfrm rot="0">
            <a:off x="11319660" y="3536764"/>
            <a:ext cx="3479212" cy="3479212"/>
            <a:chOff x="0" y="0"/>
            <a:chExt cx="4638949" cy="4638949"/>
          </a:xfrm>
        </p:grpSpPr>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0"/>
              <a:ext cx="4638949" cy="4638949"/>
            </a:xfrm>
            <a:prstGeom prst="rect">
              <a:avLst/>
            </a:prstGeom>
          </p:spPr>
        </p:pic>
        <p:grpSp>
          <p:nvGrpSpPr>
            <p:cNvPr name="Group 4" id="4"/>
            <p:cNvGrpSpPr>
              <a:grpSpLocks noChangeAspect="true"/>
            </p:cNvGrpSpPr>
            <p:nvPr/>
          </p:nvGrpSpPr>
          <p:grpSpPr>
            <a:xfrm rot="0">
              <a:off x="226910" y="226918"/>
              <a:ext cx="4185130" cy="4185113"/>
              <a:chOff x="0" y="0"/>
              <a:chExt cx="6350000" cy="6349975"/>
            </a:xfrm>
          </p:grpSpPr>
          <p:sp>
            <p:nvSpPr>
              <p:cNvPr name="Freeform 5" id="5"/>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r="-50093" t="0" b="0"/>
                </a:stretch>
              </a:blipFill>
            </p:spPr>
          </p:sp>
        </p:grpSp>
      </p:grpSp>
      <p:grpSp>
        <p:nvGrpSpPr>
          <p:cNvPr name="Group 6" id="6"/>
          <p:cNvGrpSpPr/>
          <p:nvPr/>
        </p:nvGrpSpPr>
        <p:grpSpPr>
          <a:xfrm rot="0">
            <a:off x="7404394" y="3536764"/>
            <a:ext cx="3479212" cy="3479212"/>
            <a:chOff x="0" y="0"/>
            <a:chExt cx="4638949" cy="4638949"/>
          </a:xfrm>
        </p:grpSpPr>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0"/>
              <a:ext cx="4638949" cy="4638949"/>
            </a:xfrm>
            <a:prstGeom prst="rect">
              <a:avLst/>
            </a:prstGeom>
          </p:spPr>
        </p:pic>
        <p:grpSp>
          <p:nvGrpSpPr>
            <p:cNvPr name="Group 8" id="8"/>
            <p:cNvGrpSpPr>
              <a:grpSpLocks noChangeAspect="true"/>
            </p:cNvGrpSpPr>
            <p:nvPr/>
          </p:nvGrpSpPr>
          <p:grpSpPr>
            <a:xfrm rot="0">
              <a:off x="226910" y="226918"/>
              <a:ext cx="4185130" cy="4185113"/>
              <a:chOff x="0" y="0"/>
              <a:chExt cx="6350000" cy="6349975"/>
            </a:xfrm>
          </p:grpSpPr>
          <p:sp>
            <p:nvSpPr>
              <p:cNvPr name="Freeform 9" id="9"/>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25046" r="-25046" t="0" b="0"/>
                </a:stretch>
              </a:blipFill>
            </p:spPr>
          </p:sp>
        </p:grpSp>
      </p:grpSp>
      <p:grpSp>
        <p:nvGrpSpPr>
          <p:cNvPr name="Group 10" id="10"/>
          <p:cNvGrpSpPr/>
          <p:nvPr/>
        </p:nvGrpSpPr>
        <p:grpSpPr>
          <a:xfrm rot="0">
            <a:off x="3489129" y="3536764"/>
            <a:ext cx="3479212" cy="3479212"/>
            <a:chOff x="0" y="0"/>
            <a:chExt cx="4638949" cy="4638949"/>
          </a:xfrm>
        </p:grpSpPr>
        <p:pic>
          <p:nvPicPr>
            <p:cNvPr name="Picture 11" id="11"/>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0" y="0"/>
              <a:ext cx="4638949" cy="4638949"/>
            </a:xfrm>
            <a:prstGeom prst="rect">
              <a:avLst/>
            </a:prstGeom>
          </p:spPr>
        </p:pic>
        <p:grpSp>
          <p:nvGrpSpPr>
            <p:cNvPr name="Group 12" id="12"/>
            <p:cNvGrpSpPr>
              <a:grpSpLocks noChangeAspect="true"/>
            </p:cNvGrpSpPr>
            <p:nvPr/>
          </p:nvGrpSpPr>
          <p:grpSpPr>
            <a:xfrm rot="0">
              <a:off x="226910" y="226918"/>
              <a:ext cx="4185130" cy="4185113"/>
              <a:chOff x="0" y="0"/>
              <a:chExt cx="6350000" cy="6349975"/>
            </a:xfrm>
          </p:grpSpPr>
          <p:sp>
            <p:nvSpPr>
              <p:cNvPr name="Freeform 13" id="13"/>
              <p:cNvSpPr/>
              <p:nvPr/>
            </p:nvSpPr>
            <p:spPr>
              <a:xfrm>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25046" r="-25046" t="0" b="0"/>
                </a:stretch>
              </a:blipFill>
            </p:spPr>
          </p:sp>
        </p:grpSp>
      </p:grpSp>
      <p:sp>
        <p:nvSpPr>
          <p:cNvPr name="AutoShape 14" id="14"/>
          <p:cNvSpPr/>
          <p:nvPr/>
        </p:nvSpPr>
        <p:spPr>
          <a:xfrm rot="0">
            <a:off x="17259300" y="0"/>
            <a:ext cx="1028700" cy="10287000"/>
          </a:xfrm>
          <a:prstGeom prst="rect">
            <a:avLst/>
          </a:prstGeom>
          <a:solidFill>
            <a:srgbClr val="8454D1"/>
          </a:solidFill>
        </p:spPr>
      </p:sp>
      <p:sp>
        <p:nvSpPr>
          <p:cNvPr name="TextBox 15" id="15"/>
          <p:cNvSpPr txBox="true"/>
          <p:nvPr/>
        </p:nvSpPr>
        <p:spPr>
          <a:xfrm rot="0">
            <a:off x="2328977" y="1019175"/>
            <a:ext cx="13485402" cy="1314450"/>
          </a:xfrm>
          <a:prstGeom prst="rect">
            <a:avLst/>
          </a:prstGeom>
        </p:spPr>
        <p:txBody>
          <a:bodyPr anchor="t" rtlCol="false" tIns="0" lIns="0" bIns="0" rIns="0">
            <a:spAutoFit/>
          </a:bodyPr>
          <a:lstStyle/>
          <a:p>
            <a:pPr>
              <a:lnSpc>
                <a:spcPts val="10319"/>
              </a:lnSpc>
            </a:pPr>
            <a:r>
              <a:rPr lang="en-US" sz="8599">
                <a:solidFill>
                  <a:srgbClr val="292929"/>
                </a:solidFill>
                <a:latin typeface="Caladea Bold"/>
              </a:rPr>
              <a:t>THE CONTENT OF MISSIONS</a:t>
            </a:r>
          </a:p>
        </p:txBody>
      </p:sp>
      <p:sp>
        <p:nvSpPr>
          <p:cNvPr name="TextBox 16" id="16"/>
          <p:cNvSpPr txBox="true"/>
          <p:nvPr/>
        </p:nvSpPr>
        <p:spPr>
          <a:xfrm rot="0">
            <a:off x="3701576" y="7494270"/>
            <a:ext cx="3054316" cy="1173480"/>
          </a:xfrm>
          <a:prstGeom prst="rect">
            <a:avLst/>
          </a:prstGeom>
        </p:spPr>
        <p:txBody>
          <a:bodyPr anchor="t" rtlCol="false" tIns="0" lIns="0" bIns="0" rIns="0">
            <a:spAutoFit/>
          </a:bodyPr>
          <a:lstStyle/>
          <a:p>
            <a:pPr algn="ctr">
              <a:lnSpc>
                <a:spcPts val="4680"/>
              </a:lnSpc>
            </a:pPr>
            <a:r>
              <a:rPr lang="en-US" sz="3600">
                <a:solidFill>
                  <a:srgbClr val="292929"/>
                </a:solidFill>
                <a:latin typeface="Caladea Bold"/>
              </a:rPr>
              <a:t>WHAT IS THE GOSPEL?</a:t>
            </a:r>
          </a:p>
        </p:txBody>
      </p:sp>
      <p:sp>
        <p:nvSpPr>
          <p:cNvPr name="TextBox 17" id="17"/>
          <p:cNvSpPr txBox="true"/>
          <p:nvPr/>
        </p:nvSpPr>
        <p:spPr>
          <a:xfrm rot="0">
            <a:off x="7616842" y="7494270"/>
            <a:ext cx="3054316" cy="1173480"/>
          </a:xfrm>
          <a:prstGeom prst="rect">
            <a:avLst/>
          </a:prstGeom>
        </p:spPr>
        <p:txBody>
          <a:bodyPr anchor="t" rtlCol="false" tIns="0" lIns="0" bIns="0" rIns="0">
            <a:spAutoFit/>
          </a:bodyPr>
          <a:lstStyle/>
          <a:p>
            <a:pPr algn="ctr">
              <a:lnSpc>
                <a:spcPts val="4680"/>
              </a:lnSpc>
            </a:pPr>
            <a:r>
              <a:rPr lang="en-US" sz="3600">
                <a:solidFill>
                  <a:srgbClr val="292929"/>
                </a:solidFill>
                <a:latin typeface="Caladea Bold"/>
              </a:rPr>
              <a:t>NECESSITY OF THE GOSPEL</a:t>
            </a:r>
          </a:p>
        </p:txBody>
      </p:sp>
      <p:sp>
        <p:nvSpPr>
          <p:cNvPr name="TextBox 18" id="18"/>
          <p:cNvSpPr txBox="true"/>
          <p:nvPr/>
        </p:nvSpPr>
        <p:spPr>
          <a:xfrm rot="0">
            <a:off x="11532107" y="7494270"/>
            <a:ext cx="3054316" cy="1764030"/>
          </a:xfrm>
          <a:prstGeom prst="rect">
            <a:avLst/>
          </a:prstGeom>
        </p:spPr>
        <p:txBody>
          <a:bodyPr anchor="t" rtlCol="false" tIns="0" lIns="0" bIns="0" rIns="0">
            <a:spAutoFit/>
          </a:bodyPr>
          <a:lstStyle/>
          <a:p>
            <a:pPr algn="ctr">
              <a:lnSpc>
                <a:spcPts val="4680"/>
              </a:lnSpc>
            </a:pPr>
            <a:r>
              <a:rPr lang="en-US" sz="3600">
                <a:solidFill>
                  <a:srgbClr val="292929"/>
                </a:solidFill>
                <a:latin typeface="Caladea Bold"/>
              </a:rPr>
              <a:t>APPROPRIATE RESPONSE TO THE GOSPEL</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F734C"/>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577662" y="271991"/>
            <a:ext cx="7467978" cy="6329362"/>
            <a:chOff x="0" y="0"/>
            <a:chExt cx="283210" cy="240030"/>
          </a:xfrm>
        </p:grpSpPr>
        <p:sp>
          <p:nvSpPr>
            <p:cNvPr name="Freeform 3" id="3"/>
            <p:cNvSpPr/>
            <p:nvPr/>
          </p:nvSpPr>
          <p:spPr>
            <a:xfrm>
              <a:off x="-2540" y="0"/>
              <a:ext cx="288290" cy="241300"/>
            </a:xfrm>
            <a:custGeom>
              <a:avLst/>
              <a:gdLst/>
              <a:ahLst/>
              <a:cxnLst/>
              <a:rect r="r" b="b" t="t" l="l"/>
              <a:pathLst>
                <a:path h="241300" w="288290">
                  <a:moveTo>
                    <a:pt x="144780" y="0"/>
                  </a:moveTo>
                  <a:cubicBezTo>
                    <a:pt x="142240" y="0"/>
                    <a:pt x="139700" y="2540"/>
                    <a:pt x="139700" y="6350"/>
                  </a:cubicBezTo>
                  <a:cubicBezTo>
                    <a:pt x="139700" y="6350"/>
                    <a:pt x="142240" y="101600"/>
                    <a:pt x="144780" y="100330"/>
                  </a:cubicBezTo>
                  <a:cubicBezTo>
                    <a:pt x="146050" y="99060"/>
                    <a:pt x="149860" y="6350"/>
                    <a:pt x="149860" y="6350"/>
                  </a:cubicBezTo>
                  <a:cubicBezTo>
                    <a:pt x="149860" y="2540"/>
                    <a:pt x="147320" y="0"/>
                    <a:pt x="144780" y="0"/>
                  </a:cubicBezTo>
                  <a:close/>
                  <a:moveTo>
                    <a:pt x="151130" y="100330"/>
                  </a:moveTo>
                  <a:cubicBezTo>
                    <a:pt x="153670" y="99060"/>
                    <a:pt x="185420" y="10160"/>
                    <a:pt x="185420" y="10160"/>
                  </a:cubicBezTo>
                  <a:cubicBezTo>
                    <a:pt x="187960" y="2540"/>
                    <a:pt x="177800" y="1270"/>
                    <a:pt x="176530" y="7620"/>
                  </a:cubicBezTo>
                  <a:cubicBezTo>
                    <a:pt x="175260" y="8890"/>
                    <a:pt x="148590" y="101600"/>
                    <a:pt x="151130" y="100330"/>
                  </a:cubicBezTo>
                  <a:close/>
                  <a:moveTo>
                    <a:pt x="156210" y="102870"/>
                  </a:moveTo>
                  <a:cubicBezTo>
                    <a:pt x="158750" y="102870"/>
                    <a:pt x="217170" y="22860"/>
                    <a:pt x="217170" y="22860"/>
                  </a:cubicBezTo>
                  <a:cubicBezTo>
                    <a:pt x="222250" y="15240"/>
                    <a:pt x="213360" y="12700"/>
                    <a:pt x="209550" y="19050"/>
                  </a:cubicBezTo>
                  <a:cubicBezTo>
                    <a:pt x="208280" y="19050"/>
                    <a:pt x="154940" y="102870"/>
                    <a:pt x="156210" y="102870"/>
                  </a:cubicBezTo>
                  <a:close/>
                  <a:moveTo>
                    <a:pt x="161290" y="106680"/>
                  </a:moveTo>
                  <a:cubicBezTo>
                    <a:pt x="163830" y="106680"/>
                    <a:pt x="243840" y="43180"/>
                    <a:pt x="243840" y="43180"/>
                  </a:cubicBezTo>
                  <a:cubicBezTo>
                    <a:pt x="250190" y="36830"/>
                    <a:pt x="242570" y="33020"/>
                    <a:pt x="237490" y="38100"/>
                  </a:cubicBezTo>
                  <a:cubicBezTo>
                    <a:pt x="237490" y="36830"/>
                    <a:pt x="158750" y="105410"/>
                    <a:pt x="161290" y="106680"/>
                  </a:cubicBezTo>
                  <a:close/>
                  <a:moveTo>
                    <a:pt x="165100" y="110490"/>
                  </a:moveTo>
                  <a:cubicBezTo>
                    <a:pt x="167640" y="110490"/>
                    <a:pt x="264160" y="67310"/>
                    <a:pt x="264160" y="67310"/>
                  </a:cubicBezTo>
                  <a:cubicBezTo>
                    <a:pt x="273050" y="63500"/>
                    <a:pt x="266700" y="57150"/>
                    <a:pt x="259080" y="60960"/>
                  </a:cubicBezTo>
                  <a:cubicBezTo>
                    <a:pt x="260350" y="59690"/>
                    <a:pt x="162560" y="109220"/>
                    <a:pt x="165100" y="110490"/>
                  </a:cubicBezTo>
                  <a:close/>
                  <a:moveTo>
                    <a:pt x="167640" y="115570"/>
                  </a:moveTo>
                  <a:cubicBezTo>
                    <a:pt x="170180" y="116840"/>
                    <a:pt x="276860" y="95250"/>
                    <a:pt x="276860" y="95250"/>
                  </a:cubicBezTo>
                  <a:cubicBezTo>
                    <a:pt x="285750" y="92710"/>
                    <a:pt x="283210" y="85090"/>
                    <a:pt x="274320" y="87630"/>
                  </a:cubicBezTo>
                  <a:cubicBezTo>
                    <a:pt x="274320" y="87630"/>
                    <a:pt x="165100" y="114300"/>
                    <a:pt x="167640" y="115570"/>
                  </a:cubicBezTo>
                  <a:close/>
                  <a:moveTo>
                    <a:pt x="276860" y="147320"/>
                  </a:moveTo>
                  <a:cubicBezTo>
                    <a:pt x="276860" y="147320"/>
                    <a:pt x="166370" y="124460"/>
                    <a:pt x="167640" y="125730"/>
                  </a:cubicBezTo>
                  <a:cubicBezTo>
                    <a:pt x="168910" y="127000"/>
                    <a:pt x="274320" y="154940"/>
                    <a:pt x="274320" y="154940"/>
                  </a:cubicBezTo>
                  <a:cubicBezTo>
                    <a:pt x="281940" y="156210"/>
                    <a:pt x="285750" y="148590"/>
                    <a:pt x="276860" y="147320"/>
                  </a:cubicBezTo>
                  <a:close/>
                  <a:moveTo>
                    <a:pt x="264160" y="175260"/>
                  </a:moveTo>
                  <a:cubicBezTo>
                    <a:pt x="264160" y="175260"/>
                    <a:pt x="165100" y="128270"/>
                    <a:pt x="165100" y="130810"/>
                  </a:cubicBezTo>
                  <a:cubicBezTo>
                    <a:pt x="166370" y="133350"/>
                    <a:pt x="259080" y="181610"/>
                    <a:pt x="259080" y="182880"/>
                  </a:cubicBezTo>
                  <a:cubicBezTo>
                    <a:pt x="265430" y="185420"/>
                    <a:pt x="271780" y="179070"/>
                    <a:pt x="264160" y="175260"/>
                  </a:cubicBezTo>
                  <a:close/>
                  <a:moveTo>
                    <a:pt x="242570" y="199390"/>
                  </a:moveTo>
                  <a:cubicBezTo>
                    <a:pt x="242570" y="199390"/>
                    <a:pt x="161290" y="132080"/>
                    <a:pt x="161290" y="134620"/>
                  </a:cubicBezTo>
                  <a:cubicBezTo>
                    <a:pt x="161290" y="137160"/>
                    <a:pt x="236220" y="204470"/>
                    <a:pt x="236220" y="204470"/>
                  </a:cubicBezTo>
                  <a:cubicBezTo>
                    <a:pt x="241300" y="209550"/>
                    <a:pt x="248920" y="204470"/>
                    <a:pt x="242570" y="199390"/>
                  </a:cubicBezTo>
                  <a:close/>
                  <a:moveTo>
                    <a:pt x="214630" y="217170"/>
                  </a:moveTo>
                  <a:cubicBezTo>
                    <a:pt x="214630" y="217170"/>
                    <a:pt x="154940" y="133350"/>
                    <a:pt x="156210" y="137160"/>
                  </a:cubicBezTo>
                  <a:cubicBezTo>
                    <a:pt x="156210" y="140970"/>
                    <a:pt x="207010" y="220980"/>
                    <a:pt x="207010" y="220980"/>
                  </a:cubicBezTo>
                  <a:cubicBezTo>
                    <a:pt x="210820" y="227330"/>
                    <a:pt x="219710" y="224790"/>
                    <a:pt x="214630" y="217170"/>
                  </a:cubicBezTo>
                  <a:close/>
                  <a:moveTo>
                    <a:pt x="181610" y="229870"/>
                  </a:moveTo>
                  <a:lnTo>
                    <a:pt x="181610" y="229870"/>
                  </a:lnTo>
                  <a:cubicBezTo>
                    <a:pt x="181610" y="229870"/>
                    <a:pt x="151130" y="137160"/>
                    <a:pt x="149860" y="139700"/>
                  </a:cubicBezTo>
                  <a:cubicBezTo>
                    <a:pt x="148590" y="140970"/>
                    <a:pt x="172720" y="232410"/>
                    <a:pt x="172720" y="232410"/>
                  </a:cubicBezTo>
                  <a:cubicBezTo>
                    <a:pt x="175260" y="238760"/>
                    <a:pt x="184150" y="237490"/>
                    <a:pt x="181610" y="229870"/>
                  </a:cubicBezTo>
                  <a:close/>
                  <a:moveTo>
                    <a:pt x="143510" y="139700"/>
                  </a:moveTo>
                  <a:cubicBezTo>
                    <a:pt x="142240" y="140970"/>
                    <a:pt x="137160" y="233680"/>
                    <a:pt x="137160" y="233680"/>
                  </a:cubicBezTo>
                  <a:cubicBezTo>
                    <a:pt x="137160" y="241300"/>
                    <a:pt x="146050" y="241300"/>
                    <a:pt x="146050" y="233680"/>
                  </a:cubicBezTo>
                  <a:cubicBezTo>
                    <a:pt x="147320" y="233680"/>
                    <a:pt x="146050" y="138430"/>
                    <a:pt x="143510" y="139700"/>
                  </a:cubicBezTo>
                  <a:close/>
                  <a:moveTo>
                    <a:pt x="138430" y="138430"/>
                  </a:moveTo>
                  <a:cubicBezTo>
                    <a:pt x="135890" y="139700"/>
                    <a:pt x="102870" y="228600"/>
                    <a:pt x="102870" y="228600"/>
                  </a:cubicBezTo>
                  <a:cubicBezTo>
                    <a:pt x="100330" y="236220"/>
                    <a:pt x="110490" y="237490"/>
                    <a:pt x="111760" y="231140"/>
                  </a:cubicBezTo>
                  <a:cubicBezTo>
                    <a:pt x="111760" y="229870"/>
                    <a:pt x="139700" y="137160"/>
                    <a:pt x="138430" y="138430"/>
                  </a:cubicBezTo>
                  <a:close/>
                  <a:moveTo>
                    <a:pt x="132080" y="135890"/>
                  </a:moveTo>
                  <a:cubicBezTo>
                    <a:pt x="129540" y="135890"/>
                    <a:pt x="69850" y="214630"/>
                    <a:pt x="69850" y="214630"/>
                  </a:cubicBezTo>
                  <a:cubicBezTo>
                    <a:pt x="66040" y="222250"/>
                    <a:pt x="74930" y="226060"/>
                    <a:pt x="78740" y="219710"/>
                  </a:cubicBezTo>
                  <a:cubicBezTo>
                    <a:pt x="78740" y="219710"/>
                    <a:pt x="134620" y="135890"/>
                    <a:pt x="132080" y="135890"/>
                  </a:cubicBezTo>
                  <a:close/>
                  <a:moveTo>
                    <a:pt x="127000" y="133350"/>
                  </a:moveTo>
                  <a:cubicBezTo>
                    <a:pt x="124460" y="133350"/>
                    <a:pt x="43180" y="195580"/>
                    <a:pt x="43180" y="195580"/>
                  </a:cubicBezTo>
                  <a:cubicBezTo>
                    <a:pt x="36830" y="201930"/>
                    <a:pt x="44450" y="205740"/>
                    <a:pt x="49530" y="201930"/>
                  </a:cubicBezTo>
                  <a:cubicBezTo>
                    <a:pt x="49530" y="201930"/>
                    <a:pt x="129540" y="133350"/>
                    <a:pt x="127000" y="133350"/>
                  </a:cubicBezTo>
                  <a:close/>
                  <a:moveTo>
                    <a:pt x="124460" y="129540"/>
                  </a:moveTo>
                  <a:cubicBezTo>
                    <a:pt x="121920" y="128270"/>
                    <a:pt x="24130" y="171450"/>
                    <a:pt x="24130" y="171450"/>
                  </a:cubicBezTo>
                  <a:cubicBezTo>
                    <a:pt x="15240" y="175260"/>
                    <a:pt x="20320" y="181610"/>
                    <a:pt x="27940" y="177800"/>
                  </a:cubicBezTo>
                  <a:cubicBezTo>
                    <a:pt x="27940" y="177800"/>
                    <a:pt x="125730" y="129540"/>
                    <a:pt x="124460" y="129540"/>
                  </a:cubicBezTo>
                  <a:close/>
                  <a:moveTo>
                    <a:pt x="121920" y="124460"/>
                  </a:moveTo>
                  <a:cubicBezTo>
                    <a:pt x="119380" y="123190"/>
                    <a:pt x="11430" y="143510"/>
                    <a:pt x="11430" y="143510"/>
                  </a:cubicBezTo>
                  <a:cubicBezTo>
                    <a:pt x="2540" y="144780"/>
                    <a:pt x="5080" y="152400"/>
                    <a:pt x="13970" y="149860"/>
                  </a:cubicBezTo>
                  <a:cubicBezTo>
                    <a:pt x="13970" y="149860"/>
                    <a:pt x="123190" y="125730"/>
                    <a:pt x="121920" y="124460"/>
                  </a:cubicBezTo>
                  <a:close/>
                  <a:moveTo>
                    <a:pt x="8890" y="120650"/>
                  </a:moveTo>
                  <a:cubicBezTo>
                    <a:pt x="8890" y="120650"/>
                    <a:pt x="124460" y="120650"/>
                    <a:pt x="120650" y="119380"/>
                  </a:cubicBezTo>
                  <a:cubicBezTo>
                    <a:pt x="116840" y="116840"/>
                    <a:pt x="8890" y="113030"/>
                    <a:pt x="8890" y="113030"/>
                  </a:cubicBezTo>
                  <a:cubicBezTo>
                    <a:pt x="0" y="113030"/>
                    <a:pt x="0" y="120650"/>
                    <a:pt x="8890" y="120650"/>
                  </a:cubicBezTo>
                  <a:close/>
                  <a:moveTo>
                    <a:pt x="13970" y="91440"/>
                  </a:moveTo>
                  <a:cubicBezTo>
                    <a:pt x="13970" y="91440"/>
                    <a:pt x="124460" y="115570"/>
                    <a:pt x="123190" y="114300"/>
                  </a:cubicBezTo>
                  <a:cubicBezTo>
                    <a:pt x="120650" y="111760"/>
                    <a:pt x="16510" y="83820"/>
                    <a:pt x="16510" y="83820"/>
                  </a:cubicBezTo>
                  <a:cubicBezTo>
                    <a:pt x="7620" y="81280"/>
                    <a:pt x="5080" y="88900"/>
                    <a:pt x="13970" y="91440"/>
                  </a:cubicBezTo>
                  <a:close/>
                  <a:moveTo>
                    <a:pt x="26670" y="63500"/>
                  </a:moveTo>
                  <a:cubicBezTo>
                    <a:pt x="26670" y="63500"/>
                    <a:pt x="125730" y="111760"/>
                    <a:pt x="124460" y="109220"/>
                  </a:cubicBezTo>
                  <a:cubicBezTo>
                    <a:pt x="124460" y="106680"/>
                    <a:pt x="31750" y="57150"/>
                    <a:pt x="31750" y="55880"/>
                  </a:cubicBezTo>
                  <a:cubicBezTo>
                    <a:pt x="25400" y="52070"/>
                    <a:pt x="19050" y="58420"/>
                    <a:pt x="26670" y="63500"/>
                  </a:cubicBezTo>
                  <a:close/>
                  <a:moveTo>
                    <a:pt x="48260" y="39370"/>
                  </a:moveTo>
                  <a:cubicBezTo>
                    <a:pt x="48260" y="39370"/>
                    <a:pt x="128270" y="106680"/>
                    <a:pt x="128270" y="105410"/>
                  </a:cubicBezTo>
                  <a:cubicBezTo>
                    <a:pt x="128270" y="102870"/>
                    <a:pt x="54610" y="34290"/>
                    <a:pt x="54610" y="34290"/>
                  </a:cubicBezTo>
                  <a:cubicBezTo>
                    <a:pt x="49530" y="29210"/>
                    <a:pt x="41910" y="33020"/>
                    <a:pt x="48260" y="39370"/>
                  </a:cubicBezTo>
                  <a:close/>
                  <a:moveTo>
                    <a:pt x="76200" y="21590"/>
                  </a:moveTo>
                  <a:cubicBezTo>
                    <a:pt x="76200" y="21590"/>
                    <a:pt x="133350" y="106680"/>
                    <a:pt x="133350" y="102870"/>
                  </a:cubicBezTo>
                  <a:cubicBezTo>
                    <a:pt x="133350" y="99060"/>
                    <a:pt x="83820" y="17780"/>
                    <a:pt x="83820" y="17780"/>
                  </a:cubicBezTo>
                  <a:cubicBezTo>
                    <a:pt x="81280" y="11430"/>
                    <a:pt x="72390" y="13970"/>
                    <a:pt x="76200" y="21590"/>
                  </a:cubicBezTo>
                  <a:close/>
                  <a:moveTo>
                    <a:pt x="109220" y="10160"/>
                  </a:moveTo>
                  <a:cubicBezTo>
                    <a:pt x="109220" y="10160"/>
                    <a:pt x="138430" y="104140"/>
                    <a:pt x="139700" y="100330"/>
                  </a:cubicBezTo>
                  <a:cubicBezTo>
                    <a:pt x="140970" y="96520"/>
                    <a:pt x="118110" y="7620"/>
                    <a:pt x="118110" y="7620"/>
                  </a:cubicBezTo>
                  <a:cubicBezTo>
                    <a:pt x="116840" y="1270"/>
                    <a:pt x="106680" y="2540"/>
                    <a:pt x="109220" y="10160"/>
                  </a:cubicBezTo>
                  <a:close/>
                  <a:moveTo>
                    <a:pt x="167640" y="120650"/>
                  </a:moveTo>
                  <a:cubicBezTo>
                    <a:pt x="168910" y="121920"/>
                    <a:pt x="279400" y="124460"/>
                    <a:pt x="279400" y="124460"/>
                  </a:cubicBezTo>
                  <a:cubicBezTo>
                    <a:pt x="288290" y="124460"/>
                    <a:pt x="287020" y="115570"/>
                    <a:pt x="278130" y="116840"/>
                  </a:cubicBezTo>
                  <a:cubicBezTo>
                    <a:pt x="278130" y="115570"/>
                    <a:pt x="166370" y="118110"/>
                    <a:pt x="167640" y="120650"/>
                  </a:cubicBezTo>
                  <a:close/>
                </a:path>
              </a:pathLst>
            </a:custGeom>
            <a:solidFill>
              <a:srgbClr val="FDC74F"/>
            </a:solidFill>
          </p:spPr>
        </p:sp>
      </p:grpSp>
      <p:grpSp>
        <p:nvGrpSpPr>
          <p:cNvPr name="Group 4" id="4"/>
          <p:cNvGrpSpPr>
            <a:grpSpLocks noChangeAspect="true"/>
          </p:cNvGrpSpPr>
          <p:nvPr/>
        </p:nvGrpSpPr>
        <p:grpSpPr>
          <a:xfrm rot="0">
            <a:off x="10335301" y="1300748"/>
            <a:ext cx="7952699" cy="8735787"/>
            <a:chOff x="0" y="0"/>
            <a:chExt cx="5803900" cy="6375400"/>
          </a:xfrm>
        </p:grpSpPr>
        <p:sp>
          <p:nvSpPr>
            <p:cNvPr name="Freeform 5" id="5"/>
            <p:cNvSpPr/>
            <p:nvPr/>
          </p:nvSpPr>
          <p:spPr>
            <a:xfrm>
              <a:off x="12700" y="12700"/>
              <a:ext cx="5778500" cy="6350000"/>
            </a:xfrm>
            <a:custGeom>
              <a:avLst/>
              <a:gdLst/>
              <a:ahLst/>
              <a:cxnLst/>
              <a:rect r="r" b="b" t="t" l="l"/>
              <a:pathLst>
                <a:path h="6350000" w="5778500">
                  <a:moveTo>
                    <a:pt x="2889250" y="0"/>
                  </a:moveTo>
                  <a:cubicBezTo>
                    <a:pt x="1258570" y="0"/>
                    <a:pt x="0" y="1144270"/>
                    <a:pt x="0" y="2917190"/>
                  </a:cubicBezTo>
                  <a:cubicBezTo>
                    <a:pt x="0" y="4175760"/>
                    <a:pt x="0" y="6350000"/>
                    <a:pt x="0" y="6350000"/>
                  </a:cubicBezTo>
                  <a:lnTo>
                    <a:pt x="2889250" y="6350000"/>
                  </a:lnTo>
                  <a:lnTo>
                    <a:pt x="5778500" y="6350000"/>
                  </a:lnTo>
                  <a:cubicBezTo>
                    <a:pt x="5778500" y="6350000"/>
                    <a:pt x="5778500" y="4175760"/>
                    <a:pt x="5778500" y="2917190"/>
                  </a:cubicBezTo>
                  <a:cubicBezTo>
                    <a:pt x="5778500" y="1144270"/>
                    <a:pt x="4519930" y="0"/>
                    <a:pt x="2889250" y="0"/>
                  </a:cubicBezTo>
                  <a:close/>
                </a:path>
              </a:pathLst>
            </a:custGeom>
            <a:blipFill>
              <a:blip r:embed="rId2"/>
              <a:stretch>
                <a:fillRect l="-23138" r="-23138" t="0" b="0"/>
              </a:stretch>
            </a:blipFill>
          </p:spPr>
        </p:sp>
        <p:sp>
          <p:nvSpPr>
            <p:cNvPr name="Freeform 6" id="6"/>
            <p:cNvSpPr/>
            <p:nvPr/>
          </p:nvSpPr>
          <p:spPr>
            <a:xfrm>
              <a:off x="0" y="0"/>
              <a:ext cx="5803900" cy="6375400"/>
            </a:xfrm>
            <a:custGeom>
              <a:avLst/>
              <a:gdLst/>
              <a:ahLst/>
              <a:cxnLst/>
              <a:rect r="r" b="b" t="t" l="l"/>
              <a:pathLst>
                <a:path h="6375400" w="5803900">
                  <a:moveTo>
                    <a:pt x="5803900" y="6375400"/>
                  </a:moveTo>
                  <a:lnTo>
                    <a:pt x="0" y="6375400"/>
                  </a:lnTo>
                  <a:lnTo>
                    <a:pt x="0" y="2929890"/>
                  </a:lnTo>
                  <a:cubicBezTo>
                    <a:pt x="0" y="2495550"/>
                    <a:pt x="74930" y="2089150"/>
                    <a:pt x="223520" y="1720850"/>
                  </a:cubicBezTo>
                  <a:cubicBezTo>
                    <a:pt x="365760" y="1367790"/>
                    <a:pt x="571500" y="1056640"/>
                    <a:pt x="836930" y="797560"/>
                  </a:cubicBezTo>
                  <a:cubicBezTo>
                    <a:pt x="1361440" y="283210"/>
                    <a:pt x="2095500" y="0"/>
                    <a:pt x="2901950" y="0"/>
                  </a:cubicBezTo>
                  <a:cubicBezTo>
                    <a:pt x="3708400" y="0"/>
                    <a:pt x="4441190" y="283210"/>
                    <a:pt x="4966970" y="797560"/>
                  </a:cubicBezTo>
                  <a:cubicBezTo>
                    <a:pt x="5232400" y="1056640"/>
                    <a:pt x="5438140" y="1367790"/>
                    <a:pt x="5580380" y="1722120"/>
                  </a:cubicBezTo>
                  <a:cubicBezTo>
                    <a:pt x="5728970" y="2090420"/>
                    <a:pt x="5803900" y="2496820"/>
                    <a:pt x="5803900" y="2931160"/>
                  </a:cubicBezTo>
                  <a:lnTo>
                    <a:pt x="5803900" y="6375400"/>
                  </a:lnTo>
                  <a:close/>
                  <a:moveTo>
                    <a:pt x="25400" y="6350000"/>
                  </a:moveTo>
                  <a:lnTo>
                    <a:pt x="5778500" y="6350000"/>
                  </a:lnTo>
                  <a:lnTo>
                    <a:pt x="5778500" y="2929890"/>
                  </a:lnTo>
                  <a:cubicBezTo>
                    <a:pt x="5778500" y="2499360"/>
                    <a:pt x="5703570" y="2095500"/>
                    <a:pt x="5557520" y="1731010"/>
                  </a:cubicBezTo>
                  <a:cubicBezTo>
                    <a:pt x="5416550" y="1380490"/>
                    <a:pt x="5212080" y="1073150"/>
                    <a:pt x="4949190" y="815340"/>
                  </a:cubicBezTo>
                  <a:cubicBezTo>
                    <a:pt x="4428490" y="306070"/>
                    <a:pt x="3700780" y="25400"/>
                    <a:pt x="2901950" y="25400"/>
                  </a:cubicBezTo>
                  <a:cubicBezTo>
                    <a:pt x="2103120" y="25400"/>
                    <a:pt x="1375410" y="306070"/>
                    <a:pt x="854710" y="815340"/>
                  </a:cubicBezTo>
                  <a:cubicBezTo>
                    <a:pt x="591820" y="1071880"/>
                    <a:pt x="387350" y="1380490"/>
                    <a:pt x="246380" y="1731010"/>
                  </a:cubicBezTo>
                  <a:cubicBezTo>
                    <a:pt x="100330" y="2095500"/>
                    <a:pt x="25400" y="2499360"/>
                    <a:pt x="25400" y="2929890"/>
                  </a:cubicBezTo>
                  <a:lnTo>
                    <a:pt x="25400" y="6350000"/>
                  </a:lnTo>
                  <a:close/>
                </a:path>
              </a:pathLst>
            </a:custGeom>
            <a:solidFill>
              <a:srgbClr val="8454D1"/>
            </a:solidFill>
          </p:spPr>
        </p:sp>
      </p:grpSp>
      <p:sp>
        <p:nvSpPr>
          <p:cNvPr name="TextBox 7" id="7"/>
          <p:cNvSpPr txBox="true"/>
          <p:nvPr/>
        </p:nvSpPr>
        <p:spPr>
          <a:xfrm rot="0">
            <a:off x="170560" y="252941"/>
            <a:ext cx="10568485" cy="781050"/>
          </a:xfrm>
          <a:prstGeom prst="rect">
            <a:avLst/>
          </a:prstGeom>
        </p:spPr>
        <p:txBody>
          <a:bodyPr anchor="t" rtlCol="false" tIns="0" lIns="0" bIns="0" rIns="0">
            <a:spAutoFit/>
          </a:bodyPr>
          <a:lstStyle/>
          <a:p>
            <a:pPr>
              <a:lnSpc>
                <a:spcPts val="6000"/>
              </a:lnSpc>
            </a:pPr>
            <a:r>
              <a:rPr lang="en-US" sz="5000">
                <a:solidFill>
                  <a:srgbClr val="FFFFFF"/>
                </a:solidFill>
                <a:latin typeface="Caladea Bold"/>
              </a:rPr>
              <a:t>WHAT IS THE GOSPEL?</a:t>
            </a:r>
          </a:p>
        </p:txBody>
      </p:sp>
      <p:sp>
        <p:nvSpPr>
          <p:cNvPr name="TextBox 8" id="8"/>
          <p:cNvSpPr txBox="true"/>
          <p:nvPr/>
        </p:nvSpPr>
        <p:spPr>
          <a:xfrm rot="0">
            <a:off x="170560" y="1253123"/>
            <a:ext cx="9918342" cy="9570720"/>
          </a:xfrm>
          <a:prstGeom prst="rect">
            <a:avLst/>
          </a:prstGeom>
        </p:spPr>
        <p:txBody>
          <a:bodyPr anchor="t" rtlCol="false" tIns="0" lIns="0" bIns="0" rIns="0">
            <a:spAutoFit/>
          </a:bodyPr>
          <a:lstStyle/>
          <a:p>
            <a:pPr algn="just">
              <a:lnSpc>
                <a:spcPts val="5069"/>
              </a:lnSpc>
            </a:pPr>
            <a:r>
              <a:rPr lang="en-US" sz="3899">
                <a:solidFill>
                  <a:srgbClr val="FFFFFF"/>
                </a:solidFill>
                <a:latin typeface="Public Sans"/>
              </a:rPr>
              <a:t>First of all, it is worth noting that the content of missions is the gospel. What this means is that when men set foot in areas where Jesus is not named then their aim is to preach the gospel that is to make Jesus known. That is the content of the gospel. Why is this necessary? It is so because man’s greatest need centers on the fact that he has sinned against God and thus he will incur his wrath. How can he escape that wrath? The gospel provides an answer for that (</a:t>
            </a:r>
            <a:r>
              <a:rPr lang="en-US" sz="3899">
                <a:solidFill>
                  <a:srgbClr val="FFFFFF"/>
                </a:solidFill>
                <a:latin typeface="Public Sans Bold"/>
              </a:rPr>
              <a:t>2 Corinthians 5:20-21; 1 Corinthians 2:2; 2 Corinthians 4:1-6; 2 Corinthians 5:14-15; Romans 15:20</a:t>
            </a:r>
            <a:r>
              <a:rPr lang="en-US" sz="3899">
                <a:solidFill>
                  <a:srgbClr val="FFFFFF"/>
                </a:solidFill>
                <a:latin typeface="Public Sans"/>
              </a:rPr>
              <a:t>).</a:t>
            </a:r>
          </a:p>
          <a:p>
            <a:pPr algn="just">
              <a:lnSpc>
                <a:spcPts val="506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65" r="0" b="7865"/>
          <a:stretch>
            <a:fillRect/>
          </a:stretch>
        </p:blipFill>
        <p:spPr>
          <a:xfrm>
            <a:off x="0" y="0"/>
            <a:ext cx="18288000" cy="10287000"/>
          </a:xfrm>
          <a:prstGeom prst="rect">
            <a:avLst/>
          </a:prstGeom>
        </p:spPr>
      </p:pic>
      <p:sp>
        <p:nvSpPr>
          <p:cNvPr name="TextBox 3" id="3"/>
          <p:cNvSpPr txBox="true"/>
          <p:nvPr/>
        </p:nvSpPr>
        <p:spPr>
          <a:xfrm rot="0">
            <a:off x="1922023" y="3877559"/>
            <a:ext cx="482430" cy="476250"/>
          </a:xfrm>
          <a:prstGeom prst="rect">
            <a:avLst/>
          </a:prstGeom>
        </p:spPr>
        <p:txBody>
          <a:bodyPr anchor="t" rtlCol="false" tIns="0" lIns="0" bIns="0" rIns="0">
            <a:spAutoFit/>
          </a:bodyPr>
          <a:lstStyle/>
          <a:p>
            <a:pPr algn="ctr">
              <a:lnSpc>
                <a:spcPts val="3600"/>
              </a:lnSpc>
            </a:pPr>
            <a:r>
              <a:rPr lang="en-US" sz="3000">
                <a:solidFill>
                  <a:srgbClr val="FFFFFF"/>
                </a:solidFill>
                <a:latin typeface="Caladea Bold"/>
              </a:rPr>
              <a:t>1</a:t>
            </a:r>
          </a:p>
        </p:txBody>
      </p:sp>
      <p:sp>
        <p:nvSpPr>
          <p:cNvPr name="TextBox 4" id="4"/>
          <p:cNvSpPr txBox="true"/>
          <p:nvPr/>
        </p:nvSpPr>
        <p:spPr>
          <a:xfrm rot="0">
            <a:off x="0" y="3937635"/>
            <a:ext cx="18288000" cy="2700655"/>
          </a:xfrm>
          <a:prstGeom prst="rect">
            <a:avLst/>
          </a:prstGeom>
        </p:spPr>
        <p:txBody>
          <a:bodyPr anchor="t" rtlCol="false" tIns="0" lIns="0" bIns="0" rIns="0">
            <a:spAutoFit/>
          </a:bodyPr>
          <a:lstStyle/>
          <a:p>
            <a:pPr algn="ctr">
              <a:lnSpc>
                <a:spcPts val="5329"/>
              </a:lnSpc>
              <a:spcBef>
                <a:spcPct val="0"/>
              </a:spcBef>
            </a:pPr>
            <a:r>
              <a:rPr lang="en-US" sz="4099">
                <a:solidFill>
                  <a:srgbClr val="000000"/>
                </a:solidFill>
                <a:latin typeface="Caladea Bold"/>
              </a:rPr>
              <a:t>“The historic Christian message, the good news about what God has done for sinners through Christ.”</a:t>
            </a:r>
          </a:p>
          <a:p>
            <a:pPr algn="ctr">
              <a:lnSpc>
                <a:spcPts val="5329"/>
              </a:lnSpc>
              <a:spcBef>
                <a:spcPct val="0"/>
              </a:spcBef>
            </a:pPr>
          </a:p>
          <a:p>
            <a:pPr algn="r">
              <a:lnSpc>
                <a:spcPts val="5329"/>
              </a:lnSpc>
              <a:spcBef>
                <a:spcPct val="0"/>
              </a:spcBef>
            </a:pPr>
            <a:r>
              <a:rPr lang="en-US" sz="4099">
                <a:solidFill>
                  <a:srgbClr val="000000"/>
                </a:solidFill>
                <a:latin typeface="Caladea Bold"/>
              </a:rPr>
              <a:t>Andy Johnson, </a:t>
            </a:r>
            <a:r>
              <a:rPr lang="en-US" sz="4099">
                <a:solidFill>
                  <a:srgbClr val="000000"/>
                </a:solidFill>
                <a:latin typeface="Caladea Bold Italics"/>
              </a:rPr>
              <a:t>Missions</a:t>
            </a:r>
            <a:r>
              <a:rPr lang="en-US" sz="4099">
                <a:solidFill>
                  <a:srgbClr val="000000"/>
                </a:solidFill>
                <a:latin typeface="Caladea Bold"/>
              </a:rPr>
              <a:t>, 32</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8941" r="0" b="8941"/>
          <a:stretch>
            <a:fillRect/>
          </a:stretch>
        </p:blipFill>
        <p:spPr>
          <a:xfrm>
            <a:off x="0" y="0"/>
            <a:ext cx="18288000" cy="10287000"/>
          </a:xfrm>
          <a:prstGeom prst="rect">
            <a:avLst/>
          </a:prstGeom>
        </p:spPr>
      </p:pic>
      <p:sp>
        <p:nvSpPr>
          <p:cNvPr name="TextBox 3" id="3"/>
          <p:cNvSpPr txBox="true"/>
          <p:nvPr/>
        </p:nvSpPr>
        <p:spPr>
          <a:xfrm rot="0">
            <a:off x="0" y="4464050"/>
            <a:ext cx="18288000" cy="2190750"/>
          </a:xfrm>
          <a:prstGeom prst="rect">
            <a:avLst/>
          </a:prstGeom>
        </p:spPr>
        <p:txBody>
          <a:bodyPr anchor="t" rtlCol="false" tIns="0" lIns="0" bIns="0" rIns="0">
            <a:spAutoFit/>
          </a:bodyPr>
          <a:lstStyle/>
          <a:p>
            <a:pPr algn="ctr">
              <a:lnSpc>
                <a:spcPts val="5849"/>
              </a:lnSpc>
              <a:spcBef>
                <a:spcPct val="0"/>
              </a:spcBef>
            </a:pPr>
            <a:r>
              <a:rPr lang="en-US" sz="4499">
                <a:solidFill>
                  <a:srgbClr val="000000"/>
                </a:solidFill>
                <a:latin typeface="Caladea Bold"/>
              </a:rPr>
              <a:t>The gospel is the good news that God is holy, man is a sinner, Christ is the savior and that there is a response of repentance and faith that follows this.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6084" r="885" b="6084"/>
          <a:stretch>
            <a:fillRect/>
          </a:stretch>
        </p:blipFill>
        <p:spPr>
          <a:xfrm>
            <a:off x="0" y="0"/>
            <a:ext cx="18288000" cy="10287000"/>
          </a:xfrm>
          <a:prstGeom prst="rect">
            <a:avLst/>
          </a:prstGeom>
        </p:spPr>
      </p:pic>
      <p:sp>
        <p:nvSpPr>
          <p:cNvPr name="TextBox 3" id="3"/>
          <p:cNvSpPr txBox="true"/>
          <p:nvPr/>
        </p:nvSpPr>
        <p:spPr>
          <a:xfrm rot="0">
            <a:off x="0" y="1096575"/>
            <a:ext cx="18288000" cy="7226300"/>
          </a:xfrm>
          <a:prstGeom prst="rect">
            <a:avLst/>
          </a:prstGeom>
        </p:spPr>
        <p:txBody>
          <a:bodyPr anchor="t" rtlCol="false" tIns="0" lIns="0" bIns="0" rIns="0">
            <a:spAutoFit/>
          </a:bodyPr>
          <a:lstStyle/>
          <a:p>
            <a:pPr algn="ctr">
              <a:lnSpc>
                <a:spcPts val="5199"/>
              </a:lnSpc>
              <a:spcBef>
                <a:spcPct val="0"/>
              </a:spcBef>
            </a:pPr>
            <a:r>
              <a:rPr lang="en-US" sz="3999">
                <a:solidFill>
                  <a:srgbClr val="FFFFFF"/>
                </a:solidFill>
                <a:latin typeface="Caladea Bold"/>
              </a:rPr>
              <a:t>Good news: Luke 2:10</a:t>
            </a:r>
          </a:p>
          <a:p>
            <a:pPr algn="ctr">
              <a:lnSpc>
                <a:spcPts val="5199"/>
              </a:lnSpc>
              <a:spcBef>
                <a:spcPct val="0"/>
              </a:spcBef>
            </a:pPr>
          </a:p>
          <a:p>
            <a:pPr algn="ctr">
              <a:lnSpc>
                <a:spcPts val="5199"/>
              </a:lnSpc>
              <a:spcBef>
                <a:spcPct val="0"/>
              </a:spcBef>
            </a:pPr>
            <a:r>
              <a:rPr lang="en-US" sz="3999">
                <a:solidFill>
                  <a:srgbClr val="FFFFFF"/>
                </a:solidFill>
                <a:latin typeface="Caladea Bold"/>
              </a:rPr>
              <a:t>God is holy: Isaiah 6:1-7; Revelation 4:8</a:t>
            </a:r>
          </a:p>
          <a:p>
            <a:pPr algn="ctr">
              <a:lnSpc>
                <a:spcPts val="5199"/>
              </a:lnSpc>
              <a:spcBef>
                <a:spcPct val="0"/>
              </a:spcBef>
            </a:pPr>
            <a:r>
              <a:rPr lang="en-US" sz="3999">
                <a:solidFill>
                  <a:srgbClr val="FFFFFF"/>
                </a:solidFill>
                <a:latin typeface="Caladea Bold"/>
              </a:rPr>
              <a:t> </a:t>
            </a:r>
          </a:p>
          <a:p>
            <a:pPr algn="ctr">
              <a:lnSpc>
                <a:spcPts val="5199"/>
              </a:lnSpc>
              <a:spcBef>
                <a:spcPct val="0"/>
              </a:spcBef>
            </a:pPr>
            <a:r>
              <a:rPr lang="en-US" sz="3999">
                <a:solidFill>
                  <a:srgbClr val="FFFFFF"/>
                </a:solidFill>
                <a:latin typeface="Caladea Bold"/>
              </a:rPr>
              <a:t>Man is a sinner: Romans 3:9-18; Romans 5:12-25; Ephesians 2:1-3</a:t>
            </a:r>
          </a:p>
          <a:p>
            <a:pPr algn="ctr">
              <a:lnSpc>
                <a:spcPts val="5199"/>
              </a:lnSpc>
              <a:spcBef>
                <a:spcPct val="0"/>
              </a:spcBef>
            </a:pPr>
          </a:p>
          <a:p>
            <a:pPr algn="ctr">
              <a:lnSpc>
                <a:spcPts val="5199"/>
              </a:lnSpc>
              <a:spcBef>
                <a:spcPct val="0"/>
              </a:spcBef>
            </a:pPr>
            <a:r>
              <a:rPr lang="en-US" sz="3999">
                <a:solidFill>
                  <a:srgbClr val="FFFFFF"/>
                </a:solidFill>
                <a:latin typeface="Caladea Bold"/>
              </a:rPr>
              <a:t>Christ is the savior: John 3:16; Romans 5:12-25; 1 Timothy 2:4-6; Mark 10:45; Isaiah 53: 6, 11-12; John 14:6</a:t>
            </a:r>
          </a:p>
          <a:p>
            <a:pPr algn="ctr">
              <a:lnSpc>
                <a:spcPts val="5199"/>
              </a:lnSpc>
              <a:spcBef>
                <a:spcPct val="0"/>
              </a:spcBef>
            </a:pPr>
          </a:p>
          <a:p>
            <a:pPr algn="ctr">
              <a:lnSpc>
                <a:spcPts val="5199"/>
              </a:lnSpc>
              <a:spcBef>
                <a:spcPct val="0"/>
              </a:spcBef>
            </a:pPr>
            <a:r>
              <a:rPr lang="en-US" sz="3999">
                <a:solidFill>
                  <a:srgbClr val="FFFFFF"/>
                </a:solidFill>
                <a:latin typeface="Caladea Bold"/>
              </a:rPr>
              <a:t>A response of faith and repentance: John 3:16; Acts 2:37-41; 16:30-31; Matthew 3:1-2; Mark 1:14-15 </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471255" y="-686490"/>
            <a:ext cx="11659980" cy="11659980"/>
            <a:chOff x="0" y="0"/>
            <a:chExt cx="6350000" cy="6350000"/>
          </a:xfrm>
        </p:grpSpPr>
        <p:sp>
          <p:nvSpPr>
            <p:cNvPr name="Freeform 3" id="3"/>
            <p:cNvSpPr/>
            <p:nvPr/>
          </p:nvSpPr>
          <p:spPr>
            <a:xfrm>
              <a:off x="17018" y="57658"/>
              <a:ext cx="6315964" cy="6213476"/>
            </a:xfrm>
            <a:custGeom>
              <a:avLst/>
              <a:gdLst/>
              <a:ahLst/>
              <a:cxnLst/>
              <a:rect r="r" b="b" t="t" l="l"/>
              <a:pathLst>
                <a:path h="6213476" w="6315964">
                  <a:moveTo>
                    <a:pt x="4090035" y="6213348"/>
                  </a:moveTo>
                  <a:lnTo>
                    <a:pt x="3779266" y="5949442"/>
                  </a:lnTo>
                  <a:lnTo>
                    <a:pt x="3468370" y="6213348"/>
                  </a:lnTo>
                  <a:lnTo>
                    <a:pt x="3162935" y="5954014"/>
                  </a:lnTo>
                  <a:lnTo>
                    <a:pt x="2857373" y="6213348"/>
                  </a:lnTo>
                  <a:lnTo>
                    <a:pt x="2546604" y="5949442"/>
                  </a:lnTo>
                  <a:lnTo>
                    <a:pt x="2235708" y="6213348"/>
                  </a:lnTo>
                  <a:lnTo>
                    <a:pt x="1924939" y="5949442"/>
                  </a:lnTo>
                  <a:lnTo>
                    <a:pt x="1614043" y="6213348"/>
                  </a:lnTo>
                  <a:lnTo>
                    <a:pt x="1303147" y="5949442"/>
                  </a:lnTo>
                  <a:lnTo>
                    <a:pt x="992251" y="6213348"/>
                  </a:lnTo>
                  <a:lnTo>
                    <a:pt x="681482" y="5949442"/>
                  </a:lnTo>
                  <a:lnTo>
                    <a:pt x="370586" y="6213348"/>
                  </a:lnTo>
                  <a:lnTo>
                    <a:pt x="4699" y="5902833"/>
                  </a:lnTo>
                  <a:lnTo>
                    <a:pt x="267208" y="5593715"/>
                  </a:lnTo>
                  <a:lnTo>
                    <a:pt x="3302" y="5282819"/>
                  </a:lnTo>
                  <a:lnTo>
                    <a:pt x="267208" y="4972050"/>
                  </a:lnTo>
                  <a:lnTo>
                    <a:pt x="3302" y="4661154"/>
                  </a:lnTo>
                  <a:lnTo>
                    <a:pt x="267208" y="4350258"/>
                  </a:lnTo>
                  <a:lnTo>
                    <a:pt x="3302" y="4039362"/>
                  </a:lnTo>
                  <a:lnTo>
                    <a:pt x="267208" y="3728593"/>
                  </a:lnTo>
                  <a:lnTo>
                    <a:pt x="3302" y="3417697"/>
                  </a:lnTo>
                  <a:lnTo>
                    <a:pt x="267208" y="3106801"/>
                  </a:lnTo>
                  <a:lnTo>
                    <a:pt x="127" y="2792730"/>
                  </a:lnTo>
                  <a:lnTo>
                    <a:pt x="21209" y="2774696"/>
                  </a:lnTo>
                  <a:lnTo>
                    <a:pt x="267081" y="2485136"/>
                  </a:lnTo>
                  <a:lnTo>
                    <a:pt x="3175" y="2174240"/>
                  </a:lnTo>
                  <a:lnTo>
                    <a:pt x="267081" y="1863471"/>
                  </a:lnTo>
                  <a:lnTo>
                    <a:pt x="3175" y="1552702"/>
                  </a:lnTo>
                  <a:lnTo>
                    <a:pt x="267081" y="1241933"/>
                  </a:lnTo>
                  <a:lnTo>
                    <a:pt x="3175" y="931037"/>
                  </a:lnTo>
                  <a:lnTo>
                    <a:pt x="267081" y="620141"/>
                  </a:lnTo>
                  <a:lnTo>
                    <a:pt x="0" y="306197"/>
                  </a:lnTo>
                  <a:lnTo>
                    <a:pt x="360807" y="0"/>
                  </a:lnTo>
                  <a:lnTo>
                    <a:pt x="671703" y="263906"/>
                  </a:lnTo>
                  <a:lnTo>
                    <a:pt x="982599" y="0"/>
                  </a:lnTo>
                  <a:lnTo>
                    <a:pt x="1293368" y="263906"/>
                  </a:lnTo>
                  <a:lnTo>
                    <a:pt x="1604264" y="0"/>
                  </a:lnTo>
                  <a:lnTo>
                    <a:pt x="1915160" y="263906"/>
                  </a:lnTo>
                  <a:lnTo>
                    <a:pt x="2226056" y="0"/>
                  </a:lnTo>
                  <a:lnTo>
                    <a:pt x="2536825" y="263906"/>
                  </a:lnTo>
                  <a:lnTo>
                    <a:pt x="2847721" y="0"/>
                  </a:lnTo>
                  <a:lnTo>
                    <a:pt x="3153156" y="259334"/>
                  </a:lnTo>
                  <a:lnTo>
                    <a:pt x="3458718" y="0"/>
                  </a:lnTo>
                  <a:lnTo>
                    <a:pt x="3769614" y="263906"/>
                  </a:lnTo>
                  <a:lnTo>
                    <a:pt x="4080510" y="0"/>
                  </a:lnTo>
                  <a:lnTo>
                    <a:pt x="4391279" y="263906"/>
                  </a:lnTo>
                  <a:lnTo>
                    <a:pt x="4702175" y="0"/>
                  </a:lnTo>
                  <a:lnTo>
                    <a:pt x="5013071" y="263906"/>
                  </a:lnTo>
                  <a:lnTo>
                    <a:pt x="5323968" y="0"/>
                  </a:lnTo>
                  <a:lnTo>
                    <a:pt x="5634737" y="263906"/>
                  </a:lnTo>
                  <a:lnTo>
                    <a:pt x="5945633" y="0"/>
                  </a:lnTo>
                  <a:lnTo>
                    <a:pt x="6311520" y="310515"/>
                  </a:lnTo>
                  <a:lnTo>
                    <a:pt x="6049011" y="619633"/>
                  </a:lnTo>
                  <a:lnTo>
                    <a:pt x="6312917" y="930529"/>
                  </a:lnTo>
                  <a:lnTo>
                    <a:pt x="6049011" y="1241298"/>
                  </a:lnTo>
                  <a:lnTo>
                    <a:pt x="6312917" y="1552194"/>
                  </a:lnTo>
                  <a:lnTo>
                    <a:pt x="6049011" y="1863090"/>
                  </a:lnTo>
                  <a:lnTo>
                    <a:pt x="6312917" y="2173986"/>
                  </a:lnTo>
                  <a:lnTo>
                    <a:pt x="6049011" y="2484755"/>
                  </a:lnTo>
                  <a:lnTo>
                    <a:pt x="6312917" y="2795651"/>
                  </a:lnTo>
                  <a:lnTo>
                    <a:pt x="6291073" y="2821432"/>
                  </a:lnTo>
                  <a:lnTo>
                    <a:pt x="6049011" y="3106547"/>
                  </a:lnTo>
                  <a:lnTo>
                    <a:pt x="6315457" y="3419856"/>
                  </a:lnTo>
                  <a:lnTo>
                    <a:pt x="6295010" y="3438398"/>
                  </a:lnTo>
                  <a:lnTo>
                    <a:pt x="6049011" y="3728212"/>
                  </a:lnTo>
                  <a:lnTo>
                    <a:pt x="6312917" y="4039108"/>
                  </a:lnTo>
                  <a:lnTo>
                    <a:pt x="6049011" y="4350004"/>
                  </a:lnTo>
                  <a:lnTo>
                    <a:pt x="6312917" y="4660900"/>
                  </a:lnTo>
                  <a:lnTo>
                    <a:pt x="6048883" y="4971542"/>
                  </a:lnTo>
                  <a:lnTo>
                    <a:pt x="6312789" y="5282438"/>
                  </a:lnTo>
                  <a:lnTo>
                    <a:pt x="6048883" y="5593334"/>
                  </a:lnTo>
                  <a:lnTo>
                    <a:pt x="6315964" y="5907278"/>
                  </a:lnTo>
                  <a:lnTo>
                    <a:pt x="5955157" y="6213475"/>
                  </a:lnTo>
                  <a:lnTo>
                    <a:pt x="5644261" y="5949570"/>
                  </a:lnTo>
                  <a:lnTo>
                    <a:pt x="5333365" y="6213475"/>
                  </a:lnTo>
                  <a:lnTo>
                    <a:pt x="5022596" y="5949570"/>
                  </a:lnTo>
                  <a:lnTo>
                    <a:pt x="4711700" y="6213475"/>
                  </a:lnTo>
                  <a:lnTo>
                    <a:pt x="4400803" y="5949570"/>
                  </a:lnTo>
                  <a:lnTo>
                    <a:pt x="4090035" y="6213348"/>
                  </a:lnTo>
                  <a:close/>
                </a:path>
              </a:pathLst>
            </a:custGeom>
            <a:solidFill>
              <a:srgbClr val="8454D1"/>
            </a:solidFill>
          </p:spPr>
        </p:sp>
      </p:grpSp>
      <p:sp>
        <p:nvSpPr>
          <p:cNvPr name="TextBox 4" id="4"/>
          <p:cNvSpPr txBox="true"/>
          <p:nvPr/>
        </p:nvSpPr>
        <p:spPr>
          <a:xfrm rot="0">
            <a:off x="1028700" y="865682"/>
            <a:ext cx="5750325" cy="3924300"/>
          </a:xfrm>
          <a:prstGeom prst="rect">
            <a:avLst/>
          </a:prstGeom>
        </p:spPr>
        <p:txBody>
          <a:bodyPr anchor="t" rtlCol="false" tIns="0" lIns="0" bIns="0" rIns="0">
            <a:spAutoFit/>
          </a:bodyPr>
          <a:lstStyle/>
          <a:p>
            <a:pPr>
              <a:lnSpc>
                <a:spcPts val="10319"/>
              </a:lnSpc>
            </a:pPr>
            <a:r>
              <a:rPr lang="en-US" sz="8599">
                <a:solidFill>
                  <a:srgbClr val="F6F6F6"/>
                </a:solidFill>
                <a:latin typeface="Caladea Bold"/>
              </a:rPr>
              <a:t>NECESSITY OF THE GOSPEL</a:t>
            </a:r>
          </a:p>
        </p:txBody>
      </p:sp>
      <p:sp>
        <p:nvSpPr>
          <p:cNvPr name="TextBox 5" id="5"/>
          <p:cNvSpPr txBox="true"/>
          <p:nvPr/>
        </p:nvSpPr>
        <p:spPr>
          <a:xfrm rot="0">
            <a:off x="9886141" y="719949"/>
            <a:ext cx="7373159" cy="8092440"/>
          </a:xfrm>
          <a:prstGeom prst="rect">
            <a:avLst/>
          </a:prstGeom>
        </p:spPr>
        <p:txBody>
          <a:bodyPr anchor="t" rtlCol="false" tIns="0" lIns="0" bIns="0" rIns="0">
            <a:spAutoFit/>
          </a:bodyPr>
          <a:lstStyle/>
          <a:p>
            <a:pPr>
              <a:lnSpc>
                <a:spcPts val="5199"/>
              </a:lnSpc>
            </a:pPr>
            <a:r>
              <a:rPr lang="en-US" sz="3999">
                <a:solidFill>
                  <a:srgbClr val="292929"/>
                </a:solidFill>
                <a:latin typeface="Public Sans"/>
              </a:rPr>
              <a:t>“</a:t>
            </a:r>
            <a:r>
              <a:rPr lang="en-US" sz="3999">
                <a:solidFill>
                  <a:srgbClr val="292929"/>
                </a:solidFill>
                <a:latin typeface="Public Sans Italics"/>
              </a:rPr>
              <a:t>Hell is a real place. If hell is not as real as the Bible teaches, then God is not as glorious as the Bible teaches, then sin is not as serious as the Bible teaches, then Christ’s death is not as necessary as the Bible teaches, then missions is not as urgent as the Bible teaches.</a:t>
            </a:r>
            <a:r>
              <a:rPr lang="en-US" sz="3999">
                <a:solidFill>
                  <a:srgbClr val="292929"/>
                </a:solidFill>
                <a:latin typeface="Public Sans"/>
              </a:rPr>
              <a:t>” </a:t>
            </a:r>
          </a:p>
          <a:p>
            <a:pPr>
              <a:lnSpc>
                <a:spcPts val="3380"/>
              </a:lnSpc>
            </a:pPr>
          </a:p>
          <a:p>
            <a:pPr algn="r">
              <a:lnSpc>
                <a:spcPts val="5199"/>
              </a:lnSpc>
            </a:pPr>
            <a:r>
              <a:rPr lang="en-US" sz="3999">
                <a:solidFill>
                  <a:srgbClr val="292929"/>
                </a:solidFill>
                <a:latin typeface="Public Sans"/>
              </a:rPr>
              <a:t>CHBC, </a:t>
            </a:r>
            <a:r>
              <a:rPr lang="en-US" sz="3999">
                <a:solidFill>
                  <a:srgbClr val="292929"/>
                </a:solidFill>
                <a:latin typeface="Public Sans Italics"/>
              </a:rPr>
              <a:t>Core Seminar on missions,</a:t>
            </a:r>
            <a:r>
              <a:rPr lang="en-US" sz="3999">
                <a:solidFill>
                  <a:srgbClr val="292929"/>
                </a:solidFill>
                <a:latin typeface="Public Sans"/>
              </a:rPr>
              <a:t> Page 7</a:t>
            </a:r>
          </a:p>
          <a:p>
            <a:pPr>
              <a:lnSpc>
                <a:spcPts val="3380"/>
              </a:lnSpc>
            </a:pP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EF734C"/>
        </a:solidFill>
      </p:bgPr>
    </p:bg>
    <p:spTree>
      <p:nvGrpSpPr>
        <p:cNvPr id="1" name=""/>
        <p:cNvGrpSpPr/>
        <p:nvPr/>
      </p:nvGrpSpPr>
      <p:grpSpPr>
        <a:xfrm>
          <a:off x="0" y="0"/>
          <a:ext cx="0" cy="0"/>
          <a:chOff x="0" y="0"/>
          <a:chExt cx="0" cy="0"/>
        </a:xfrm>
      </p:grpSpPr>
      <p:sp>
        <p:nvSpPr>
          <p:cNvPr name="TextBox 2" id="2"/>
          <p:cNvSpPr txBox="true"/>
          <p:nvPr/>
        </p:nvSpPr>
        <p:spPr>
          <a:xfrm rot="0">
            <a:off x="2450344" y="805443"/>
            <a:ext cx="13789451" cy="3282950"/>
          </a:xfrm>
          <a:prstGeom prst="rect">
            <a:avLst/>
          </a:prstGeom>
        </p:spPr>
        <p:txBody>
          <a:bodyPr anchor="t" rtlCol="false" tIns="0" lIns="0" bIns="0" rIns="0">
            <a:spAutoFit/>
          </a:bodyPr>
          <a:lstStyle/>
          <a:p>
            <a:pPr>
              <a:lnSpc>
                <a:spcPts val="5199"/>
              </a:lnSpc>
            </a:pPr>
            <a:r>
              <a:rPr lang="en-US" sz="3999">
                <a:solidFill>
                  <a:srgbClr val="F6F6F6"/>
                </a:solidFill>
                <a:latin typeface="Public Sans"/>
              </a:rPr>
              <a:t>Luke 24:46-47:          </a:t>
            </a:r>
          </a:p>
          <a:p>
            <a:pPr>
              <a:lnSpc>
                <a:spcPts val="5199"/>
              </a:lnSpc>
            </a:pPr>
          </a:p>
          <a:p>
            <a:pPr>
              <a:lnSpc>
                <a:spcPts val="5199"/>
              </a:lnSpc>
            </a:pPr>
            <a:r>
              <a:rPr lang="en-US" sz="3999">
                <a:solidFill>
                  <a:srgbClr val="F6F6F6"/>
                </a:solidFill>
                <a:latin typeface="Public Sans"/>
              </a:rPr>
              <a:t>“Repentance and forgiveness of sins should be preached in his name to all nations, beginning from Jerusalem.”</a:t>
            </a:r>
          </a:p>
          <a:p>
            <a:pPr>
              <a:lnSpc>
                <a:spcPts val="5199"/>
              </a:lnSpc>
            </a:pPr>
          </a:p>
        </p:txBody>
      </p:sp>
      <p:sp>
        <p:nvSpPr>
          <p:cNvPr name="TextBox 3" id="3"/>
          <p:cNvSpPr txBox="true"/>
          <p:nvPr/>
        </p:nvSpPr>
        <p:spPr>
          <a:xfrm rot="0">
            <a:off x="418518" y="5095875"/>
            <a:ext cx="17450963" cy="3282952"/>
          </a:xfrm>
          <a:prstGeom prst="rect">
            <a:avLst/>
          </a:prstGeom>
        </p:spPr>
        <p:txBody>
          <a:bodyPr anchor="t" rtlCol="false" tIns="0" lIns="0" bIns="0" rIns="0">
            <a:spAutoFit/>
          </a:bodyPr>
          <a:lstStyle/>
          <a:p>
            <a:pPr algn="ctr">
              <a:lnSpc>
                <a:spcPts val="5199"/>
              </a:lnSpc>
              <a:spcBef>
                <a:spcPct val="0"/>
              </a:spcBef>
            </a:pPr>
            <a:r>
              <a:rPr lang="en-US" sz="3999">
                <a:solidFill>
                  <a:srgbClr val="000000"/>
                </a:solidFill>
                <a:latin typeface="Caladea"/>
              </a:rPr>
              <a:t>Since there is no distinction between Jew and Greek but all have sinned and fall short of the glory of God (</a:t>
            </a:r>
            <a:r>
              <a:rPr lang="en-US" sz="3999">
                <a:solidFill>
                  <a:srgbClr val="000000"/>
                </a:solidFill>
                <a:latin typeface="Caladea Bold"/>
              </a:rPr>
              <a:t>Romans 3:23</a:t>
            </a:r>
            <a:r>
              <a:rPr lang="en-US" sz="3999">
                <a:solidFill>
                  <a:srgbClr val="000000"/>
                </a:solidFill>
                <a:latin typeface="Caladea"/>
              </a:rPr>
              <a:t>) then it follows that all need the gospel for their salvation (</a:t>
            </a:r>
            <a:r>
              <a:rPr lang="en-US" sz="3999">
                <a:solidFill>
                  <a:srgbClr val="000000"/>
                </a:solidFill>
                <a:latin typeface="Caladea Bold"/>
              </a:rPr>
              <a:t>1 Timothy 2:4-6</a:t>
            </a:r>
            <a:r>
              <a:rPr lang="en-US" sz="3999">
                <a:solidFill>
                  <a:srgbClr val="000000"/>
                </a:solidFill>
                <a:latin typeface="Caladea"/>
              </a:rPr>
              <a:t>). Both Jew and Gentile need the gospel to be saved. Since all sinned and fell in one man, then all are saved and are made righteous through one man </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sp>
        <p:nvSpPr>
          <p:cNvPr name="TextBox 2" id="2"/>
          <p:cNvSpPr txBox="true"/>
          <p:nvPr/>
        </p:nvSpPr>
        <p:spPr>
          <a:xfrm rot="0">
            <a:off x="0" y="-19050"/>
            <a:ext cx="5622215" cy="628650"/>
          </a:xfrm>
          <a:prstGeom prst="rect">
            <a:avLst/>
          </a:prstGeom>
        </p:spPr>
        <p:txBody>
          <a:bodyPr anchor="t" rtlCol="false" tIns="0" lIns="0" bIns="0" rIns="0">
            <a:spAutoFit/>
          </a:bodyPr>
          <a:lstStyle/>
          <a:p>
            <a:pPr>
              <a:lnSpc>
                <a:spcPts val="4800"/>
              </a:lnSpc>
            </a:pPr>
            <a:r>
              <a:rPr lang="en-US" sz="4000">
                <a:solidFill>
                  <a:srgbClr val="292929"/>
                </a:solidFill>
                <a:latin typeface="Caladea Bold"/>
              </a:rPr>
              <a:t>What is the implication?</a:t>
            </a:r>
          </a:p>
        </p:txBody>
      </p:sp>
      <p:sp>
        <p:nvSpPr>
          <p:cNvPr name="TextBox 3" id="3"/>
          <p:cNvSpPr txBox="true"/>
          <p:nvPr/>
        </p:nvSpPr>
        <p:spPr>
          <a:xfrm rot="0">
            <a:off x="0" y="990600"/>
            <a:ext cx="16230600" cy="1764030"/>
          </a:xfrm>
          <a:prstGeom prst="rect">
            <a:avLst/>
          </a:prstGeom>
        </p:spPr>
        <p:txBody>
          <a:bodyPr anchor="t" rtlCol="false" tIns="0" lIns="0" bIns="0" rIns="0">
            <a:spAutoFit/>
          </a:bodyPr>
          <a:lstStyle/>
          <a:p>
            <a:pPr algn="ctr">
              <a:lnSpc>
                <a:spcPts val="4680"/>
              </a:lnSpc>
              <a:spcBef>
                <a:spcPct val="0"/>
              </a:spcBef>
            </a:pPr>
            <a:r>
              <a:rPr lang="en-US" sz="3600">
                <a:solidFill>
                  <a:srgbClr val="292929"/>
                </a:solidFill>
                <a:latin typeface="Caladea Bold"/>
              </a:rPr>
              <a:t>• </a:t>
            </a:r>
            <a:r>
              <a:rPr lang="en-US" sz="3600">
                <a:solidFill>
                  <a:srgbClr val="292929"/>
                </a:solidFill>
                <a:latin typeface="Caladea"/>
              </a:rPr>
              <a:t>There is exclusivity in the gospel. Only through Christ can one be saved. Paul’s logic in </a:t>
            </a:r>
            <a:r>
              <a:rPr lang="en-US" sz="3600">
                <a:solidFill>
                  <a:srgbClr val="292929"/>
                </a:solidFill>
                <a:latin typeface="Caladea Bold"/>
              </a:rPr>
              <a:t>1 Timothy 2:4-6</a:t>
            </a:r>
            <a:r>
              <a:rPr lang="en-US" sz="3600">
                <a:solidFill>
                  <a:srgbClr val="292929"/>
                </a:solidFill>
                <a:latin typeface="Caladea"/>
              </a:rPr>
              <a:t> demands that we see Christ and no other as the savior of the whole world.</a:t>
            </a:r>
          </a:p>
        </p:txBody>
      </p:sp>
      <p:sp>
        <p:nvSpPr>
          <p:cNvPr name="TextBox 4" id="4"/>
          <p:cNvSpPr txBox="true"/>
          <p:nvPr/>
        </p:nvSpPr>
        <p:spPr>
          <a:xfrm rot="0">
            <a:off x="0" y="3947160"/>
            <a:ext cx="18288000" cy="1764030"/>
          </a:xfrm>
          <a:prstGeom prst="rect">
            <a:avLst/>
          </a:prstGeom>
        </p:spPr>
        <p:txBody>
          <a:bodyPr anchor="t" rtlCol="false" tIns="0" lIns="0" bIns="0" rIns="0">
            <a:spAutoFit/>
          </a:bodyPr>
          <a:lstStyle/>
          <a:p>
            <a:pPr algn="ctr">
              <a:lnSpc>
                <a:spcPts val="4680"/>
              </a:lnSpc>
              <a:spcBef>
                <a:spcPct val="0"/>
              </a:spcBef>
            </a:pPr>
            <a:r>
              <a:rPr lang="en-US" sz="3600">
                <a:solidFill>
                  <a:srgbClr val="292929"/>
                </a:solidFill>
                <a:latin typeface="Caladea"/>
              </a:rPr>
              <a:t>“…who desires </a:t>
            </a:r>
            <a:r>
              <a:rPr lang="en-US" sz="3600">
                <a:solidFill>
                  <a:srgbClr val="292929"/>
                </a:solidFill>
                <a:latin typeface="Caladea Bold Italics"/>
              </a:rPr>
              <a:t>all people</a:t>
            </a:r>
            <a:r>
              <a:rPr lang="en-US" sz="3600">
                <a:solidFill>
                  <a:srgbClr val="292929"/>
                </a:solidFill>
                <a:latin typeface="Caladea"/>
              </a:rPr>
              <a:t> to be saved and to come to the knowledge of the truth. For there is one God, and there is one mediator between God and men, the man Christ Jesus, who gave himself </a:t>
            </a:r>
            <a:r>
              <a:rPr lang="en-US" sz="3600">
                <a:solidFill>
                  <a:srgbClr val="292929"/>
                </a:solidFill>
                <a:latin typeface="Caladea Bold Italics"/>
              </a:rPr>
              <a:t>as a ransom for all</a:t>
            </a:r>
            <a:r>
              <a:rPr lang="en-US" sz="3600">
                <a:solidFill>
                  <a:srgbClr val="292929"/>
                </a:solidFill>
                <a:latin typeface="Caladea"/>
              </a:rPr>
              <a:t>, which is the testimony given at the proper time.”</a:t>
            </a:r>
          </a:p>
        </p:txBody>
      </p:sp>
      <p:sp>
        <p:nvSpPr>
          <p:cNvPr name="TextBox 5" id="5"/>
          <p:cNvSpPr txBox="true"/>
          <p:nvPr/>
        </p:nvSpPr>
        <p:spPr>
          <a:xfrm rot="0">
            <a:off x="3286071" y="7559458"/>
            <a:ext cx="11113691" cy="582930"/>
          </a:xfrm>
          <a:prstGeom prst="rect">
            <a:avLst/>
          </a:prstGeom>
        </p:spPr>
        <p:txBody>
          <a:bodyPr anchor="t" rtlCol="false" tIns="0" lIns="0" bIns="0" rIns="0">
            <a:spAutoFit/>
          </a:bodyPr>
          <a:lstStyle/>
          <a:p>
            <a:pPr algn="ctr">
              <a:lnSpc>
                <a:spcPts val="4680"/>
              </a:lnSpc>
              <a:spcBef>
                <a:spcPct val="0"/>
              </a:spcBef>
            </a:pPr>
            <a:r>
              <a:rPr lang="en-US" sz="3600">
                <a:solidFill>
                  <a:srgbClr val="292929"/>
                </a:solidFill>
                <a:latin typeface="Caladea Bold"/>
              </a:rPr>
              <a:t>See also Matthew 20:28; Mark 10:45; Isaiah 53:11b, 12b.</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sp>
        <p:nvSpPr>
          <p:cNvPr name="TextBox 2" id="2"/>
          <p:cNvSpPr txBox="true"/>
          <p:nvPr/>
        </p:nvSpPr>
        <p:spPr>
          <a:xfrm rot="0">
            <a:off x="133815" y="727372"/>
            <a:ext cx="18020371" cy="8530928"/>
          </a:xfrm>
          <a:prstGeom prst="rect">
            <a:avLst/>
          </a:prstGeom>
        </p:spPr>
        <p:txBody>
          <a:bodyPr anchor="t" rtlCol="false" tIns="0" lIns="0" bIns="0" rIns="0">
            <a:spAutoFit/>
          </a:bodyPr>
          <a:lstStyle/>
          <a:p>
            <a:pPr algn="just">
              <a:lnSpc>
                <a:spcPts val="5230"/>
              </a:lnSpc>
              <a:spcBef>
                <a:spcPct val="0"/>
              </a:spcBef>
            </a:pPr>
            <a:r>
              <a:rPr lang="en-US" sz="4023">
                <a:solidFill>
                  <a:srgbClr val="000000"/>
                </a:solidFill>
                <a:latin typeface="Caladea Bold Italics"/>
              </a:rPr>
              <a:t>The spirit of inquiry . . . is spreading everywhere, through the whole length and breadth of the land. [We have distributed] nearly 10,000 tracts, giving to none but those who ask. I presume there have been 6,000 applications at the house. Some come two or three months’ journey, from the borders of Siam and China — “Sir, we hear that there is an eternal hell. We are afraid of it. Do give us a writing that will tell us how to escape it.” Others, from the frontiers of Kathay, 100 miles north of Ava — “Sir, we have seen a writing that tells about an eternal God. Are you the man that gives away such writings? If so, pray give us one, for we want to know the truth before we die.” Others, from the interior of the country, where the name of Jesus Christ is a little known — “Are you Jesus Christ’s man? Give us a writing that tells us about Jesus Christ.” </a:t>
            </a:r>
          </a:p>
          <a:p>
            <a:pPr algn="just">
              <a:lnSpc>
                <a:spcPts val="5230"/>
              </a:lnSpc>
              <a:spcBef>
                <a:spcPct val="0"/>
              </a:spcBef>
            </a:pPr>
          </a:p>
          <a:p>
            <a:pPr algn="r">
              <a:lnSpc>
                <a:spcPts val="5230"/>
              </a:lnSpc>
              <a:spcBef>
                <a:spcPct val="0"/>
              </a:spcBef>
            </a:pPr>
            <a:r>
              <a:rPr lang="en-US" sz="4023">
                <a:solidFill>
                  <a:srgbClr val="000000"/>
                </a:solidFill>
                <a:latin typeface="Caladea Bold Italics"/>
              </a:rPr>
              <a:t>Adoniram Judson, To the Golden Shore, 398-399</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FDC74F"/>
        </a:solidFill>
      </p:bgPr>
    </p:bg>
    <p:spTree>
      <p:nvGrpSpPr>
        <p:cNvPr id="1" name=""/>
        <p:cNvGrpSpPr/>
        <p:nvPr/>
      </p:nvGrpSpPr>
      <p:grpSpPr>
        <a:xfrm>
          <a:off x="0" y="0"/>
          <a:ext cx="0" cy="0"/>
          <a:chOff x="0" y="0"/>
          <a:chExt cx="0" cy="0"/>
        </a:xfrm>
      </p:grpSpPr>
      <p:sp>
        <p:nvSpPr>
          <p:cNvPr name="TextBox 2" id="2"/>
          <p:cNvSpPr txBox="true"/>
          <p:nvPr/>
        </p:nvSpPr>
        <p:spPr>
          <a:xfrm rot="0">
            <a:off x="0" y="981075"/>
            <a:ext cx="18288000" cy="7883525"/>
          </a:xfrm>
          <a:prstGeom prst="rect">
            <a:avLst/>
          </a:prstGeom>
        </p:spPr>
        <p:txBody>
          <a:bodyPr anchor="t" rtlCol="false" tIns="0" lIns="0" bIns="0" rIns="0">
            <a:spAutoFit/>
          </a:bodyPr>
          <a:lstStyle/>
          <a:p>
            <a:pPr algn="ctr">
              <a:lnSpc>
                <a:spcPts val="5199"/>
              </a:lnSpc>
              <a:spcBef>
                <a:spcPct val="0"/>
              </a:spcBef>
            </a:pPr>
            <a:r>
              <a:rPr lang="en-US" sz="3999">
                <a:solidFill>
                  <a:srgbClr val="000000"/>
                </a:solidFill>
                <a:latin typeface="Caladea"/>
              </a:rPr>
              <a:t>• People must hear and make a conscious response of faith and repentance. Paul’s argument in </a:t>
            </a:r>
            <a:r>
              <a:rPr lang="en-US" sz="3999">
                <a:solidFill>
                  <a:srgbClr val="000000"/>
                </a:solidFill>
                <a:latin typeface="Caladea Bold"/>
              </a:rPr>
              <a:t>Romans 10:10-17</a:t>
            </a:r>
            <a:r>
              <a:rPr lang="en-US" sz="3999">
                <a:solidFill>
                  <a:srgbClr val="000000"/>
                </a:solidFill>
                <a:latin typeface="Caladea"/>
              </a:rPr>
              <a:t> stresses the need to hear and to respond by faith. </a:t>
            </a:r>
          </a:p>
          <a:p>
            <a:pPr algn="ctr">
              <a:lnSpc>
                <a:spcPts val="5199"/>
              </a:lnSpc>
              <a:spcBef>
                <a:spcPct val="0"/>
              </a:spcBef>
            </a:pPr>
          </a:p>
          <a:p>
            <a:pPr algn="ctr">
              <a:lnSpc>
                <a:spcPts val="5199"/>
              </a:lnSpc>
              <a:spcBef>
                <a:spcPct val="0"/>
              </a:spcBef>
            </a:pPr>
            <a:r>
              <a:rPr lang="en-US" sz="3999">
                <a:solidFill>
                  <a:srgbClr val="000000"/>
                </a:solidFill>
                <a:latin typeface="Caladea"/>
              </a:rPr>
              <a:t>For the Scripture says, “Everyone who believes in him will not be put to shame.” For there is no distinction between Jew and Greek; for the same Lord is Lord of all, bestowing his riches on all who call on him. For “everyone who calls on the name of the Lord will be saved.” How then will they call on him in whom they have not believed? And how are they to believe in him of whom they have never heard? And how are they to hear without someone preaching? And how are they to preach unless they are sent? As it is written, “How beautiful are the feet of those who preach the good news!” But they have not all obeyed the gospel. For Isaiah says, “Lord, who has believed what he has heard from us?” So faith comes from hearing, and hearing through the word of Christ.</a:t>
            </a:r>
          </a:p>
        </p:txBody>
      </p:sp>
    </p:spTree>
  </p:cSld>
  <p:clrMapOvr>
    <a:masterClrMapping/>
  </p:clrMapOvr>
</p:sld>
</file>

<file path=ppt/slides/slide12.xml><?xml version="1.0" encoding="utf-8"?>
<p:sld xmlns:p="http://schemas.openxmlformats.org/presentationml/2006/main" xmlns:a="http://schemas.openxmlformats.org/drawingml/2006/main">
  <p:cSld>
    <p:bg>
      <p:bgPr>
        <a:solidFill>
          <a:srgbClr val="8454D1"/>
        </a:solidFill>
      </p:bgPr>
    </p:bg>
    <p:spTree>
      <p:nvGrpSpPr>
        <p:cNvPr id="1" name=""/>
        <p:cNvGrpSpPr/>
        <p:nvPr/>
      </p:nvGrpSpPr>
      <p:grpSpPr>
        <a:xfrm>
          <a:off x="0" y="0"/>
          <a:ext cx="0" cy="0"/>
          <a:chOff x="0" y="0"/>
          <a:chExt cx="0" cy="0"/>
        </a:xfrm>
      </p:grpSpPr>
      <p:sp>
        <p:nvSpPr>
          <p:cNvPr name="TextBox 2" id="2"/>
          <p:cNvSpPr txBox="true"/>
          <p:nvPr/>
        </p:nvSpPr>
        <p:spPr>
          <a:xfrm rot="0">
            <a:off x="345936" y="181049"/>
            <a:ext cx="17328159" cy="8540750"/>
          </a:xfrm>
          <a:prstGeom prst="rect">
            <a:avLst/>
          </a:prstGeom>
        </p:spPr>
        <p:txBody>
          <a:bodyPr anchor="t" rtlCol="false" tIns="0" lIns="0" bIns="0" rIns="0">
            <a:spAutoFit/>
          </a:bodyPr>
          <a:lstStyle/>
          <a:p>
            <a:pPr algn="ctr">
              <a:lnSpc>
                <a:spcPts val="5199"/>
              </a:lnSpc>
              <a:spcBef>
                <a:spcPct val="0"/>
              </a:spcBef>
            </a:pPr>
            <a:r>
              <a:rPr lang="en-US" sz="3999">
                <a:solidFill>
                  <a:srgbClr val="000000"/>
                </a:solidFill>
                <a:latin typeface="Caladea Bold"/>
              </a:rPr>
              <a:t>There is a logical flow to this argument:</a:t>
            </a:r>
          </a:p>
          <a:p>
            <a:pPr algn="ctr">
              <a:lnSpc>
                <a:spcPts val="5199"/>
              </a:lnSpc>
              <a:spcBef>
                <a:spcPct val="0"/>
              </a:spcBef>
            </a:pPr>
          </a:p>
          <a:p>
            <a:pPr algn="just" marL="863598" indent="-431799" lvl="1">
              <a:lnSpc>
                <a:spcPts val="5199"/>
              </a:lnSpc>
              <a:buFont typeface="Arial"/>
              <a:buChar char="•"/>
            </a:pPr>
            <a:r>
              <a:rPr lang="en-US" sz="3999">
                <a:solidFill>
                  <a:srgbClr val="000000"/>
                </a:solidFill>
                <a:sym typeface="Caladea Bold"/>
              </a:rPr>
              <a:t> God is the God of all, Jew and Gentile (peoples of all the world).</a:t>
            </a:r>
          </a:p>
          <a:p>
            <a:pPr algn="just">
              <a:lnSpc>
                <a:spcPts val="5199"/>
              </a:lnSpc>
            </a:pPr>
          </a:p>
          <a:p>
            <a:pPr algn="just" marL="863598" indent="-431799" lvl="1">
              <a:lnSpc>
                <a:spcPts val="5199"/>
              </a:lnSpc>
              <a:buFont typeface="Arial"/>
              <a:buChar char="•"/>
            </a:pPr>
            <a:r>
              <a:rPr lang="en-US" sz="3999">
                <a:solidFill>
                  <a:srgbClr val="000000"/>
                </a:solidFill>
                <a:sym typeface="Caladea Bold"/>
              </a:rPr>
              <a:t> All who call on his name will be saved.</a:t>
            </a:r>
          </a:p>
          <a:p>
            <a:pPr algn="just">
              <a:lnSpc>
                <a:spcPts val="5199"/>
              </a:lnSpc>
            </a:pPr>
          </a:p>
          <a:p>
            <a:pPr algn="just" marL="863598" indent="-431799" lvl="1">
              <a:lnSpc>
                <a:spcPts val="5199"/>
              </a:lnSpc>
              <a:buFont typeface="Arial"/>
              <a:buChar char="•"/>
            </a:pPr>
            <a:r>
              <a:rPr lang="en-US" sz="3999">
                <a:solidFill>
                  <a:srgbClr val="000000"/>
                </a:solidFill>
                <a:sym typeface="Caladea Bold"/>
              </a:rPr>
              <a:t> It only makes sense if they call on him that they have believed in him.</a:t>
            </a:r>
          </a:p>
          <a:p>
            <a:pPr algn="just">
              <a:lnSpc>
                <a:spcPts val="5199"/>
              </a:lnSpc>
            </a:pPr>
          </a:p>
          <a:p>
            <a:pPr algn="just" marL="863598" indent="-431799" lvl="1">
              <a:lnSpc>
                <a:spcPts val="5199"/>
              </a:lnSpc>
              <a:buFont typeface="Arial"/>
              <a:buChar char="•"/>
            </a:pPr>
            <a:r>
              <a:rPr lang="en-US" sz="3999">
                <a:solidFill>
                  <a:srgbClr val="000000"/>
                </a:solidFill>
                <a:sym typeface="Caladea Bold"/>
              </a:rPr>
              <a:t> You can only believe in someone or something you know of, or heard.</a:t>
            </a:r>
          </a:p>
          <a:p>
            <a:pPr algn="just">
              <a:lnSpc>
                <a:spcPts val="5199"/>
              </a:lnSpc>
            </a:pPr>
          </a:p>
          <a:p>
            <a:pPr algn="just" marL="863598" indent="-431799" lvl="1">
              <a:lnSpc>
                <a:spcPts val="5199"/>
              </a:lnSpc>
              <a:buFont typeface="Arial"/>
              <a:buChar char="•"/>
            </a:pPr>
            <a:r>
              <a:rPr lang="en-US" sz="3999">
                <a:solidFill>
                  <a:srgbClr val="000000"/>
                </a:solidFill>
                <a:sym typeface="Caladea Bold"/>
              </a:rPr>
              <a:t> You can only hear something if you have been told, that is preached to.</a:t>
            </a:r>
          </a:p>
          <a:p>
            <a:pPr algn="just">
              <a:lnSpc>
                <a:spcPts val="5199"/>
              </a:lnSpc>
            </a:pPr>
          </a:p>
          <a:p>
            <a:pPr algn="just" marL="863598" indent="-431799" lvl="1">
              <a:lnSpc>
                <a:spcPts val="5199"/>
              </a:lnSpc>
              <a:buFont typeface="Arial"/>
              <a:buChar char="•"/>
            </a:pPr>
            <a:r>
              <a:rPr lang="en-US" sz="3999">
                <a:solidFill>
                  <a:srgbClr val="000000"/>
                </a:solidFill>
                <a:sym typeface="Caladea Bold"/>
              </a:rPr>
              <a:t> You can only preach if you are sent.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13123" r="0" b="13123"/>
          <a:stretch>
            <a:fillRect/>
          </a:stretch>
        </p:blipFill>
        <p:spPr>
          <a:xfrm>
            <a:off x="0" y="0"/>
            <a:ext cx="18288000" cy="10287000"/>
          </a:xfrm>
          <a:prstGeom prst="rect">
            <a:avLst/>
          </a:prstGeom>
        </p:spPr>
      </p:pic>
      <p:sp>
        <p:nvSpPr>
          <p:cNvPr name="TextBox 3" id="3"/>
          <p:cNvSpPr txBox="true"/>
          <p:nvPr/>
        </p:nvSpPr>
        <p:spPr>
          <a:xfrm rot="0">
            <a:off x="4067473" y="254643"/>
            <a:ext cx="10153055" cy="4587578"/>
          </a:xfrm>
          <a:prstGeom prst="rect">
            <a:avLst/>
          </a:prstGeom>
        </p:spPr>
        <p:txBody>
          <a:bodyPr anchor="t" rtlCol="false" tIns="0" lIns="0" bIns="0" rIns="0">
            <a:spAutoFit/>
          </a:bodyPr>
          <a:lstStyle/>
          <a:p>
            <a:pPr algn="ctr">
              <a:lnSpc>
                <a:spcPts val="5230"/>
              </a:lnSpc>
              <a:spcBef>
                <a:spcPct val="0"/>
              </a:spcBef>
            </a:pPr>
            <a:r>
              <a:rPr lang="en-US" sz="4023">
                <a:solidFill>
                  <a:srgbClr val="FFFFFF"/>
                </a:solidFill>
                <a:latin typeface="Caladea Bold"/>
              </a:rPr>
              <a:t>Working backwards the argument becomes:</a:t>
            </a:r>
          </a:p>
          <a:p>
            <a:pPr algn="ctr">
              <a:lnSpc>
                <a:spcPts val="5230"/>
              </a:lnSpc>
              <a:spcBef>
                <a:spcPct val="0"/>
              </a:spcBef>
            </a:pPr>
          </a:p>
          <a:p>
            <a:pPr algn="ctr">
              <a:lnSpc>
                <a:spcPts val="5230"/>
              </a:lnSpc>
              <a:spcBef>
                <a:spcPct val="0"/>
              </a:spcBef>
            </a:pPr>
            <a:r>
              <a:rPr lang="en-US" sz="4023">
                <a:solidFill>
                  <a:srgbClr val="FFFFFF"/>
                </a:solidFill>
                <a:sym typeface="Caladea Bold"/>
              </a:rPr>
              <a:t> Sent</a:t>
            </a:r>
          </a:p>
          <a:p>
            <a:pPr algn="ctr">
              <a:lnSpc>
                <a:spcPts val="5230"/>
              </a:lnSpc>
              <a:spcBef>
                <a:spcPct val="0"/>
              </a:spcBef>
            </a:pPr>
            <a:r>
              <a:rPr lang="en-US" sz="4023">
                <a:solidFill>
                  <a:srgbClr val="FFFFFF"/>
                </a:solidFill>
                <a:sym typeface="Caladea Bold"/>
              </a:rPr>
              <a:t> Preached</a:t>
            </a:r>
          </a:p>
          <a:p>
            <a:pPr algn="ctr">
              <a:lnSpc>
                <a:spcPts val="5230"/>
              </a:lnSpc>
              <a:spcBef>
                <a:spcPct val="0"/>
              </a:spcBef>
            </a:pPr>
            <a:r>
              <a:rPr lang="en-US" sz="4023">
                <a:solidFill>
                  <a:srgbClr val="FFFFFF"/>
                </a:solidFill>
                <a:sym typeface="Caladea Bold"/>
              </a:rPr>
              <a:t> Hear</a:t>
            </a:r>
          </a:p>
          <a:p>
            <a:pPr algn="ctr">
              <a:lnSpc>
                <a:spcPts val="5230"/>
              </a:lnSpc>
              <a:spcBef>
                <a:spcPct val="0"/>
              </a:spcBef>
            </a:pPr>
            <a:r>
              <a:rPr lang="en-US" sz="4023">
                <a:solidFill>
                  <a:srgbClr val="FFFFFF"/>
                </a:solidFill>
                <a:sym typeface="Caladea Bold"/>
              </a:rPr>
              <a:t> Believe</a:t>
            </a:r>
          </a:p>
          <a:p>
            <a:pPr algn="ctr">
              <a:lnSpc>
                <a:spcPts val="5230"/>
              </a:lnSpc>
              <a:spcBef>
                <a:spcPct val="0"/>
              </a:spcBef>
            </a:pPr>
            <a:r>
              <a:rPr lang="en-US" sz="4023">
                <a:solidFill>
                  <a:srgbClr val="FFFFFF"/>
                </a:solidFill>
                <a:sym typeface="Caladea Bold"/>
              </a:rPr>
              <a:t> Call</a:t>
            </a:r>
          </a:p>
        </p:txBody>
      </p:sp>
      <p:sp>
        <p:nvSpPr>
          <p:cNvPr name="TextBox 4" id="4"/>
          <p:cNvSpPr txBox="true"/>
          <p:nvPr/>
        </p:nvSpPr>
        <p:spPr>
          <a:xfrm rot="0">
            <a:off x="0" y="6942656"/>
            <a:ext cx="18288000" cy="1968500"/>
          </a:xfrm>
          <a:prstGeom prst="rect">
            <a:avLst/>
          </a:prstGeom>
        </p:spPr>
        <p:txBody>
          <a:bodyPr anchor="t" rtlCol="false" tIns="0" lIns="0" bIns="0" rIns="0">
            <a:spAutoFit/>
          </a:bodyPr>
          <a:lstStyle/>
          <a:p>
            <a:pPr algn="ctr">
              <a:lnSpc>
                <a:spcPts val="5199"/>
              </a:lnSpc>
              <a:spcBef>
                <a:spcPct val="0"/>
              </a:spcBef>
            </a:pPr>
            <a:r>
              <a:rPr lang="en-US" sz="3999">
                <a:solidFill>
                  <a:srgbClr val="FFFFFF"/>
                </a:solidFill>
                <a:latin typeface="Caladea Bold"/>
              </a:rPr>
              <a:t>So we see that at the very end of the missionary endeavor is for men to call on the name of the Lord. Why? Because they are lost and they are in need of salvation (2 Corinthians 5:18).</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812" r="0" b="7812"/>
          <a:stretch>
            <a:fillRect/>
          </a:stretch>
        </p:blipFill>
        <p:spPr>
          <a:xfrm>
            <a:off x="0" y="0"/>
            <a:ext cx="18288000" cy="10287000"/>
          </a:xfrm>
          <a:prstGeom prst="rect">
            <a:avLst/>
          </a:prstGeom>
        </p:spPr>
      </p:pic>
      <p:sp>
        <p:nvSpPr>
          <p:cNvPr name="TextBox 3" id="3"/>
          <p:cNvSpPr txBox="true"/>
          <p:nvPr/>
        </p:nvSpPr>
        <p:spPr>
          <a:xfrm rot="0">
            <a:off x="773013" y="303865"/>
            <a:ext cx="16741973" cy="3273128"/>
          </a:xfrm>
          <a:prstGeom prst="rect">
            <a:avLst/>
          </a:prstGeom>
        </p:spPr>
        <p:txBody>
          <a:bodyPr anchor="t" rtlCol="false" tIns="0" lIns="0" bIns="0" rIns="0">
            <a:spAutoFit/>
          </a:bodyPr>
          <a:lstStyle/>
          <a:p>
            <a:pPr algn="ctr">
              <a:lnSpc>
                <a:spcPts val="5230"/>
              </a:lnSpc>
              <a:spcBef>
                <a:spcPct val="0"/>
              </a:spcBef>
            </a:pPr>
            <a:r>
              <a:rPr lang="en-US" sz="4023">
                <a:solidFill>
                  <a:srgbClr val="000000"/>
                </a:solidFill>
                <a:latin typeface="Caladea"/>
              </a:rPr>
              <a:t>So, two things are motivators for missions. Two things make missions necessary:</a:t>
            </a:r>
          </a:p>
          <a:p>
            <a:pPr algn="ctr">
              <a:lnSpc>
                <a:spcPts val="5230"/>
              </a:lnSpc>
              <a:spcBef>
                <a:spcPct val="0"/>
              </a:spcBef>
            </a:pPr>
          </a:p>
          <a:p>
            <a:pPr algn="ctr">
              <a:lnSpc>
                <a:spcPts val="5230"/>
              </a:lnSpc>
              <a:spcBef>
                <a:spcPct val="0"/>
              </a:spcBef>
            </a:pPr>
            <a:r>
              <a:rPr lang="en-US" sz="4023">
                <a:solidFill>
                  <a:srgbClr val="000000"/>
                </a:solidFill>
                <a:latin typeface="Caladea"/>
              </a:rPr>
              <a:t>1. The reality of judgment day (</a:t>
            </a:r>
            <a:r>
              <a:rPr lang="en-US" sz="4023">
                <a:solidFill>
                  <a:srgbClr val="000000"/>
                </a:solidFill>
                <a:latin typeface="Caladea Bold"/>
              </a:rPr>
              <a:t>2 Corinthians 5:10</a:t>
            </a:r>
            <a:r>
              <a:rPr lang="en-US" sz="4023">
                <a:solidFill>
                  <a:srgbClr val="000000"/>
                </a:solidFill>
                <a:latin typeface="Caladea"/>
              </a:rPr>
              <a:t>).</a:t>
            </a:r>
          </a:p>
          <a:p>
            <a:pPr algn="ctr">
              <a:lnSpc>
                <a:spcPts val="5230"/>
              </a:lnSpc>
              <a:spcBef>
                <a:spcPct val="0"/>
              </a:spcBef>
            </a:pPr>
          </a:p>
          <a:p>
            <a:pPr algn="ctr">
              <a:lnSpc>
                <a:spcPts val="5230"/>
              </a:lnSpc>
              <a:spcBef>
                <a:spcPct val="0"/>
              </a:spcBef>
            </a:pPr>
            <a:r>
              <a:rPr lang="en-US" sz="4023">
                <a:solidFill>
                  <a:srgbClr val="000000"/>
                </a:solidFill>
                <a:latin typeface="Caladea"/>
              </a:rPr>
              <a:t>2. The Love of Christ for all men (</a:t>
            </a:r>
            <a:r>
              <a:rPr lang="en-US" sz="4023">
                <a:solidFill>
                  <a:srgbClr val="000000"/>
                </a:solidFill>
                <a:latin typeface="Caladea Bold"/>
              </a:rPr>
              <a:t>2 Corinthians 5:14-15</a:t>
            </a:r>
            <a:r>
              <a:rPr lang="en-US" sz="4023">
                <a:solidFill>
                  <a:srgbClr val="000000"/>
                </a:solidFill>
                <a:latin typeface="Caladea"/>
              </a:rPr>
              <a:t>).</a:t>
            </a:r>
          </a:p>
        </p:txBody>
      </p:sp>
      <p:sp>
        <p:nvSpPr>
          <p:cNvPr name="TextBox 4" id="4"/>
          <p:cNvSpPr txBox="true"/>
          <p:nvPr/>
        </p:nvSpPr>
        <p:spPr>
          <a:xfrm rot="0">
            <a:off x="0" y="6124801"/>
            <a:ext cx="18288000" cy="2615903"/>
          </a:xfrm>
          <a:prstGeom prst="rect">
            <a:avLst/>
          </a:prstGeom>
        </p:spPr>
        <p:txBody>
          <a:bodyPr anchor="t" rtlCol="false" tIns="0" lIns="0" bIns="0" rIns="0">
            <a:spAutoFit/>
          </a:bodyPr>
          <a:lstStyle/>
          <a:p>
            <a:pPr algn="ctr">
              <a:lnSpc>
                <a:spcPts val="5230"/>
              </a:lnSpc>
              <a:spcBef>
                <a:spcPct val="0"/>
              </a:spcBef>
            </a:pPr>
            <a:r>
              <a:rPr lang="en-US" sz="4023">
                <a:solidFill>
                  <a:srgbClr val="000000"/>
                </a:solidFill>
                <a:latin typeface="Caladea Bold"/>
              </a:rPr>
              <a:t>“Some wish to live within the sound of church and chapel bell. I want to run a rescue shop within a yard of hell!”</a:t>
            </a:r>
          </a:p>
          <a:p>
            <a:pPr algn="ctr">
              <a:lnSpc>
                <a:spcPts val="5230"/>
              </a:lnSpc>
              <a:spcBef>
                <a:spcPct val="0"/>
              </a:spcBef>
            </a:pPr>
          </a:p>
          <a:p>
            <a:pPr algn="r">
              <a:lnSpc>
                <a:spcPts val="5230"/>
              </a:lnSpc>
              <a:spcBef>
                <a:spcPct val="0"/>
              </a:spcBef>
            </a:pPr>
            <a:r>
              <a:rPr lang="en-US" sz="4023">
                <a:solidFill>
                  <a:srgbClr val="000000"/>
                </a:solidFill>
                <a:latin typeface="Caladea Bold"/>
              </a:rPr>
              <a:t>(C.T. Studd)</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sp>
        <p:nvSpPr>
          <p:cNvPr name="TextBox 2" id="2"/>
          <p:cNvSpPr txBox="true"/>
          <p:nvPr/>
        </p:nvSpPr>
        <p:spPr>
          <a:xfrm rot="0">
            <a:off x="1028700" y="990600"/>
            <a:ext cx="16230600" cy="2615903"/>
          </a:xfrm>
          <a:prstGeom prst="rect">
            <a:avLst/>
          </a:prstGeom>
        </p:spPr>
        <p:txBody>
          <a:bodyPr anchor="t" rtlCol="false" tIns="0" lIns="0" bIns="0" rIns="0">
            <a:spAutoFit/>
          </a:bodyPr>
          <a:lstStyle/>
          <a:p>
            <a:pPr algn="ctr">
              <a:lnSpc>
                <a:spcPts val="5230"/>
              </a:lnSpc>
              <a:spcBef>
                <a:spcPct val="0"/>
              </a:spcBef>
            </a:pPr>
            <a:r>
              <a:rPr lang="en-US" sz="4023">
                <a:solidFill>
                  <a:srgbClr val="000000"/>
                </a:solidFill>
                <a:latin typeface="Caladea Bold"/>
              </a:rPr>
              <a:t>“The spirit of Christ is the spirit of missions. The nearer we get to him, the more intensely missionary we become.”</a:t>
            </a:r>
          </a:p>
          <a:p>
            <a:pPr algn="ctr">
              <a:lnSpc>
                <a:spcPts val="5230"/>
              </a:lnSpc>
              <a:spcBef>
                <a:spcPct val="0"/>
              </a:spcBef>
            </a:pPr>
            <a:r>
              <a:rPr lang="en-US" sz="4023">
                <a:solidFill>
                  <a:srgbClr val="000000"/>
                </a:solidFill>
                <a:latin typeface="Caladea Bold"/>
              </a:rPr>
              <a:t>(Henry Martyn)</a:t>
            </a:r>
          </a:p>
          <a:p>
            <a:pPr algn="ctr">
              <a:lnSpc>
                <a:spcPts val="5230"/>
              </a:lnSpc>
              <a:spcBef>
                <a:spcPct val="0"/>
              </a:spcBef>
            </a:pPr>
          </a:p>
        </p:txBody>
      </p:sp>
      <p:sp>
        <p:nvSpPr>
          <p:cNvPr name="TextBox 3" id="3"/>
          <p:cNvSpPr txBox="true"/>
          <p:nvPr/>
        </p:nvSpPr>
        <p:spPr>
          <a:xfrm rot="0">
            <a:off x="1028700" y="4145111"/>
            <a:ext cx="16230600" cy="1958678"/>
          </a:xfrm>
          <a:prstGeom prst="rect">
            <a:avLst/>
          </a:prstGeom>
        </p:spPr>
        <p:txBody>
          <a:bodyPr anchor="t" rtlCol="false" tIns="0" lIns="0" bIns="0" rIns="0">
            <a:spAutoFit/>
          </a:bodyPr>
          <a:lstStyle/>
          <a:p>
            <a:pPr algn="ctr">
              <a:lnSpc>
                <a:spcPts val="5230"/>
              </a:lnSpc>
              <a:spcBef>
                <a:spcPct val="0"/>
              </a:spcBef>
            </a:pPr>
            <a:r>
              <a:rPr lang="en-US" sz="4023">
                <a:solidFill>
                  <a:srgbClr val="000000"/>
                </a:solidFill>
                <a:latin typeface="Caladea Bold"/>
              </a:rPr>
              <a:t>We must be global Christians with a global vision because our God is a global God.”</a:t>
            </a:r>
          </a:p>
          <a:p>
            <a:pPr algn="ctr">
              <a:lnSpc>
                <a:spcPts val="5230"/>
              </a:lnSpc>
              <a:spcBef>
                <a:spcPct val="0"/>
              </a:spcBef>
            </a:pPr>
            <a:r>
              <a:rPr lang="en-US" sz="4023">
                <a:solidFill>
                  <a:srgbClr val="000000"/>
                </a:solidFill>
                <a:latin typeface="Caladea Bold"/>
              </a:rPr>
              <a:t>(John R.W. Stott)</a:t>
            </a:r>
          </a:p>
        </p:txBody>
      </p:sp>
      <p:sp>
        <p:nvSpPr>
          <p:cNvPr name="TextBox 4" id="4"/>
          <p:cNvSpPr txBox="true"/>
          <p:nvPr/>
        </p:nvSpPr>
        <p:spPr>
          <a:xfrm rot="0">
            <a:off x="1028700" y="6748184"/>
            <a:ext cx="16230600" cy="3273128"/>
          </a:xfrm>
          <a:prstGeom prst="rect">
            <a:avLst/>
          </a:prstGeom>
        </p:spPr>
        <p:txBody>
          <a:bodyPr anchor="t" rtlCol="false" tIns="0" lIns="0" bIns="0" rIns="0">
            <a:spAutoFit/>
          </a:bodyPr>
          <a:lstStyle/>
          <a:p>
            <a:pPr algn="ctr">
              <a:lnSpc>
                <a:spcPts val="5230"/>
              </a:lnSpc>
              <a:spcBef>
                <a:spcPct val="0"/>
              </a:spcBef>
            </a:pPr>
            <a:r>
              <a:rPr lang="en-US" sz="4023">
                <a:solidFill>
                  <a:srgbClr val="000000"/>
                </a:solidFill>
                <a:latin typeface="Caladea Bold"/>
              </a:rPr>
              <a:t>“There is not a square inch in the whole domain of our human existence over which Christ, who is Sovereign over all, does not cry, Mine!”</a:t>
            </a:r>
          </a:p>
          <a:p>
            <a:pPr algn="ctr">
              <a:lnSpc>
                <a:spcPts val="5230"/>
              </a:lnSpc>
              <a:spcBef>
                <a:spcPct val="0"/>
              </a:spcBef>
            </a:pPr>
            <a:r>
              <a:rPr lang="en-US" sz="4023">
                <a:solidFill>
                  <a:srgbClr val="000000"/>
                </a:solidFill>
                <a:latin typeface="Caladea Bold"/>
              </a:rPr>
              <a:t>(Abraham Kuyper)</a:t>
            </a:r>
          </a:p>
          <a:p>
            <a:pPr algn="ctr">
              <a:lnSpc>
                <a:spcPts val="5230"/>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sp>
        <p:nvSpPr>
          <p:cNvPr name="TextBox 2" id="2"/>
          <p:cNvSpPr txBox="true"/>
          <p:nvPr/>
        </p:nvSpPr>
        <p:spPr>
          <a:xfrm rot="0">
            <a:off x="1028700" y="1355734"/>
            <a:ext cx="16230600" cy="5244803"/>
          </a:xfrm>
          <a:prstGeom prst="rect">
            <a:avLst/>
          </a:prstGeom>
        </p:spPr>
        <p:txBody>
          <a:bodyPr anchor="t" rtlCol="false" tIns="0" lIns="0" bIns="0" rIns="0">
            <a:spAutoFit/>
          </a:bodyPr>
          <a:lstStyle/>
          <a:p>
            <a:pPr algn="ctr">
              <a:lnSpc>
                <a:spcPts val="5230"/>
              </a:lnSpc>
              <a:spcBef>
                <a:spcPct val="0"/>
              </a:spcBef>
            </a:pPr>
            <a:r>
              <a:rPr lang="en-US" sz="4023">
                <a:solidFill>
                  <a:srgbClr val="000000"/>
                </a:solidFill>
                <a:latin typeface="Caladea Bold"/>
              </a:rPr>
              <a:t>“If there be anything about which we cannot tolerate lukewarmness, it is in the matter of sending the gospel to a dying world.”</a:t>
            </a:r>
          </a:p>
          <a:p>
            <a:pPr algn="ctr">
              <a:lnSpc>
                <a:spcPts val="5230"/>
              </a:lnSpc>
              <a:spcBef>
                <a:spcPct val="0"/>
              </a:spcBef>
            </a:pPr>
            <a:r>
              <a:rPr lang="en-US" sz="4023">
                <a:solidFill>
                  <a:srgbClr val="000000"/>
                </a:solidFill>
                <a:latin typeface="Caladea Bold"/>
              </a:rPr>
              <a:t>(Charles Spurgeon)</a:t>
            </a:r>
          </a:p>
          <a:p>
            <a:pPr algn="ctr">
              <a:lnSpc>
                <a:spcPts val="5230"/>
              </a:lnSpc>
              <a:spcBef>
                <a:spcPct val="0"/>
              </a:spcBef>
            </a:pPr>
          </a:p>
          <a:p>
            <a:pPr algn="ctr">
              <a:lnSpc>
                <a:spcPts val="5230"/>
              </a:lnSpc>
              <a:spcBef>
                <a:spcPct val="0"/>
              </a:spcBef>
            </a:pPr>
            <a:r>
              <a:rPr lang="en-US" sz="4023">
                <a:solidFill>
                  <a:srgbClr val="000000"/>
                </a:solidFill>
                <a:latin typeface="Caladea Bold"/>
              </a:rPr>
              <a:t>“If sinners will be damned, at least let them leap to Hell over our bodies.”</a:t>
            </a:r>
          </a:p>
          <a:p>
            <a:pPr algn="ctr">
              <a:lnSpc>
                <a:spcPts val="5230"/>
              </a:lnSpc>
              <a:spcBef>
                <a:spcPct val="0"/>
              </a:spcBef>
            </a:pPr>
            <a:r>
              <a:rPr lang="en-US" sz="4023">
                <a:solidFill>
                  <a:srgbClr val="000000"/>
                </a:solidFill>
                <a:latin typeface="Caladea Bold"/>
              </a:rPr>
              <a:t>(Charles Spurgeon)</a:t>
            </a:r>
          </a:p>
          <a:p>
            <a:pPr algn="ctr">
              <a:lnSpc>
                <a:spcPts val="5230"/>
              </a:lnSpc>
              <a:spcBef>
                <a:spcPct val="0"/>
              </a:spcBef>
            </a:pPr>
          </a:p>
        </p:txBody>
      </p:sp>
      <p:sp>
        <p:nvSpPr>
          <p:cNvPr name="TextBox 3" id="3"/>
          <p:cNvSpPr txBox="true"/>
          <p:nvPr/>
        </p:nvSpPr>
        <p:spPr>
          <a:xfrm rot="0">
            <a:off x="1028700" y="6764165"/>
            <a:ext cx="16230600" cy="2615903"/>
          </a:xfrm>
          <a:prstGeom prst="rect">
            <a:avLst/>
          </a:prstGeom>
        </p:spPr>
        <p:txBody>
          <a:bodyPr anchor="t" rtlCol="false" tIns="0" lIns="0" bIns="0" rIns="0">
            <a:spAutoFit/>
          </a:bodyPr>
          <a:lstStyle/>
          <a:p>
            <a:pPr algn="ctr">
              <a:lnSpc>
                <a:spcPts val="5230"/>
              </a:lnSpc>
              <a:spcBef>
                <a:spcPct val="0"/>
              </a:spcBef>
            </a:pPr>
            <a:r>
              <a:rPr lang="en-US" sz="4023">
                <a:solidFill>
                  <a:srgbClr val="000000"/>
                </a:solidFill>
                <a:latin typeface="Caladea Bold"/>
              </a:rPr>
              <a:t>“Every saved person this side of heaven owes the gospel to every lost person this side of hell.”</a:t>
            </a:r>
          </a:p>
          <a:p>
            <a:pPr algn="ctr">
              <a:lnSpc>
                <a:spcPts val="5230"/>
              </a:lnSpc>
              <a:spcBef>
                <a:spcPct val="0"/>
              </a:spcBef>
            </a:pPr>
            <a:r>
              <a:rPr lang="en-US" sz="4023">
                <a:solidFill>
                  <a:srgbClr val="000000"/>
                </a:solidFill>
                <a:latin typeface="Caladea Bold"/>
              </a:rPr>
              <a:t>(David Platt)</a:t>
            </a:r>
          </a:p>
          <a:p>
            <a:pPr algn="ctr">
              <a:lnSpc>
                <a:spcPts val="5230"/>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DC74F"/>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164827" y="-787276"/>
            <a:ext cx="11861551" cy="11861551"/>
            <a:chOff x="0" y="0"/>
            <a:chExt cx="6350000" cy="6350000"/>
          </a:xfrm>
        </p:grpSpPr>
        <p:sp>
          <p:nvSpPr>
            <p:cNvPr name="Freeform 3" id="3"/>
            <p:cNvSpPr/>
            <p:nvPr/>
          </p:nvSpPr>
          <p:spPr>
            <a:xfrm>
              <a:off x="17018" y="57658"/>
              <a:ext cx="6315964" cy="6213476"/>
            </a:xfrm>
            <a:custGeom>
              <a:avLst/>
              <a:gdLst/>
              <a:ahLst/>
              <a:cxnLst/>
              <a:rect r="r" b="b" t="t" l="l"/>
              <a:pathLst>
                <a:path h="6213476" w="6315964">
                  <a:moveTo>
                    <a:pt x="4090035" y="6213348"/>
                  </a:moveTo>
                  <a:lnTo>
                    <a:pt x="3779266" y="5949442"/>
                  </a:lnTo>
                  <a:lnTo>
                    <a:pt x="3468370" y="6213348"/>
                  </a:lnTo>
                  <a:lnTo>
                    <a:pt x="3162935" y="5954014"/>
                  </a:lnTo>
                  <a:lnTo>
                    <a:pt x="2857373" y="6213348"/>
                  </a:lnTo>
                  <a:lnTo>
                    <a:pt x="2546604" y="5949442"/>
                  </a:lnTo>
                  <a:lnTo>
                    <a:pt x="2235708" y="6213348"/>
                  </a:lnTo>
                  <a:lnTo>
                    <a:pt x="1924939" y="5949442"/>
                  </a:lnTo>
                  <a:lnTo>
                    <a:pt x="1614043" y="6213348"/>
                  </a:lnTo>
                  <a:lnTo>
                    <a:pt x="1303147" y="5949442"/>
                  </a:lnTo>
                  <a:lnTo>
                    <a:pt x="992251" y="6213348"/>
                  </a:lnTo>
                  <a:lnTo>
                    <a:pt x="681482" y="5949442"/>
                  </a:lnTo>
                  <a:lnTo>
                    <a:pt x="370586" y="6213348"/>
                  </a:lnTo>
                  <a:lnTo>
                    <a:pt x="4699" y="5902833"/>
                  </a:lnTo>
                  <a:lnTo>
                    <a:pt x="267208" y="5593715"/>
                  </a:lnTo>
                  <a:lnTo>
                    <a:pt x="3302" y="5282819"/>
                  </a:lnTo>
                  <a:lnTo>
                    <a:pt x="267208" y="4972050"/>
                  </a:lnTo>
                  <a:lnTo>
                    <a:pt x="3302" y="4661154"/>
                  </a:lnTo>
                  <a:lnTo>
                    <a:pt x="267208" y="4350258"/>
                  </a:lnTo>
                  <a:lnTo>
                    <a:pt x="3302" y="4039362"/>
                  </a:lnTo>
                  <a:lnTo>
                    <a:pt x="267208" y="3728593"/>
                  </a:lnTo>
                  <a:lnTo>
                    <a:pt x="3302" y="3417697"/>
                  </a:lnTo>
                  <a:lnTo>
                    <a:pt x="267208" y="3106801"/>
                  </a:lnTo>
                  <a:lnTo>
                    <a:pt x="127" y="2792730"/>
                  </a:lnTo>
                  <a:lnTo>
                    <a:pt x="21209" y="2774696"/>
                  </a:lnTo>
                  <a:lnTo>
                    <a:pt x="267081" y="2485136"/>
                  </a:lnTo>
                  <a:lnTo>
                    <a:pt x="3175" y="2174240"/>
                  </a:lnTo>
                  <a:lnTo>
                    <a:pt x="267081" y="1863471"/>
                  </a:lnTo>
                  <a:lnTo>
                    <a:pt x="3175" y="1552702"/>
                  </a:lnTo>
                  <a:lnTo>
                    <a:pt x="267081" y="1241933"/>
                  </a:lnTo>
                  <a:lnTo>
                    <a:pt x="3175" y="931037"/>
                  </a:lnTo>
                  <a:lnTo>
                    <a:pt x="267081" y="620141"/>
                  </a:lnTo>
                  <a:lnTo>
                    <a:pt x="0" y="306197"/>
                  </a:lnTo>
                  <a:lnTo>
                    <a:pt x="360807" y="0"/>
                  </a:lnTo>
                  <a:lnTo>
                    <a:pt x="671703" y="263906"/>
                  </a:lnTo>
                  <a:lnTo>
                    <a:pt x="982599" y="0"/>
                  </a:lnTo>
                  <a:lnTo>
                    <a:pt x="1293368" y="263906"/>
                  </a:lnTo>
                  <a:lnTo>
                    <a:pt x="1604264" y="0"/>
                  </a:lnTo>
                  <a:lnTo>
                    <a:pt x="1915160" y="263906"/>
                  </a:lnTo>
                  <a:lnTo>
                    <a:pt x="2226056" y="0"/>
                  </a:lnTo>
                  <a:lnTo>
                    <a:pt x="2536825" y="263906"/>
                  </a:lnTo>
                  <a:lnTo>
                    <a:pt x="2847721" y="0"/>
                  </a:lnTo>
                  <a:lnTo>
                    <a:pt x="3153156" y="259334"/>
                  </a:lnTo>
                  <a:lnTo>
                    <a:pt x="3458718" y="0"/>
                  </a:lnTo>
                  <a:lnTo>
                    <a:pt x="3769614" y="263906"/>
                  </a:lnTo>
                  <a:lnTo>
                    <a:pt x="4080510" y="0"/>
                  </a:lnTo>
                  <a:lnTo>
                    <a:pt x="4391279" y="263906"/>
                  </a:lnTo>
                  <a:lnTo>
                    <a:pt x="4702175" y="0"/>
                  </a:lnTo>
                  <a:lnTo>
                    <a:pt x="5013071" y="263906"/>
                  </a:lnTo>
                  <a:lnTo>
                    <a:pt x="5323968" y="0"/>
                  </a:lnTo>
                  <a:lnTo>
                    <a:pt x="5634737" y="263906"/>
                  </a:lnTo>
                  <a:lnTo>
                    <a:pt x="5945633" y="0"/>
                  </a:lnTo>
                  <a:lnTo>
                    <a:pt x="6311520" y="310515"/>
                  </a:lnTo>
                  <a:lnTo>
                    <a:pt x="6049011" y="619633"/>
                  </a:lnTo>
                  <a:lnTo>
                    <a:pt x="6312917" y="930529"/>
                  </a:lnTo>
                  <a:lnTo>
                    <a:pt x="6049011" y="1241298"/>
                  </a:lnTo>
                  <a:lnTo>
                    <a:pt x="6312917" y="1552194"/>
                  </a:lnTo>
                  <a:lnTo>
                    <a:pt x="6049011" y="1863090"/>
                  </a:lnTo>
                  <a:lnTo>
                    <a:pt x="6312917" y="2173986"/>
                  </a:lnTo>
                  <a:lnTo>
                    <a:pt x="6049011" y="2484755"/>
                  </a:lnTo>
                  <a:lnTo>
                    <a:pt x="6312917" y="2795651"/>
                  </a:lnTo>
                  <a:lnTo>
                    <a:pt x="6291073" y="2821432"/>
                  </a:lnTo>
                  <a:lnTo>
                    <a:pt x="6049011" y="3106547"/>
                  </a:lnTo>
                  <a:lnTo>
                    <a:pt x="6315457" y="3419856"/>
                  </a:lnTo>
                  <a:lnTo>
                    <a:pt x="6295010" y="3438398"/>
                  </a:lnTo>
                  <a:lnTo>
                    <a:pt x="6049011" y="3728212"/>
                  </a:lnTo>
                  <a:lnTo>
                    <a:pt x="6312917" y="4039108"/>
                  </a:lnTo>
                  <a:lnTo>
                    <a:pt x="6049011" y="4350004"/>
                  </a:lnTo>
                  <a:lnTo>
                    <a:pt x="6312917" y="4660900"/>
                  </a:lnTo>
                  <a:lnTo>
                    <a:pt x="6048883" y="4971542"/>
                  </a:lnTo>
                  <a:lnTo>
                    <a:pt x="6312789" y="5282438"/>
                  </a:lnTo>
                  <a:lnTo>
                    <a:pt x="6048883" y="5593334"/>
                  </a:lnTo>
                  <a:lnTo>
                    <a:pt x="6315964" y="5907278"/>
                  </a:lnTo>
                  <a:lnTo>
                    <a:pt x="5955157" y="6213475"/>
                  </a:lnTo>
                  <a:lnTo>
                    <a:pt x="5644261" y="5949570"/>
                  </a:lnTo>
                  <a:lnTo>
                    <a:pt x="5333365" y="6213475"/>
                  </a:lnTo>
                  <a:lnTo>
                    <a:pt x="5022596" y="5949570"/>
                  </a:lnTo>
                  <a:lnTo>
                    <a:pt x="4711700" y="6213475"/>
                  </a:lnTo>
                  <a:lnTo>
                    <a:pt x="4400803" y="5949570"/>
                  </a:lnTo>
                  <a:lnTo>
                    <a:pt x="4090035" y="6213348"/>
                  </a:lnTo>
                  <a:close/>
                </a:path>
              </a:pathLst>
            </a:custGeom>
            <a:solidFill>
              <a:srgbClr val="F6F6F6"/>
            </a:solidFill>
          </p:spPr>
        </p:sp>
      </p:grpSp>
      <p:pic>
        <p:nvPicPr>
          <p:cNvPr name="Picture 4" id="4"/>
          <p:cNvPicPr>
            <a:picLocks noChangeAspect="true"/>
          </p:cNvPicPr>
          <p:nvPr/>
        </p:nvPicPr>
        <p:blipFill>
          <a:blip r:embed="rId2"/>
          <a:srcRect l="0" t="34" r="0" b="34"/>
          <a:stretch>
            <a:fillRect/>
          </a:stretch>
        </p:blipFill>
        <p:spPr>
          <a:xfrm flipH="false" flipV="false" rot="0">
            <a:off x="0" y="0"/>
            <a:ext cx="8696724" cy="10470676"/>
          </a:xfrm>
          <a:prstGeom prst="rect">
            <a:avLst/>
          </a:prstGeom>
        </p:spPr>
      </p:pic>
      <p:sp>
        <p:nvSpPr>
          <p:cNvPr name="TextBox 5" id="5"/>
          <p:cNvSpPr txBox="true"/>
          <p:nvPr/>
        </p:nvSpPr>
        <p:spPr>
          <a:xfrm rot="0">
            <a:off x="8696724" y="574846"/>
            <a:ext cx="9407922" cy="654050"/>
          </a:xfrm>
          <a:prstGeom prst="rect">
            <a:avLst/>
          </a:prstGeom>
        </p:spPr>
        <p:txBody>
          <a:bodyPr anchor="t" rtlCol="false" tIns="0" lIns="0" bIns="0" rIns="0">
            <a:spAutoFit/>
          </a:bodyPr>
          <a:lstStyle/>
          <a:p>
            <a:pPr algn="ctr">
              <a:lnSpc>
                <a:spcPts val="5199"/>
              </a:lnSpc>
              <a:spcBef>
                <a:spcPct val="0"/>
              </a:spcBef>
            </a:pPr>
            <a:r>
              <a:rPr lang="en-US" sz="3999">
                <a:solidFill>
                  <a:srgbClr val="000000"/>
                </a:solidFill>
                <a:latin typeface="Caladea Bold"/>
              </a:rPr>
              <a:t>APPROPRIATE RESPONSE TO THE GOSPEL</a:t>
            </a:r>
          </a:p>
        </p:txBody>
      </p:sp>
      <p:sp>
        <p:nvSpPr>
          <p:cNvPr name="TextBox 6" id="6"/>
          <p:cNvSpPr txBox="true"/>
          <p:nvPr/>
        </p:nvSpPr>
        <p:spPr>
          <a:xfrm rot="0">
            <a:off x="8828685" y="4124133"/>
            <a:ext cx="9144000" cy="1968500"/>
          </a:xfrm>
          <a:prstGeom prst="rect">
            <a:avLst/>
          </a:prstGeom>
        </p:spPr>
        <p:txBody>
          <a:bodyPr anchor="t" rtlCol="false" tIns="0" lIns="0" bIns="0" rIns="0">
            <a:spAutoFit/>
          </a:bodyPr>
          <a:lstStyle/>
          <a:p>
            <a:pPr algn="just">
              <a:lnSpc>
                <a:spcPts val="5199"/>
              </a:lnSpc>
              <a:spcBef>
                <a:spcPct val="0"/>
              </a:spcBef>
            </a:pPr>
            <a:r>
              <a:rPr lang="en-US" sz="3999">
                <a:solidFill>
                  <a:srgbClr val="000000"/>
                </a:solidFill>
                <a:latin typeface="Caladea Bold"/>
              </a:rPr>
              <a:t>The appropriate response to missions is faith and repentance (Romans 10:14-17; Acts 17: 29-31).</a:t>
            </a:r>
          </a:p>
        </p:txBody>
      </p:sp>
    </p:spTree>
  </p:cSld>
  <p:clrMapOvr>
    <a:masterClrMapping/>
  </p:clrMapOvr>
</p:sld>
</file>

<file path=ppt/slides/slide18.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sp>
        <p:nvSpPr>
          <p:cNvPr name="TextBox 2" id="2"/>
          <p:cNvSpPr txBox="true"/>
          <p:nvPr/>
        </p:nvSpPr>
        <p:spPr>
          <a:xfrm rot="0">
            <a:off x="1028700" y="2756535"/>
            <a:ext cx="17259300" cy="5254625"/>
          </a:xfrm>
          <a:prstGeom prst="rect">
            <a:avLst/>
          </a:prstGeom>
        </p:spPr>
        <p:txBody>
          <a:bodyPr anchor="t" rtlCol="false" tIns="0" lIns="0" bIns="0" rIns="0">
            <a:spAutoFit/>
          </a:bodyPr>
          <a:lstStyle/>
          <a:p>
            <a:pPr algn="just">
              <a:lnSpc>
                <a:spcPts val="5199"/>
              </a:lnSpc>
              <a:spcBef>
                <a:spcPct val="0"/>
              </a:spcBef>
            </a:pPr>
            <a:r>
              <a:rPr lang="en-US" sz="3999">
                <a:solidFill>
                  <a:srgbClr val="000000"/>
                </a:solidFill>
                <a:latin typeface="Caladea"/>
              </a:rPr>
              <a:t>Being then God’s offspring, we ought not to think that the divine being is like gold or silver or stone, an image formed by the art and the imagination of man. The time of ignorance God overlooked, </a:t>
            </a:r>
            <a:r>
              <a:rPr lang="en-US" sz="3999">
                <a:solidFill>
                  <a:srgbClr val="000000"/>
                </a:solidFill>
                <a:latin typeface="Caladea Bold Italics"/>
              </a:rPr>
              <a:t>but now he commands all people everywhere to repent</a:t>
            </a:r>
            <a:r>
              <a:rPr lang="en-US" sz="3999">
                <a:solidFill>
                  <a:srgbClr val="000000"/>
                </a:solidFill>
                <a:latin typeface="Caladea"/>
              </a:rPr>
              <a:t>, because </a:t>
            </a:r>
            <a:r>
              <a:rPr lang="en-US" sz="3999">
                <a:solidFill>
                  <a:srgbClr val="000000"/>
                </a:solidFill>
                <a:latin typeface="Caladea Bold Italics"/>
              </a:rPr>
              <a:t>he has fixed a day on which he will judge the world in righteousness by a man whom he has appointed</a:t>
            </a:r>
            <a:r>
              <a:rPr lang="en-US" sz="3999">
                <a:solidFill>
                  <a:srgbClr val="000000"/>
                </a:solidFill>
                <a:latin typeface="Caladea"/>
              </a:rPr>
              <a:t>; and of this </a:t>
            </a:r>
            <a:r>
              <a:rPr lang="en-US" sz="3999">
                <a:solidFill>
                  <a:srgbClr val="000000"/>
                </a:solidFill>
                <a:latin typeface="Caladea Bold Italics"/>
              </a:rPr>
              <a:t>he has given assurance </a:t>
            </a:r>
            <a:r>
              <a:rPr lang="en-US" sz="3999" u="sng">
                <a:solidFill>
                  <a:srgbClr val="000000"/>
                </a:solidFill>
                <a:latin typeface="Caladea Bold Italics"/>
              </a:rPr>
              <a:t>to all</a:t>
            </a:r>
            <a:r>
              <a:rPr lang="en-US" sz="3999">
                <a:solidFill>
                  <a:srgbClr val="000000"/>
                </a:solidFill>
                <a:latin typeface="Caladea Bold Italics"/>
              </a:rPr>
              <a:t> by raising him from the dead.</a:t>
            </a:r>
          </a:p>
          <a:p>
            <a:pPr algn="just">
              <a:lnSpc>
                <a:spcPts val="5199"/>
              </a:lnSpc>
              <a:spcBef>
                <a:spcPct val="0"/>
              </a:spcBef>
            </a:pPr>
          </a:p>
          <a:p>
            <a:pPr algn="r">
              <a:lnSpc>
                <a:spcPts val="5199"/>
              </a:lnSpc>
              <a:spcBef>
                <a:spcPct val="0"/>
              </a:spcBef>
            </a:pPr>
            <a:r>
              <a:rPr lang="en-US" sz="3999">
                <a:solidFill>
                  <a:srgbClr val="000000"/>
                </a:solidFill>
                <a:latin typeface="Caladea Bold"/>
              </a:rPr>
              <a:t>Acts 17:29-31</a:t>
            </a:r>
          </a:p>
        </p:txBody>
      </p:sp>
    </p:spTree>
  </p:cSld>
  <p:clrMapOvr>
    <a:masterClrMapping/>
  </p:clrMapOvr>
</p:sld>
</file>

<file path=ppt/slides/slide19.xml><?xml version="1.0" encoding="utf-8"?>
<p:sld xmlns:p="http://schemas.openxmlformats.org/presentationml/2006/main" xmlns:a="http://schemas.openxmlformats.org/drawingml/2006/main">
  <p:cSld>
    <p:bg>
      <p:bgPr>
        <a:solidFill>
          <a:srgbClr val="F6F6F6"/>
        </a:solidFill>
      </p:bgPr>
    </p:bg>
    <p:spTree>
      <p:nvGrpSpPr>
        <p:cNvPr id="1" name=""/>
        <p:cNvGrpSpPr/>
        <p:nvPr/>
      </p:nvGrpSpPr>
      <p:grpSpPr>
        <a:xfrm>
          <a:off x="0" y="0"/>
          <a:ext cx="0" cy="0"/>
          <a:chOff x="0" y="0"/>
          <a:chExt cx="0" cy="0"/>
        </a:xfrm>
      </p:grpSpPr>
      <p:sp>
        <p:nvSpPr>
          <p:cNvPr name="TextBox 2" id="2"/>
          <p:cNvSpPr txBox="true"/>
          <p:nvPr/>
        </p:nvSpPr>
        <p:spPr>
          <a:xfrm rot="0">
            <a:off x="1118023" y="2029756"/>
            <a:ext cx="16230600" cy="4587578"/>
          </a:xfrm>
          <a:prstGeom prst="rect">
            <a:avLst/>
          </a:prstGeom>
        </p:spPr>
        <p:txBody>
          <a:bodyPr anchor="t" rtlCol="false" tIns="0" lIns="0" bIns="0" rIns="0">
            <a:spAutoFit/>
          </a:bodyPr>
          <a:lstStyle/>
          <a:p>
            <a:pPr algn="ctr">
              <a:lnSpc>
                <a:spcPts val="5230"/>
              </a:lnSpc>
              <a:spcBef>
                <a:spcPct val="0"/>
              </a:spcBef>
            </a:pPr>
            <a:r>
              <a:rPr lang="en-US" sz="4023">
                <a:solidFill>
                  <a:srgbClr val="000000"/>
                </a:solidFill>
                <a:latin typeface="Caladea Bold"/>
              </a:rPr>
              <a:t>It is worth noting that the appropriate response is faith and repentance, not faith alone or repentance alone. Faith alone is the grounds of our salvation. It is the appropriation of God’s promises in Christ. It is trusting in Christ alone for salvation. It is turning to Christ. Repentance is turning from sin. It is renouncing our former works including self-trust for salvation and desiring to please God through our lives.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6F6F6"/>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9144000" y="1028700"/>
            <a:ext cx="8229600" cy="8229600"/>
          </a:xfrm>
          <a:prstGeom prst="rect">
            <a:avLst/>
          </a:prstGeom>
        </p:spPr>
      </p:pic>
      <p:sp>
        <p:nvSpPr>
          <p:cNvPr name="TextBox 3" id="3"/>
          <p:cNvSpPr txBox="true"/>
          <p:nvPr/>
        </p:nvSpPr>
        <p:spPr>
          <a:xfrm rot="0">
            <a:off x="0" y="-38100"/>
            <a:ext cx="7953314" cy="9845378"/>
          </a:xfrm>
          <a:prstGeom prst="rect">
            <a:avLst/>
          </a:prstGeom>
        </p:spPr>
        <p:txBody>
          <a:bodyPr anchor="t" rtlCol="false" tIns="0" lIns="0" bIns="0" rIns="0">
            <a:spAutoFit/>
          </a:bodyPr>
          <a:lstStyle/>
          <a:p>
            <a:pPr algn="ctr">
              <a:lnSpc>
                <a:spcPts val="5230"/>
              </a:lnSpc>
              <a:spcBef>
                <a:spcPct val="0"/>
              </a:spcBef>
            </a:pPr>
            <a:r>
              <a:rPr lang="en-US" sz="4023">
                <a:solidFill>
                  <a:srgbClr val="000000"/>
                </a:solidFill>
                <a:latin typeface="Caladea Bold"/>
              </a:rPr>
              <a:t>Therefore, logically speaking you turn away from something and turn to something. So we turn away from sin and turn to Christ. Repentance and faith go hand-in-hand. They are like two sides of the same coin (Mark 1:14-15; Matthew 3:2; Acts 2:38-39; Acts 16:31). If faith is apart from repentance then it becomes anti-nomianism, while repentance apart from faith is legalism (Ephesians 2:8-9; James 2:14-26; Romans 12:1-2; Galatians 5:6; 5:16-25).</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8395" t="0" r="18395" b="0"/>
          <a:stretch>
            <a:fillRect/>
          </a:stretch>
        </p:blipFill>
        <p:spPr>
          <a:xfrm>
            <a:off x="0" y="0"/>
            <a:ext cx="18288000" cy="10287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DAFXhxk3SSU</dc:identifier>
  <dcterms:modified xsi:type="dcterms:W3CDTF">2011-08-01T06:04:30Z</dcterms:modified>
  <cp:revision>1</cp:revision>
  <dc:title>Orange Yellow and Violet Geometric Flat Shapes Group Project Education Presentation</dc:title>
</cp:coreProperties>
</file>