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8288000" cy="10287000"/>
  <p:notesSz cx="6858000" cy="9144000"/>
  <p:embeddedFontLst>
    <p:embeddedFont>
      <p:font typeface="Montserrat Bold" panose="020B0604020202020204" charset="0"/>
      <p:regular r:id="rId32"/>
    </p:embeddedFont>
    <p:embeddedFont>
      <p:font typeface="Montserrat Bold Italics" panose="020B0604020202020204" charset="0"/>
      <p:regular r:id="rId33"/>
    </p:embeddedFont>
    <p:embeddedFont>
      <p:font typeface="Montserrat" panose="020B0604020202020204" charset="0"/>
      <p:regular r:id="rId34"/>
    </p:embeddedFont>
    <p:embeddedFont>
      <p:font typeface="Quando" panose="020B0604020202020204" charset="0"/>
      <p:regular r:id="rId35"/>
    </p:embeddedFont>
    <p:embeddedFont>
      <p:font typeface="Bantayog Regular" panose="020B0604020202020204" charset="0"/>
      <p:regular r:id="rId36"/>
    </p:embeddedFont>
    <p:embeddedFont>
      <p:font typeface="Montserrat Italics" panose="020B0604020202020204" charset="0"/>
      <p:regular r:id="rId37"/>
    </p:embeddedFont>
    <p:embeddedFont>
      <p:font typeface="Calibri" panose="020F0502020204030204" pitchFamily="34" charset="0"/>
      <p:regular r:id="rId38"/>
      <p:bold r:id="rId39"/>
      <p:italic r:id="rId40"/>
      <p:boldItalic r:id="rId41"/>
    </p:embeddedFont>
    <p:embeddedFont>
      <p:font typeface="Montserrat Semi-Bold Bold" panose="020B0604020202020204" charset="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3" d="100"/>
          <a:sy n="33" d="100"/>
        </p:scale>
        <p:origin x="96" y="8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376184" y="-216784"/>
            <a:ext cx="5867410" cy="10720569"/>
          </a:xfrm>
          <a:prstGeom prst="rect">
            <a:avLst/>
          </a:prstGeom>
          <a:solidFill>
            <a:srgbClr val="FBFFFF"/>
          </a:solidFill>
        </p:spPr>
      </p:sp>
      <p:sp>
        <p:nvSpPr>
          <p:cNvPr id="3" name="AutoShape 3"/>
          <p:cNvSpPr/>
          <p:nvPr/>
        </p:nvSpPr>
        <p:spPr>
          <a:xfrm>
            <a:off x="4329921" y="-110072"/>
            <a:ext cx="1161305" cy="10507144"/>
          </a:xfrm>
          <a:prstGeom prst="rect">
            <a:avLst/>
          </a:prstGeom>
          <a:solidFill>
            <a:srgbClr val="BBD9D7">
              <a:alpha val="16863"/>
            </a:srgbClr>
          </a:solidFill>
        </p:spPr>
      </p:sp>
      <p:pic>
        <p:nvPicPr>
          <p:cNvPr id="4" name="Picture 4"/>
          <p:cNvPicPr>
            <a:picLocks noChangeAspect="1"/>
          </p:cNvPicPr>
          <p:nvPr/>
        </p:nvPicPr>
        <p:blipFill>
          <a:blip r:embed="rId2"/>
          <a:srcRect/>
          <a:stretch>
            <a:fillRect/>
          </a:stretch>
        </p:blipFill>
        <p:spPr>
          <a:xfrm>
            <a:off x="2996629" y="775618"/>
            <a:ext cx="4989195" cy="8229600"/>
          </a:xfrm>
          <a:prstGeom prst="rect">
            <a:avLst/>
          </a:prstGeom>
        </p:spPr>
      </p:pic>
      <p:sp>
        <p:nvSpPr>
          <p:cNvPr id="5" name="TextBox 5"/>
          <p:cNvSpPr txBox="1"/>
          <p:nvPr/>
        </p:nvSpPr>
        <p:spPr>
          <a:xfrm rot="-5400000">
            <a:off x="-2718398" y="4909812"/>
            <a:ext cx="8181101" cy="515874"/>
          </a:xfrm>
          <a:prstGeom prst="rect">
            <a:avLst/>
          </a:prstGeom>
        </p:spPr>
        <p:txBody>
          <a:bodyPr lIns="0" tIns="0" rIns="0" bIns="0" rtlCol="0" anchor="t">
            <a:spAutoFit/>
          </a:bodyPr>
          <a:lstStyle/>
          <a:p>
            <a:pPr>
              <a:lnSpc>
                <a:spcPts val="4128"/>
              </a:lnSpc>
            </a:pPr>
            <a:r>
              <a:rPr lang="en-US" sz="3200" spc="352">
                <a:solidFill>
                  <a:srgbClr val="BBD9D7"/>
                </a:solidFill>
                <a:latin typeface="Montserrat Semi-Bold Bold"/>
              </a:rPr>
              <a:t>MISSIONS BIBLE STUDY</a:t>
            </a:r>
          </a:p>
        </p:txBody>
      </p:sp>
      <p:grpSp>
        <p:nvGrpSpPr>
          <p:cNvPr id="6" name="Group 6"/>
          <p:cNvGrpSpPr/>
          <p:nvPr/>
        </p:nvGrpSpPr>
        <p:grpSpPr>
          <a:xfrm>
            <a:off x="9210296" y="3124343"/>
            <a:ext cx="8049004" cy="4038314"/>
            <a:chOff x="0" y="0"/>
            <a:chExt cx="10732006" cy="5384419"/>
          </a:xfrm>
        </p:grpSpPr>
        <p:sp>
          <p:nvSpPr>
            <p:cNvPr id="7" name="TextBox 7"/>
            <p:cNvSpPr txBox="1"/>
            <p:nvPr/>
          </p:nvSpPr>
          <p:spPr>
            <a:xfrm>
              <a:off x="0" y="-180975"/>
              <a:ext cx="10732006" cy="4189096"/>
            </a:xfrm>
            <a:prstGeom prst="rect">
              <a:avLst/>
            </a:prstGeom>
          </p:spPr>
          <p:txBody>
            <a:bodyPr lIns="0" tIns="0" rIns="0" bIns="0" rtlCol="0" anchor="t">
              <a:spAutoFit/>
            </a:bodyPr>
            <a:lstStyle/>
            <a:p>
              <a:pPr>
                <a:lnSpc>
                  <a:spcPts val="8579"/>
                </a:lnSpc>
              </a:pPr>
              <a:r>
                <a:rPr lang="en-US" sz="5499" spc="-82">
                  <a:solidFill>
                    <a:srgbClr val="FBFFFF"/>
                  </a:solidFill>
                  <a:latin typeface="Quando"/>
                </a:rPr>
                <a:t>ROLE OF THE LOCAL CHURCH IN MISSIONS</a:t>
              </a:r>
            </a:p>
          </p:txBody>
        </p:sp>
        <p:sp>
          <p:nvSpPr>
            <p:cNvPr id="8" name="TextBox 8"/>
            <p:cNvSpPr txBox="1"/>
            <p:nvPr/>
          </p:nvSpPr>
          <p:spPr>
            <a:xfrm>
              <a:off x="0" y="4638378"/>
              <a:ext cx="10730662" cy="746040"/>
            </a:xfrm>
            <a:prstGeom prst="rect">
              <a:avLst/>
            </a:prstGeom>
          </p:spPr>
          <p:txBody>
            <a:bodyPr lIns="0" tIns="0" rIns="0" bIns="0" rtlCol="0" anchor="t">
              <a:spAutoFit/>
            </a:bodyPr>
            <a:lstStyle/>
            <a:p>
              <a:pPr>
                <a:lnSpc>
                  <a:spcPts val="4928"/>
                </a:lnSpc>
              </a:pPr>
              <a:r>
                <a:rPr lang="en-US" sz="3200" spc="64">
                  <a:solidFill>
                    <a:srgbClr val="FBFFFF"/>
                  </a:solidFill>
                  <a:latin typeface="Montserrat Bold"/>
                </a:rPr>
                <a:t>WITH PASTOR KEITH WAWERU</a:t>
              </a: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247195" y="-114090"/>
            <a:ext cx="7844973" cy="10587463"/>
          </a:xfrm>
          <a:prstGeom prst="rect">
            <a:avLst/>
          </a:prstGeom>
          <a:solidFill>
            <a:srgbClr val="FBFFFF"/>
          </a:solidFill>
        </p:spPr>
      </p:sp>
      <p:pic>
        <p:nvPicPr>
          <p:cNvPr id="3" name="Picture 3"/>
          <p:cNvPicPr>
            <a:picLocks noChangeAspect="1"/>
          </p:cNvPicPr>
          <p:nvPr/>
        </p:nvPicPr>
        <p:blipFill>
          <a:blip r:embed="rId2"/>
          <a:srcRect l="15381" r="15381"/>
          <a:stretch>
            <a:fillRect/>
          </a:stretch>
        </p:blipFill>
        <p:spPr>
          <a:xfrm>
            <a:off x="7597777" y="0"/>
            <a:ext cx="10690223" cy="10287000"/>
          </a:xfrm>
          <a:prstGeom prst="rect">
            <a:avLst/>
          </a:prstGeom>
        </p:spPr>
      </p:pic>
      <p:sp>
        <p:nvSpPr>
          <p:cNvPr id="4" name="TextBox 4"/>
          <p:cNvSpPr txBox="1"/>
          <p:nvPr/>
        </p:nvSpPr>
        <p:spPr>
          <a:xfrm>
            <a:off x="1028700" y="962025"/>
            <a:ext cx="5595055" cy="981075"/>
          </a:xfrm>
          <a:prstGeom prst="rect">
            <a:avLst/>
          </a:prstGeom>
        </p:spPr>
        <p:txBody>
          <a:bodyPr lIns="0" tIns="0" rIns="0" bIns="0" rtlCol="0" anchor="t">
            <a:spAutoFit/>
          </a:bodyPr>
          <a:lstStyle/>
          <a:p>
            <a:pPr>
              <a:lnSpc>
                <a:spcPts val="7800"/>
              </a:lnSpc>
            </a:pPr>
            <a:r>
              <a:rPr lang="en-US" sz="6000" spc="60">
                <a:solidFill>
                  <a:srgbClr val="BBD9D7"/>
                </a:solidFill>
                <a:latin typeface="Quando"/>
              </a:rPr>
              <a:t>OUTLINE</a:t>
            </a:r>
          </a:p>
        </p:txBody>
      </p:sp>
      <p:grpSp>
        <p:nvGrpSpPr>
          <p:cNvPr id="5" name="Group 5"/>
          <p:cNvGrpSpPr/>
          <p:nvPr/>
        </p:nvGrpSpPr>
        <p:grpSpPr>
          <a:xfrm>
            <a:off x="1028700" y="2046680"/>
            <a:ext cx="5671118" cy="4814780"/>
            <a:chOff x="0" y="0"/>
            <a:chExt cx="7561491" cy="6419706"/>
          </a:xfrm>
        </p:grpSpPr>
        <p:sp>
          <p:nvSpPr>
            <p:cNvPr id="6" name="TextBox 6"/>
            <p:cNvSpPr txBox="1"/>
            <p:nvPr/>
          </p:nvSpPr>
          <p:spPr>
            <a:xfrm>
              <a:off x="0" y="-38100"/>
              <a:ext cx="7561491" cy="717127"/>
            </a:xfrm>
            <a:prstGeom prst="rect">
              <a:avLst/>
            </a:prstGeom>
          </p:spPr>
          <p:txBody>
            <a:bodyPr lIns="0" tIns="0" rIns="0" bIns="0" rtlCol="0" anchor="t">
              <a:spAutoFit/>
            </a:bodyPr>
            <a:lstStyle/>
            <a:p>
              <a:pPr>
                <a:lnSpc>
                  <a:spcPts val="4420"/>
                </a:lnSpc>
              </a:pPr>
              <a:endParaRPr/>
            </a:p>
          </p:txBody>
        </p:sp>
        <p:sp>
          <p:nvSpPr>
            <p:cNvPr id="7" name="TextBox 7"/>
            <p:cNvSpPr txBox="1"/>
            <p:nvPr/>
          </p:nvSpPr>
          <p:spPr>
            <a:xfrm>
              <a:off x="0" y="1152381"/>
              <a:ext cx="7561491" cy="5267325"/>
            </a:xfrm>
            <a:prstGeom prst="rect">
              <a:avLst/>
            </a:prstGeom>
          </p:spPr>
          <p:txBody>
            <a:bodyPr lIns="0" tIns="0" rIns="0" bIns="0" rtlCol="0" anchor="t">
              <a:spAutoFit/>
            </a:bodyPr>
            <a:lstStyle/>
            <a:p>
              <a:pPr marL="647700" lvl="1" indent="-323850">
                <a:lnSpc>
                  <a:spcPts val="4500"/>
                </a:lnSpc>
                <a:buFont typeface="Arial"/>
                <a:buChar char="•"/>
              </a:pPr>
              <a:r>
                <a:rPr lang="en-US" sz="3000" spc="30">
                  <a:solidFill>
                    <a:srgbClr val="556665"/>
                  </a:solidFill>
                  <a:latin typeface="Montserrat"/>
                </a:rPr>
                <a:t>What is the role of the local church in missions?</a:t>
              </a:r>
            </a:p>
            <a:p>
              <a:pPr marL="647700" lvl="1" indent="-323850">
                <a:lnSpc>
                  <a:spcPts val="4500"/>
                </a:lnSpc>
                <a:buFont typeface="Arial"/>
                <a:buChar char="•"/>
              </a:pPr>
              <a:r>
                <a:rPr lang="en-US" sz="3000" spc="30">
                  <a:solidFill>
                    <a:srgbClr val="556665"/>
                  </a:solidFill>
                  <a:latin typeface="Montserrat"/>
                </a:rPr>
                <a:t>Who should the church send out as missionaries?</a:t>
              </a:r>
            </a:p>
            <a:p>
              <a:pPr marL="647700" lvl="1" indent="-323850">
                <a:lnSpc>
                  <a:spcPts val="4500"/>
                </a:lnSpc>
                <a:buFont typeface="Arial"/>
                <a:buChar char="•"/>
              </a:pPr>
              <a:r>
                <a:rPr lang="en-US" sz="3000" spc="30">
                  <a:solidFill>
                    <a:srgbClr val="556665"/>
                  </a:solidFill>
                  <a:latin typeface="Montserrat"/>
                </a:rPr>
                <a:t>How should the church send and support missionaries?</a:t>
              </a: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15841407" y="2380655"/>
            <a:ext cx="2653870" cy="8058465"/>
          </a:xfrm>
          <a:prstGeom prst="rect">
            <a:avLst/>
          </a:prstGeom>
          <a:solidFill>
            <a:srgbClr val="FBFFFF">
              <a:alpha val="21961"/>
            </a:srgbClr>
          </a:solidFill>
        </p:spPr>
      </p:sp>
      <p:sp>
        <p:nvSpPr>
          <p:cNvPr id="3" name="AutoShape 3"/>
          <p:cNvSpPr/>
          <p:nvPr/>
        </p:nvSpPr>
        <p:spPr>
          <a:xfrm>
            <a:off x="15841407" y="-256690"/>
            <a:ext cx="2653870" cy="2810317"/>
          </a:xfrm>
          <a:prstGeom prst="rect">
            <a:avLst/>
          </a:prstGeom>
          <a:solidFill>
            <a:srgbClr val="FBFFFF"/>
          </a:solidFill>
        </p:spPr>
      </p:sp>
      <p:sp>
        <p:nvSpPr>
          <p:cNvPr id="4" name="TextBox 4"/>
          <p:cNvSpPr txBox="1"/>
          <p:nvPr/>
        </p:nvSpPr>
        <p:spPr>
          <a:xfrm>
            <a:off x="1275895" y="1546520"/>
            <a:ext cx="12782738" cy="8778239"/>
          </a:xfrm>
          <a:prstGeom prst="rect">
            <a:avLst/>
          </a:prstGeom>
        </p:spPr>
        <p:txBody>
          <a:bodyPr lIns="0" tIns="0" rIns="0" bIns="0" rtlCol="0" anchor="t">
            <a:spAutoFit/>
          </a:bodyPr>
          <a:lstStyle/>
          <a:p>
            <a:pPr algn="just">
              <a:lnSpc>
                <a:spcPts val="4995"/>
              </a:lnSpc>
            </a:pPr>
            <a:r>
              <a:rPr lang="en-US" sz="3700" spc="74">
                <a:solidFill>
                  <a:srgbClr val="FBFFFF"/>
                </a:solidFill>
                <a:latin typeface="Quando Italics"/>
              </a:rPr>
              <a:t>TO ME, THOUGH I AM THE VERY LEAST OF ALL THE SAINTS, THIS GRACE WAS GIVEN, TO PREACH TO THE GENTILES THE UNSEARCHABLE RICHES OF CHRIST, 9 AND TO BRING TO LIGHT FOR EVERYONE WHAT IS THE PLAN OF THE MYSTERY HIDDEN FOR AGES IN GOD, WHO CREATED ALL THINGS, 10 SO THAT THROUGH THE CHURCH THE MANIFOLD WISDOM OF GOD MIGHT NOW BE MADE KNOWN TO THE RULERS AND AUTHORITIES IN THE HEAVENLY PLACES.</a:t>
            </a:r>
          </a:p>
          <a:p>
            <a:pPr>
              <a:lnSpc>
                <a:spcPts val="4995"/>
              </a:lnSpc>
            </a:pPr>
            <a:r>
              <a:rPr lang="en-US" sz="3700" spc="74">
                <a:solidFill>
                  <a:srgbClr val="FBFFFF"/>
                </a:solidFill>
                <a:latin typeface="Quando Italics"/>
              </a:rPr>
              <a:t>                                                                                                                       </a:t>
            </a:r>
          </a:p>
          <a:p>
            <a:pPr algn="r">
              <a:lnSpc>
                <a:spcPts val="4995"/>
              </a:lnSpc>
            </a:pPr>
            <a:r>
              <a:rPr lang="en-US" sz="3700" spc="74">
                <a:solidFill>
                  <a:srgbClr val="FBFFFF"/>
                </a:solidFill>
                <a:latin typeface="Quando Italics"/>
              </a:rPr>
              <a:t>Ephesians 3:10</a:t>
            </a:r>
          </a:p>
          <a:p>
            <a:pPr algn="r">
              <a:lnSpc>
                <a:spcPts val="4995"/>
              </a:lnSpc>
            </a:pPr>
            <a:endParaRPr lang="en-US" sz="3700" spc="74">
              <a:solidFill>
                <a:srgbClr val="FBFFFF"/>
              </a:solidFill>
              <a:latin typeface="Quando Italics"/>
            </a:endParaRPr>
          </a:p>
        </p:txBody>
      </p:sp>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6631341" y="926836"/>
            <a:ext cx="883854" cy="667309"/>
          </a:xfrm>
          <a:prstGeom prst="rect">
            <a:avLst/>
          </a:prstGeom>
        </p:spPr>
      </p:pic>
      <p:sp>
        <p:nvSpPr>
          <p:cNvPr id="6" name="AutoShape 6"/>
          <p:cNvSpPr/>
          <p:nvPr/>
        </p:nvSpPr>
        <p:spPr>
          <a:xfrm>
            <a:off x="1275895" y="1208124"/>
            <a:ext cx="13340316" cy="52367"/>
          </a:xfrm>
          <a:prstGeom prst="rect">
            <a:avLst/>
          </a:prstGeom>
          <a:solidFill>
            <a:srgbClr val="FBFFFF"/>
          </a:solidFill>
        </p:spPr>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 name="AutoShape 2"/>
          <p:cNvSpPr/>
          <p:nvPr/>
        </p:nvSpPr>
        <p:spPr>
          <a:xfrm>
            <a:off x="8952058" y="2728144"/>
            <a:ext cx="3857314" cy="4373513"/>
          </a:xfrm>
          <a:prstGeom prst="rect">
            <a:avLst/>
          </a:prstGeom>
          <a:solidFill>
            <a:srgbClr val="BBD9D7"/>
          </a:solidFill>
        </p:spPr>
      </p:sp>
      <p:pic>
        <p:nvPicPr>
          <p:cNvPr id="3" name="Picture 3"/>
          <p:cNvPicPr>
            <a:picLocks noChangeAspect="1"/>
          </p:cNvPicPr>
          <p:nvPr/>
        </p:nvPicPr>
        <p:blipFill>
          <a:blip r:embed="rId2"/>
          <a:srcRect/>
          <a:stretch>
            <a:fillRect/>
          </a:stretch>
        </p:blipFill>
        <p:spPr>
          <a:xfrm>
            <a:off x="0" y="0"/>
            <a:ext cx="9490692" cy="10287000"/>
          </a:xfrm>
          <a:prstGeom prst="rect">
            <a:avLst/>
          </a:prstGeom>
        </p:spPr>
      </p:pic>
      <p:sp>
        <p:nvSpPr>
          <p:cNvPr id="4" name="TextBox 4"/>
          <p:cNvSpPr txBox="1"/>
          <p:nvPr/>
        </p:nvSpPr>
        <p:spPr>
          <a:xfrm>
            <a:off x="13043548" y="2828925"/>
            <a:ext cx="5005592" cy="4543425"/>
          </a:xfrm>
          <a:prstGeom prst="rect">
            <a:avLst/>
          </a:prstGeom>
        </p:spPr>
        <p:txBody>
          <a:bodyPr lIns="0" tIns="0" rIns="0" bIns="0" rtlCol="0" anchor="t">
            <a:spAutoFit/>
          </a:bodyPr>
          <a:lstStyle/>
          <a:p>
            <a:pPr algn="just">
              <a:lnSpc>
                <a:spcPts val="4500"/>
              </a:lnSpc>
            </a:pPr>
            <a:r>
              <a:rPr lang="en-US" sz="3000" spc="30">
                <a:solidFill>
                  <a:srgbClr val="556665"/>
                </a:solidFill>
                <a:latin typeface="Montserrat"/>
              </a:rPr>
              <a:t>It is to the assembled church at Antioch that the Lord spoke in order to send Paul and Barnabas as missionaries.</a:t>
            </a:r>
          </a:p>
          <a:p>
            <a:pPr algn="just">
              <a:lnSpc>
                <a:spcPts val="4500"/>
              </a:lnSpc>
            </a:pPr>
            <a:endParaRPr lang="en-US" sz="3000" spc="30">
              <a:solidFill>
                <a:srgbClr val="556665"/>
              </a:solidFill>
              <a:latin typeface="Montserrat"/>
            </a:endParaRPr>
          </a:p>
          <a:p>
            <a:pPr algn="just">
              <a:lnSpc>
                <a:spcPts val="4500"/>
              </a:lnSpc>
            </a:pPr>
            <a:endParaRPr lang="en-US" sz="3000" spc="30">
              <a:solidFill>
                <a:srgbClr val="556665"/>
              </a:solidFill>
              <a:latin typeface="Montserrat"/>
            </a:endParaRPr>
          </a:p>
          <a:p>
            <a:pPr algn="just">
              <a:lnSpc>
                <a:spcPts val="4500"/>
              </a:lnSpc>
            </a:pPr>
            <a:endParaRPr lang="en-US" sz="3000" spc="30">
              <a:solidFill>
                <a:srgbClr val="556665"/>
              </a:solidFill>
              <a:latin typeface="Montserrat"/>
            </a:endParaRPr>
          </a:p>
        </p:txBody>
      </p:sp>
      <p:sp>
        <p:nvSpPr>
          <p:cNvPr id="5" name="TextBox 5"/>
          <p:cNvSpPr txBox="1"/>
          <p:nvPr/>
        </p:nvSpPr>
        <p:spPr>
          <a:xfrm>
            <a:off x="8717883" y="4600575"/>
            <a:ext cx="4325665" cy="542925"/>
          </a:xfrm>
          <a:prstGeom prst="rect">
            <a:avLst/>
          </a:prstGeom>
        </p:spPr>
        <p:txBody>
          <a:bodyPr lIns="0" tIns="0" rIns="0" bIns="0" rtlCol="0" anchor="t">
            <a:spAutoFit/>
          </a:bodyPr>
          <a:lstStyle/>
          <a:p>
            <a:pPr algn="ctr">
              <a:lnSpc>
                <a:spcPts val="4500"/>
              </a:lnSpc>
              <a:spcBef>
                <a:spcPct val="0"/>
              </a:spcBef>
            </a:pPr>
            <a:r>
              <a:rPr lang="en-US" sz="3000" spc="30">
                <a:solidFill>
                  <a:srgbClr val="556665"/>
                </a:solidFill>
                <a:latin typeface="Montserrat Bold"/>
              </a:rPr>
              <a:t>Acts 13:1-4</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228612" y="8009733"/>
            <a:ext cx="18721569" cy="2620167"/>
          </a:xfrm>
          <a:prstGeom prst="rect">
            <a:avLst/>
          </a:prstGeom>
          <a:solidFill>
            <a:srgbClr val="FBFFFF"/>
          </a:solidFill>
        </p:spPr>
      </p:sp>
      <p:pic>
        <p:nvPicPr>
          <p:cNvPr id="3" name="Picture 3"/>
          <p:cNvPicPr>
            <a:picLocks noChangeAspect="1"/>
          </p:cNvPicPr>
          <p:nvPr/>
        </p:nvPicPr>
        <p:blipFill>
          <a:blip r:embed="rId2"/>
          <a:srcRect/>
          <a:stretch>
            <a:fillRect/>
          </a:stretch>
        </p:blipFill>
        <p:spPr>
          <a:xfrm>
            <a:off x="9109852" y="1541311"/>
            <a:ext cx="8405514" cy="5603676"/>
          </a:xfrm>
          <a:prstGeom prst="rect">
            <a:avLst/>
          </a:prstGeom>
        </p:spPr>
      </p:pic>
      <p:sp>
        <p:nvSpPr>
          <p:cNvPr id="4" name="TextBox 4"/>
          <p:cNvSpPr txBox="1"/>
          <p:nvPr/>
        </p:nvSpPr>
        <p:spPr>
          <a:xfrm>
            <a:off x="0" y="1856911"/>
            <a:ext cx="8580327" cy="5219701"/>
          </a:xfrm>
          <a:prstGeom prst="rect">
            <a:avLst/>
          </a:prstGeom>
        </p:spPr>
        <p:txBody>
          <a:bodyPr lIns="0" tIns="0" rIns="0" bIns="0" rtlCol="0" anchor="t">
            <a:spAutoFit/>
          </a:bodyPr>
          <a:lstStyle/>
          <a:p>
            <a:pPr marL="863595" lvl="1" indent="-431797">
              <a:lnSpc>
                <a:spcPts val="5999"/>
              </a:lnSpc>
              <a:buFont typeface="Arial"/>
              <a:buChar char="•"/>
            </a:pPr>
            <a:r>
              <a:rPr lang="en-US" sz="3999" spc="39">
                <a:solidFill>
                  <a:srgbClr val="FBFFFF"/>
                </a:solidFill>
                <a:latin typeface="Montserrat"/>
              </a:rPr>
              <a:t>Teaching and training (</a:t>
            </a:r>
            <a:r>
              <a:rPr lang="en-US" sz="3999" spc="39">
                <a:solidFill>
                  <a:srgbClr val="FBFFFF"/>
                </a:solidFill>
                <a:latin typeface="Montserrat Bold"/>
              </a:rPr>
              <a:t>2 Timothy 2:2</a:t>
            </a:r>
            <a:r>
              <a:rPr lang="en-US" sz="3999" spc="39">
                <a:solidFill>
                  <a:srgbClr val="FBFFFF"/>
                </a:solidFill>
                <a:latin typeface="Montserrat"/>
              </a:rPr>
              <a:t>)</a:t>
            </a:r>
          </a:p>
          <a:p>
            <a:pPr marL="863595" lvl="1" indent="-431797">
              <a:lnSpc>
                <a:spcPts val="5999"/>
              </a:lnSpc>
              <a:buFont typeface="Arial"/>
              <a:buChar char="•"/>
            </a:pPr>
            <a:r>
              <a:rPr lang="en-US" sz="3999" spc="39">
                <a:solidFill>
                  <a:srgbClr val="FBFFFF"/>
                </a:solidFill>
                <a:latin typeface="Montserrat"/>
              </a:rPr>
              <a:t>Sending (</a:t>
            </a:r>
            <a:r>
              <a:rPr lang="en-US" sz="3999" spc="39">
                <a:solidFill>
                  <a:srgbClr val="FBFFFF"/>
                </a:solidFill>
                <a:latin typeface="Montserrat Bold"/>
              </a:rPr>
              <a:t>Acts 13:1-4; 15:24</a:t>
            </a:r>
            <a:r>
              <a:rPr lang="en-US" sz="3999" spc="39">
                <a:solidFill>
                  <a:srgbClr val="FBFFFF"/>
                </a:solidFill>
                <a:latin typeface="Montserrat"/>
              </a:rPr>
              <a:t>)</a:t>
            </a:r>
          </a:p>
          <a:p>
            <a:pPr marL="863595" lvl="1" indent="-431797">
              <a:lnSpc>
                <a:spcPts val="5999"/>
              </a:lnSpc>
              <a:buFont typeface="Arial"/>
              <a:buChar char="•"/>
            </a:pPr>
            <a:r>
              <a:rPr lang="en-US" sz="3999" spc="39">
                <a:solidFill>
                  <a:srgbClr val="FBFFFF"/>
                </a:solidFill>
                <a:latin typeface="Montserrat"/>
              </a:rPr>
              <a:t>Supporting (</a:t>
            </a:r>
            <a:r>
              <a:rPr lang="en-US" sz="3999" spc="39">
                <a:solidFill>
                  <a:srgbClr val="FBFFFF"/>
                </a:solidFill>
                <a:latin typeface="Montserrat Bold"/>
              </a:rPr>
              <a:t>3 John 5-8; Philippians 4:14-16; Titus 3:13</a:t>
            </a:r>
            <a:r>
              <a:rPr lang="en-US" sz="3999" spc="39">
                <a:solidFill>
                  <a:srgbClr val="FBFFFF"/>
                </a:solidFill>
                <a:latin typeface="Montserrat"/>
              </a:rPr>
              <a:t>)</a:t>
            </a:r>
          </a:p>
          <a:p>
            <a:pPr marL="863595" lvl="1" indent="-431797">
              <a:lnSpc>
                <a:spcPts val="5999"/>
              </a:lnSpc>
              <a:buFont typeface="Arial"/>
              <a:buChar char="•"/>
            </a:pPr>
            <a:r>
              <a:rPr lang="en-US" sz="3999" spc="39">
                <a:solidFill>
                  <a:srgbClr val="FBFFFF"/>
                </a:solidFill>
                <a:latin typeface="Montserrat"/>
              </a:rPr>
              <a:t>Praying (</a:t>
            </a:r>
            <a:r>
              <a:rPr lang="en-US" sz="3999" spc="39">
                <a:solidFill>
                  <a:srgbClr val="FBFFFF"/>
                </a:solidFill>
                <a:latin typeface="Montserrat Bold"/>
              </a:rPr>
              <a:t>Ephesians 6:19-20</a:t>
            </a:r>
            <a:r>
              <a:rPr lang="en-US" sz="3999" spc="39">
                <a:solidFill>
                  <a:srgbClr val="FBFFFF"/>
                </a:solidFill>
                <a:latin typeface="Montserrat"/>
              </a:rPr>
              <a:t>)</a:t>
            </a:r>
          </a:p>
          <a:p>
            <a:pPr>
              <a:lnSpc>
                <a:spcPts val="5999"/>
              </a:lnSpc>
            </a:pPr>
            <a:endParaRPr lang="en-US" sz="3999" spc="39">
              <a:solidFill>
                <a:srgbClr val="FBFFFF"/>
              </a:solidFill>
              <a:latin typeface="Montserrat"/>
            </a:endParaRPr>
          </a:p>
        </p:txBody>
      </p:sp>
      <p:sp>
        <p:nvSpPr>
          <p:cNvPr id="5" name="TextBox 5"/>
          <p:cNvSpPr txBox="1"/>
          <p:nvPr/>
        </p:nvSpPr>
        <p:spPr>
          <a:xfrm>
            <a:off x="1028700" y="8772447"/>
            <a:ext cx="16162303" cy="547370"/>
          </a:xfrm>
          <a:prstGeom prst="rect">
            <a:avLst/>
          </a:prstGeom>
        </p:spPr>
        <p:txBody>
          <a:bodyPr lIns="0" tIns="0" rIns="0" bIns="0" rtlCol="0" anchor="t">
            <a:spAutoFit/>
          </a:bodyPr>
          <a:lstStyle/>
          <a:p>
            <a:pPr>
              <a:lnSpc>
                <a:spcPts val="4420"/>
              </a:lnSpc>
            </a:pPr>
            <a:r>
              <a:rPr lang="en-US" sz="3400" spc="170">
                <a:solidFill>
                  <a:srgbClr val="BBD9D7"/>
                </a:solidFill>
                <a:latin typeface="Montserrat Semi-Bold Bold"/>
              </a:rPr>
              <a:t>WHAT ARE THE ROLES OF THE LOCAL CHURCH IN MISSIONS?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3597474" y="3459565"/>
            <a:ext cx="10849347" cy="34123"/>
          </a:xfrm>
          <a:prstGeom prst="rect">
            <a:avLst/>
          </a:prstGeom>
          <a:solidFill>
            <a:srgbClr val="FBFFFF"/>
          </a:solidFill>
        </p:spPr>
      </p:sp>
      <p:sp>
        <p:nvSpPr>
          <p:cNvPr id="3" name="AutoShape 3"/>
          <p:cNvSpPr/>
          <p:nvPr/>
        </p:nvSpPr>
        <p:spPr>
          <a:xfrm>
            <a:off x="-74172" y="-114090"/>
            <a:ext cx="18436343" cy="1270100"/>
          </a:xfrm>
          <a:prstGeom prst="rect">
            <a:avLst/>
          </a:prstGeom>
          <a:solidFill>
            <a:srgbClr val="FBFFFF">
              <a:alpha val="21961"/>
            </a:srgbClr>
          </a:solidFill>
        </p:spPr>
      </p:sp>
      <p:sp>
        <p:nvSpPr>
          <p:cNvPr id="4" name="AutoShape 4"/>
          <p:cNvSpPr/>
          <p:nvPr/>
        </p:nvSpPr>
        <p:spPr>
          <a:xfrm>
            <a:off x="5923325" y="-307502"/>
            <a:ext cx="6685056" cy="3418798"/>
          </a:xfrm>
          <a:prstGeom prst="rect">
            <a:avLst/>
          </a:prstGeom>
          <a:solidFill>
            <a:srgbClr val="FBFFFF"/>
          </a:solidFill>
        </p:spPr>
      </p:sp>
      <p:sp>
        <p:nvSpPr>
          <p:cNvPr id="5" name="TextBox 5"/>
          <p:cNvSpPr txBox="1"/>
          <p:nvPr/>
        </p:nvSpPr>
        <p:spPr>
          <a:xfrm>
            <a:off x="6639461" y="93794"/>
            <a:ext cx="5252785" cy="2962275"/>
          </a:xfrm>
          <a:prstGeom prst="rect">
            <a:avLst/>
          </a:prstGeom>
        </p:spPr>
        <p:txBody>
          <a:bodyPr lIns="0" tIns="0" rIns="0" bIns="0" rtlCol="0" anchor="t">
            <a:spAutoFit/>
          </a:bodyPr>
          <a:lstStyle/>
          <a:p>
            <a:pPr algn="ctr">
              <a:lnSpc>
                <a:spcPts val="7800"/>
              </a:lnSpc>
            </a:pPr>
            <a:r>
              <a:rPr lang="en-US" sz="6000" spc="60">
                <a:solidFill>
                  <a:srgbClr val="BBD9D7"/>
                </a:solidFill>
                <a:latin typeface="Quando"/>
              </a:rPr>
              <a:t>Training and teaching</a:t>
            </a:r>
          </a:p>
        </p:txBody>
      </p:sp>
      <p:grpSp>
        <p:nvGrpSpPr>
          <p:cNvPr id="6" name="Group 6"/>
          <p:cNvGrpSpPr/>
          <p:nvPr/>
        </p:nvGrpSpPr>
        <p:grpSpPr>
          <a:xfrm>
            <a:off x="3475621" y="3354773"/>
            <a:ext cx="243706" cy="243706"/>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8" name="Group 8"/>
          <p:cNvGrpSpPr/>
          <p:nvPr/>
        </p:nvGrpSpPr>
        <p:grpSpPr>
          <a:xfrm>
            <a:off x="14325600" y="3371835"/>
            <a:ext cx="243706" cy="243706"/>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10" name="Group 10"/>
          <p:cNvGrpSpPr/>
          <p:nvPr/>
        </p:nvGrpSpPr>
        <p:grpSpPr>
          <a:xfrm>
            <a:off x="8900294" y="3354773"/>
            <a:ext cx="243706" cy="243706"/>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sp>
        <p:nvSpPr>
          <p:cNvPr id="12" name="TextBox 12"/>
          <p:cNvSpPr txBox="1"/>
          <p:nvPr/>
        </p:nvSpPr>
        <p:spPr>
          <a:xfrm>
            <a:off x="243706" y="3910816"/>
            <a:ext cx="18044294" cy="5219701"/>
          </a:xfrm>
          <a:prstGeom prst="rect">
            <a:avLst/>
          </a:prstGeom>
        </p:spPr>
        <p:txBody>
          <a:bodyPr lIns="0" tIns="0" rIns="0" bIns="0" rtlCol="0" anchor="t">
            <a:spAutoFit/>
          </a:bodyPr>
          <a:lstStyle/>
          <a:p>
            <a:pPr algn="ctr">
              <a:lnSpc>
                <a:spcPts val="5999"/>
              </a:lnSpc>
              <a:spcBef>
                <a:spcPct val="0"/>
              </a:spcBef>
            </a:pPr>
            <a:r>
              <a:rPr lang="en-US" sz="3999" spc="39">
                <a:solidFill>
                  <a:srgbClr val="000000"/>
                </a:solidFill>
                <a:latin typeface="Montserrat"/>
              </a:rPr>
              <a:t>It is in the local church that missionary training happens. </a:t>
            </a:r>
          </a:p>
          <a:p>
            <a:pPr algn="ctr">
              <a:lnSpc>
                <a:spcPts val="5999"/>
              </a:lnSpc>
              <a:spcBef>
                <a:spcPct val="0"/>
              </a:spcBef>
            </a:pPr>
            <a:endParaRPr lang="en-US" sz="3999" spc="39">
              <a:solidFill>
                <a:srgbClr val="000000"/>
              </a:solidFill>
              <a:latin typeface="Montserrat"/>
            </a:endParaRPr>
          </a:p>
          <a:p>
            <a:pPr algn="ctr">
              <a:lnSpc>
                <a:spcPts val="5999"/>
              </a:lnSpc>
              <a:spcBef>
                <a:spcPct val="0"/>
              </a:spcBef>
            </a:pPr>
            <a:r>
              <a:rPr lang="en-US" sz="3999" spc="39">
                <a:solidFill>
                  <a:srgbClr val="000000"/>
                </a:solidFill>
                <a:latin typeface="Montserrat"/>
              </a:rPr>
              <a:t>“…</a:t>
            </a:r>
            <a:r>
              <a:rPr lang="en-US" sz="3999" spc="39">
                <a:solidFill>
                  <a:srgbClr val="000000"/>
                </a:solidFill>
                <a:latin typeface="Montserrat Italics"/>
              </a:rPr>
              <a:t>and what you have heard from me in the presence of many witnesses entrust to faithful men </a:t>
            </a:r>
            <a:r>
              <a:rPr lang="en-US" sz="3999" spc="39">
                <a:solidFill>
                  <a:srgbClr val="000000"/>
                </a:solidFill>
                <a:latin typeface="Montserrat Bold Italics"/>
              </a:rPr>
              <a:t>who will be able to teach others also</a:t>
            </a:r>
            <a:r>
              <a:rPr lang="en-US" sz="3999" spc="39">
                <a:solidFill>
                  <a:srgbClr val="000000"/>
                </a:solidFill>
                <a:latin typeface="Montserrat"/>
              </a:rPr>
              <a:t>.”</a:t>
            </a:r>
          </a:p>
          <a:p>
            <a:pPr algn="ctr">
              <a:lnSpc>
                <a:spcPts val="5999"/>
              </a:lnSpc>
              <a:spcBef>
                <a:spcPct val="0"/>
              </a:spcBef>
            </a:pPr>
            <a:endParaRPr lang="en-US" sz="3999" spc="39">
              <a:solidFill>
                <a:srgbClr val="000000"/>
              </a:solidFill>
              <a:latin typeface="Montserrat"/>
            </a:endParaRPr>
          </a:p>
          <a:p>
            <a:pPr algn="ctr">
              <a:lnSpc>
                <a:spcPts val="5999"/>
              </a:lnSpc>
              <a:spcBef>
                <a:spcPct val="0"/>
              </a:spcBef>
            </a:pPr>
            <a:r>
              <a:rPr lang="en-US" sz="3999" spc="39">
                <a:solidFill>
                  <a:srgbClr val="000000"/>
                </a:solidFill>
                <a:latin typeface="Montserrat"/>
              </a:rPr>
              <a:t>2 Timothy 2:2</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3597474" y="3459565"/>
            <a:ext cx="10849347" cy="34123"/>
          </a:xfrm>
          <a:prstGeom prst="rect">
            <a:avLst/>
          </a:prstGeom>
          <a:solidFill>
            <a:srgbClr val="FBFFFF"/>
          </a:solidFill>
        </p:spPr>
      </p:sp>
      <p:sp>
        <p:nvSpPr>
          <p:cNvPr id="3" name="AutoShape 3"/>
          <p:cNvSpPr/>
          <p:nvPr/>
        </p:nvSpPr>
        <p:spPr>
          <a:xfrm>
            <a:off x="-74172" y="-114090"/>
            <a:ext cx="18436343" cy="1270100"/>
          </a:xfrm>
          <a:prstGeom prst="rect">
            <a:avLst/>
          </a:prstGeom>
          <a:solidFill>
            <a:srgbClr val="FBFFFF">
              <a:alpha val="21961"/>
            </a:srgbClr>
          </a:solidFill>
        </p:spPr>
      </p:sp>
      <p:sp>
        <p:nvSpPr>
          <p:cNvPr id="4" name="AutoShape 4"/>
          <p:cNvSpPr/>
          <p:nvPr/>
        </p:nvSpPr>
        <p:spPr>
          <a:xfrm>
            <a:off x="5923325" y="-307502"/>
            <a:ext cx="6685056" cy="3418798"/>
          </a:xfrm>
          <a:prstGeom prst="rect">
            <a:avLst/>
          </a:prstGeom>
          <a:solidFill>
            <a:srgbClr val="FBFFFF"/>
          </a:solidFill>
        </p:spPr>
      </p:sp>
      <p:sp>
        <p:nvSpPr>
          <p:cNvPr id="5" name="TextBox 5"/>
          <p:cNvSpPr txBox="1"/>
          <p:nvPr/>
        </p:nvSpPr>
        <p:spPr>
          <a:xfrm>
            <a:off x="6639461" y="1084394"/>
            <a:ext cx="5252785" cy="981075"/>
          </a:xfrm>
          <a:prstGeom prst="rect">
            <a:avLst/>
          </a:prstGeom>
        </p:spPr>
        <p:txBody>
          <a:bodyPr lIns="0" tIns="0" rIns="0" bIns="0" rtlCol="0" anchor="t">
            <a:spAutoFit/>
          </a:bodyPr>
          <a:lstStyle/>
          <a:p>
            <a:pPr algn="ctr">
              <a:lnSpc>
                <a:spcPts val="7800"/>
              </a:lnSpc>
            </a:pPr>
            <a:r>
              <a:rPr lang="en-US" sz="6000" spc="60">
                <a:solidFill>
                  <a:srgbClr val="BBD9D7"/>
                </a:solidFill>
                <a:latin typeface="Quando"/>
              </a:rPr>
              <a:t>Sending</a:t>
            </a:r>
          </a:p>
        </p:txBody>
      </p:sp>
      <p:grpSp>
        <p:nvGrpSpPr>
          <p:cNvPr id="6" name="Group 6"/>
          <p:cNvGrpSpPr/>
          <p:nvPr/>
        </p:nvGrpSpPr>
        <p:grpSpPr>
          <a:xfrm>
            <a:off x="3475621" y="3354773"/>
            <a:ext cx="243706" cy="243706"/>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8" name="Group 8"/>
          <p:cNvGrpSpPr/>
          <p:nvPr/>
        </p:nvGrpSpPr>
        <p:grpSpPr>
          <a:xfrm>
            <a:off x="14325600" y="3371835"/>
            <a:ext cx="243706" cy="243706"/>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10" name="Group 10"/>
          <p:cNvGrpSpPr/>
          <p:nvPr/>
        </p:nvGrpSpPr>
        <p:grpSpPr>
          <a:xfrm>
            <a:off x="8900294" y="3354773"/>
            <a:ext cx="243706" cy="243706"/>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sp>
        <p:nvSpPr>
          <p:cNvPr id="12" name="TextBox 12"/>
          <p:cNvSpPr txBox="1"/>
          <p:nvPr/>
        </p:nvSpPr>
        <p:spPr>
          <a:xfrm>
            <a:off x="243706" y="3562349"/>
            <a:ext cx="18044294" cy="6724651"/>
          </a:xfrm>
          <a:prstGeom prst="rect">
            <a:avLst/>
          </a:prstGeom>
        </p:spPr>
        <p:txBody>
          <a:bodyPr lIns="0" tIns="0" rIns="0" bIns="0" rtlCol="0" anchor="t">
            <a:spAutoFit/>
          </a:bodyPr>
          <a:lstStyle/>
          <a:p>
            <a:pPr algn="ctr">
              <a:lnSpc>
                <a:spcPts val="5999"/>
              </a:lnSpc>
            </a:pPr>
            <a:r>
              <a:rPr lang="en-US" sz="3999" spc="39">
                <a:solidFill>
                  <a:srgbClr val="000000"/>
                </a:solidFill>
                <a:latin typeface="Montserrat"/>
              </a:rPr>
              <a:t>It is also the church that sends missionaries. This can be seen in </a:t>
            </a:r>
            <a:r>
              <a:rPr lang="en-US" sz="3999" spc="39">
                <a:solidFill>
                  <a:srgbClr val="000000"/>
                </a:solidFill>
                <a:latin typeface="Montserrat Bold"/>
              </a:rPr>
              <a:t>Acts 13 </a:t>
            </a:r>
            <a:r>
              <a:rPr lang="en-US" sz="3999" spc="39">
                <a:solidFill>
                  <a:srgbClr val="000000"/>
                </a:solidFill>
                <a:latin typeface="Montserrat"/>
              </a:rPr>
              <a:t>where Paul and Barnabas are set apart by the church that had gathered to fast and pray. After that they laid their hands on them and sent them off. In </a:t>
            </a:r>
            <a:r>
              <a:rPr lang="en-US" sz="3999" spc="39">
                <a:solidFill>
                  <a:srgbClr val="000000"/>
                </a:solidFill>
                <a:latin typeface="Montserrat Bold"/>
              </a:rPr>
              <a:t>Acts 1:6-8</a:t>
            </a:r>
            <a:r>
              <a:rPr lang="en-US" sz="3999" spc="39">
                <a:solidFill>
                  <a:srgbClr val="000000"/>
                </a:solidFill>
                <a:latin typeface="Montserrat"/>
              </a:rPr>
              <a:t>, the great commission is also given to the gathered church.</a:t>
            </a:r>
          </a:p>
          <a:p>
            <a:pPr algn="ctr">
              <a:lnSpc>
                <a:spcPts val="5999"/>
              </a:lnSpc>
            </a:pPr>
            <a:endParaRPr lang="en-US" sz="3999" spc="39">
              <a:solidFill>
                <a:srgbClr val="000000"/>
              </a:solidFill>
              <a:latin typeface="Montserrat"/>
            </a:endParaRPr>
          </a:p>
          <a:p>
            <a:pPr algn="ctr">
              <a:lnSpc>
                <a:spcPts val="5999"/>
              </a:lnSpc>
            </a:pPr>
            <a:r>
              <a:rPr lang="en-US" sz="3999" spc="39">
                <a:solidFill>
                  <a:srgbClr val="000000"/>
                </a:solidFill>
                <a:latin typeface="Montserrat"/>
              </a:rPr>
              <a:t>“</a:t>
            </a:r>
            <a:r>
              <a:rPr lang="en-US" sz="3999" spc="39">
                <a:solidFill>
                  <a:srgbClr val="000000"/>
                </a:solidFill>
                <a:latin typeface="Montserrat Bold Italics"/>
              </a:rPr>
              <a:t>So when they had </a:t>
            </a:r>
            <a:r>
              <a:rPr lang="en-US" sz="3999" u="sng" spc="39">
                <a:solidFill>
                  <a:srgbClr val="000000"/>
                </a:solidFill>
                <a:latin typeface="Montserrat Bold Italics"/>
              </a:rPr>
              <a:t>come together.</a:t>
            </a:r>
            <a:r>
              <a:rPr lang="en-US" sz="3999" spc="39">
                <a:solidFill>
                  <a:srgbClr val="000000"/>
                </a:solidFill>
                <a:latin typeface="Montserrat Bold Italics"/>
              </a:rPr>
              <a:t>”</a:t>
            </a:r>
          </a:p>
          <a:p>
            <a:pPr algn="ctr">
              <a:lnSpc>
                <a:spcPts val="5999"/>
              </a:lnSpc>
            </a:pPr>
            <a:endParaRPr lang="en-US" sz="3999" spc="39">
              <a:solidFill>
                <a:srgbClr val="000000"/>
              </a:solidFill>
              <a:latin typeface="Montserrat Bold Italics"/>
            </a:endParaRPr>
          </a:p>
          <a:p>
            <a:pPr algn="ctr">
              <a:lnSpc>
                <a:spcPts val="5999"/>
              </a:lnSpc>
              <a:spcBef>
                <a:spcPct val="0"/>
              </a:spcBef>
            </a:pPr>
            <a:endParaRPr lang="en-US" sz="3999" spc="39">
              <a:solidFill>
                <a:srgbClr val="000000"/>
              </a:solidFill>
              <a:latin typeface="Montserrat Bold Itali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3597474" y="3459565"/>
            <a:ext cx="10849347" cy="34123"/>
          </a:xfrm>
          <a:prstGeom prst="rect">
            <a:avLst/>
          </a:prstGeom>
          <a:solidFill>
            <a:srgbClr val="FBFFFF"/>
          </a:solidFill>
        </p:spPr>
      </p:sp>
      <p:sp>
        <p:nvSpPr>
          <p:cNvPr id="3" name="AutoShape 3"/>
          <p:cNvSpPr/>
          <p:nvPr/>
        </p:nvSpPr>
        <p:spPr>
          <a:xfrm>
            <a:off x="-74172" y="-114090"/>
            <a:ext cx="18436343" cy="1270100"/>
          </a:xfrm>
          <a:prstGeom prst="rect">
            <a:avLst/>
          </a:prstGeom>
          <a:solidFill>
            <a:srgbClr val="FBFFFF">
              <a:alpha val="21961"/>
            </a:srgbClr>
          </a:solidFill>
        </p:spPr>
      </p:sp>
      <p:sp>
        <p:nvSpPr>
          <p:cNvPr id="4" name="AutoShape 4"/>
          <p:cNvSpPr/>
          <p:nvPr/>
        </p:nvSpPr>
        <p:spPr>
          <a:xfrm>
            <a:off x="5923325" y="-307502"/>
            <a:ext cx="6685056" cy="3418798"/>
          </a:xfrm>
          <a:prstGeom prst="rect">
            <a:avLst/>
          </a:prstGeom>
          <a:solidFill>
            <a:srgbClr val="FBFFFF"/>
          </a:solidFill>
        </p:spPr>
      </p:sp>
      <p:sp>
        <p:nvSpPr>
          <p:cNvPr id="5" name="TextBox 5"/>
          <p:cNvSpPr txBox="1"/>
          <p:nvPr/>
        </p:nvSpPr>
        <p:spPr>
          <a:xfrm>
            <a:off x="6639461" y="1084394"/>
            <a:ext cx="5252785" cy="981075"/>
          </a:xfrm>
          <a:prstGeom prst="rect">
            <a:avLst/>
          </a:prstGeom>
        </p:spPr>
        <p:txBody>
          <a:bodyPr lIns="0" tIns="0" rIns="0" bIns="0" rtlCol="0" anchor="t">
            <a:spAutoFit/>
          </a:bodyPr>
          <a:lstStyle/>
          <a:p>
            <a:pPr algn="ctr">
              <a:lnSpc>
                <a:spcPts val="7800"/>
              </a:lnSpc>
            </a:pPr>
            <a:r>
              <a:rPr lang="en-US" sz="6000" spc="60">
                <a:solidFill>
                  <a:srgbClr val="BBD9D7"/>
                </a:solidFill>
                <a:latin typeface="Quando"/>
              </a:rPr>
              <a:t>Sending</a:t>
            </a:r>
          </a:p>
        </p:txBody>
      </p:sp>
      <p:grpSp>
        <p:nvGrpSpPr>
          <p:cNvPr id="6" name="Group 6"/>
          <p:cNvGrpSpPr/>
          <p:nvPr/>
        </p:nvGrpSpPr>
        <p:grpSpPr>
          <a:xfrm>
            <a:off x="3475621" y="3354773"/>
            <a:ext cx="243706" cy="243706"/>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8" name="Group 8"/>
          <p:cNvGrpSpPr/>
          <p:nvPr/>
        </p:nvGrpSpPr>
        <p:grpSpPr>
          <a:xfrm>
            <a:off x="14325600" y="3371835"/>
            <a:ext cx="243706" cy="243706"/>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10" name="Group 10"/>
          <p:cNvGrpSpPr/>
          <p:nvPr/>
        </p:nvGrpSpPr>
        <p:grpSpPr>
          <a:xfrm>
            <a:off x="8900294" y="3354773"/>
            <a:ext cx="243706" cy="243706"/>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sp>
        <p:nvSpPr>
          <p:cNvPr id="12" name="TextBox 12"/>
          <p:cNvSpPr txBox="1"/>
          <p:nvPr/>
        </p:nvSpPr>
        <p:spPr>
          <a:xfrm>
            <a:off x="243706" y="3562349"/>
            <a:ext cx="18044294" cy="6724651"/>
          </a:xfrm>
          <a:prstGeom prst="rect">
            <a:avLst/>
          </a:prstGeom>
        </p:spPr>
        <p:txBody>
          <a:bodyPr lIns="0" tIns="0" rIns="0" bIns="0" rtlCol="0" anchor="t">
            <a:spAutoFit/>
          </a:bodyPr>
          <a:lstStyle/>
          <a:p>
            <a:pPr algn="ctr">
              <a:lnSpc>
                <a:spcPts val="5999"/>
              </a:lnSpc>
            </a:pPr>
            <a:r>
              <a:rPr lang="en-US" sz="3999" spc="39">
                <a:solidFill>
                  <a:srgbClr val="000000"/>
                </a:solidFill>
                <a:latin typeface="Montserrat"/>
              </a:rPr>
              <a:t>This then has an implication. It means that individualistic missionaries are not ideal. In </a:t>
            </a:r>
            <a:r>
              <a:rPr lang="en-US" sz="3999" spc="39">
                <a:solidFill>
                  <a:srgbClr val="000000"/>
                </a:solidFill>
                <a:latin typeface="Montserrat Bold"/>
              </a:rPr>
              <a:t>3 John 6</a:t>
            </a:r>
            <a:r>
              <a:rPr lang="en-US" sz="3999" spc="39">
                <a:solidFill>
                  <a:srgbClr val="000000"/>
                </a:solidFill>
                <a:latin typeface="Montserrat"/>
              </a:rPr>
              <a:t>, John says that the missionaries gave a report to them about Gaius’ church.</a:t>
            </a:r>
          </a:p>
          <a:p>
            <a:pPr algn="ctr">
              <a:lnSpc>
                <a:spcPts val="5999"/>
              </a:lnSpc>
            </a:pPr>
            <a:endParaRPr lang="en-US" sz="3999" spc="39">
              <a:solidFill>
                <a:srgbClr val="000000"/>
              </a:solidFill>
              <a:latin typeface="Montserrat"/>
            </a:endParaRPr>
          </a:p>
          <a:p>
            <a:pPr algn="ctr">
              <a:lnSpc>
                <a:spcPts val="5999"/>
              </a:lnSpc>
            </a:pPr>
            <a:r>
              <a:rPr lang="en-US" sz="3999" spc="39">
                <a:solidFill>
                  <a:srgbClr val="000000"/>
                </a:solidFill>
                <a:latin typeface="Montserrat"/>
              </a:rPr>
              <a:t>“</a:t>
            </a:r>
            <a:r>
              <a:rPr lang="en-US" sz="3999" spc="39">
                <a:solidFill>
                  <a:srgbClr val="000000"/>
                </a:solidFill>
                <a:latin typeface="Montserrat Bold Italics"/>
              </a:rPr>
              <a:t>…who testified to your love </a:t>
            </a:r>
            <a:r>
              <a:rPr lang="en-US" sz="3999" u="sng" spc="39">
                <a:solidFill>
                  <a:srgbClr val="000000"/>
                </a:solidFill>
                <a:latin typeface="Montserrat Bold Italics"/>
              </a:rPr>
              <a:t>before the church.</a:t>
            </a:r>
            <a:r>
              <a:rPr lang="en-US" sz="3999" spc="39">
                <a:solidFill>
                  <a:srgbClr val="000000"/>
                </a:solidFill>
                <a:latin typeface="Montserrat"/>
              </a:rPr>
              <a:t>”</a:t>
            </a:r>
          </a:p>
          <a:p>
            <a:pPr algn="ctr">
              <a:lnSpc>
                <a:spcPts val="5999"/>
              </a:lnSpc>
            </a:pPr>
            <a:endParaRPr lang="en-US" sz="3999" spc="39">
              <a:solidFill>
                <a:srgbClr val="000000"/>
              </a:solidFill>
              <a:latin typeface="Montserrat"/>
            </a:endParaRPr>
          </a:p>
          <a:p>
            <a:pPr algn="ctr">
              <a:lnSpc>
                <a:spcPts val="5999"/>
              </a:lnSpc>
            </a:pPr>
            <a:r>
              <a:rPr lang="en-US" sz="3999" spc="39">
                <a:solidFill>
                  <a:srgbClr val="000000"/>
                </a:solidFill>
                <a:latin typeface="Montserrat"/>
              </a:rPr>
              <a:t>This means that these men were accountable to their sending church.</a:t>
            </a:r>
          </a:p>
          <a:p>
            <a:pPr algn="ctr">
              <a:lnSpc>
                <a:spcPts val="5999"/>
              </a:lnSpc>
              <a:spcBef>
                <a:spcPct val="0"/>
              </a:spcBef>
            </a:pPr>
            <a:endParaRPr lang="en-US" sz="3999" spc="39">
              <a:solidFill>
                <a:srgbClr val="000000"/>
              </a:solidFill>
              <a:latin typeface="Montserra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3597474" y="3459565"/>
            <a:ext cx="10849347" cy="34123"/>
          </a:xfrm>
          <a:prstGeom prst="rect">
            <a:avLst/>
          </a:prstGeom>
          <a:solidFill>
            <a:srgbClr val="FBFFFF"/>
          </a:solidFill>
        </p:spPr>
      </p:sp>
      <p:sp>
        <p:nvSpPr>
          <p:cNvPr id="3" name="AutoShape 3"/>
          <p:cNvSpPr/>
          <p:nvPr/>
        </p:nvSpPr>
        <p:spPr>
          <a:xfrm>
            <a:off x="-74172" y="-114090"/>
            <a:ext cx="18436343" cy="1270100"/>
          </a:xfrm>
          <a:prstGeom prst="rect">
            <a:avLst/>
          </a:prstGeom>
          <a:solidFill>
            <a:srgbClr val="FBFFFF">
              <a:alpha val="21961"/>
            </a:srgbClr>
          </a:solidFill>
        </p:spPr>
      </p:sp>
      <p:sp>
        <p:nvSpPr>
          <p:cNvPr id="4" name="AutoShape 4"/>
          <p:cNvSpPr/>
          <p:nvPr/>
        </p:nvSpPr>
        <p:spPr>
          <a:xfrm>
            <a:off x="5923325" y="-307502"/>
            <a:ext cx="6685056" cy="3418798"/>
          </a:xfrm>
          <a:prstGeom prst="rect">
            <a:avLst/>
          </a:prstGeom>
          <a:solidFill>
            <a:srgbClr val="FBFFFF"/>
          </a:solidFill>
        </p:spPr>
      </p:sp>
      <p:sp>
        <p:nvSpPr>
          <p:cNvPr id="5" name="TextBox 5"/>
          <p:cNvSpPr txBox="1"/>
          <p:nvPr/>
        </p:nvSpPr>
        <p:spPr>
          <a:xfrm>
            <a:off x="6639461" y="1084394"/>
            <a:ext cx="5252785" cy="981075"/>
          </a:xfrm>
          <a:prstGeom prst="rect">
            <a:avLst/>
          </a:prstGeom>
        </p:spPr>
        <p:txBody>
          <a:bodyPr lIns="0" tIns="0" rIns="0" bIns="0" rtlCol="0" anchor="t">
            <a:spAutoFit/>
          </a:bodyPr>
          <a:lstStyle/>
          <a:p>
            <a:pPr algn="ctr">
              <a:lnSpc>
                <a:spcPts val="7800"/>
              </a:lnSpc>
            </a:pPr>
            <a:r>
              <a:rPr lang="en-US" sz="6000" spc="60">
                <a:solidFill>
                  <a:srgbClr val="BBD9D7"/>
                </a:solidFill>
                <a:latin typeface="Quando"/>
              </a:rPr>
              <a:t>Sending</a:t>
            </a:r>
          </a:p>
        </p:txBody>
      </p:sp>
      <p:grpSp>
        <p:nvGrpSpPr>
          <p:cNvPr id="6" name="Group 6"/>
          <p:cNvGrpSpPr/>
          <p:nvPr/>
        </p:nvGrpSpPr>
        <p:grpSpPr>
          <a:xfrm>
            <a:off x="3475621" y="3354773"/>
            <a:ext cx="243706" cy="243706"/>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8" name="Group 8"/>
          <p:cNvGrpSpPr/>
          <p:nvPr/>
        </p:nvGrpSpPr>
        <p:grpSpPr>
          <a:xfrm>
            <a:off x="14325600" y="3371835"/>
            <a:ext cx="243706" cy="243706"/>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10" name="Group 10"/>
          <p:cNvGrpSpPr/>
          <p:nvPr/>
        </p:nvGrpSpPr>
        <p:grpSpPr>
          <a:xfrm>
            <a:off x="8900294" y="3354773"/>
            <a:ext cx="243706" cy="243706"/>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sp>
        <p:nvSpPr>
          <p:cNvPr id="12" name="TextBox 12"/>
          <p:cNvSpPr txBox="1"/>
          <p:nvPr/>
        </p:nvSpPr>
        <p:spPr>
          <a:xfrm>
            <a:off x="243706" y="3562349"/>
            <a:ext cx="18044294" cy="7477126"/>
          </a:xfrm>
          <a:prstGeom prst="rect">
            <a:avLst/>
          </a:prstGeom>
        </p:spPr>
        <p:txBody>
          <a:bodyPr lIns="0" tIns="0" rIns="0" bIns="0" rtlCol="0" anchor="t">
            <a:spAutoFit/>
          </a:bodyPr>
          <a:lstStyle/>
          <a:p>
            <a:pPr algn="ctr">
              <a:lnSpc>
                <a:spcPts val="5999"/>
              </a:lnSpc>
            </a:pPr>
            <a:r>
              <a:rPr lang="en-US" sz="3999" spc="39">
                <a:solidFill>
                  <a:srgbClr val="000000"/>
                </a:solidFill>
                <a:latin typeface="Montserrat"/>
              </a:rPr>
              <a:t>The Jerusalem council also sent a letter to the churches concerning men who were unsettling them.</a:t>
            </a:r>
          </a:p>
          <a:p>
            <a:pPr algn="ctr">
              <a:lnSpc>
                <a:spcPts val="5999"/>
              </a:lnSpc>
            </a:pPr>
            <a:endParaRPr lang="en-US" sz="3999" spc="39">
              <a:solidFill>
                <a:srgbClr val="000000"/>
              </a:solidFill>
              <a:latin typeface="Montserrat"/>
            </a:endParaRPr>
          </a:p>
          <a:p>
            <a:pPr algn="ctr">
              <a:lnSpc>
                <a:spcPts val="5999"/>
              </a:lnSpc>
            </a:pPr>
            <a:r>
              <a:rPr lang="en-US" sz="3999" spc="39">
                <a:solidFill>
                  <a:srgbClr val="000000"/>
                </a:solidFill>
                <a:latin typeface="Montserrat"/>
              </a:rPr>
              <a:t>“</a:t>
            </a:r>
            <a:r>
              <a:rPr lang="en-US" sz="3999" spc="39">
                <a:solidFill>
                  <a:srgbClr val="000000"/>
                </a:solidFill>
                <a:latin typeface="Montserrat Bold Italics"/>
              </a:rPr>
              <a:t>Since we have heard that some persons have gone out from us and troubled you with words, unsettling your minds, </a:t>
            </a:r>
            <a:r>
              <a:rPr lang="en-US" sz="3999" u="sng" spc="39">
                <a:solidFill>
                  <a:srgbClr val="000000"/>
                </a:solidFill>
                <a:latin typeface="Montserrat Bold Italics"/>
              </a:rPr>
              <a:t>although we gave them no instructions.</a:t>
            </a:r>
            <a:r>
              <a:rPr lang="en-US" sz="3999" spc="39">
                <a:solidFill>
                  <a:srgbClr val="000000"/>
                </a:solidFill>
                <a:latin typeface="Montserrat"/>
              </a:rPr>
              <a:t>”</a:t>
            </a:r>
          </a:p>
          <a:p>
            <a:pPr algn="ctr">
              <a:lnSpc>
                <a:spcPts val="5999"/>
              </a:lnSpc>
            </a:pPr>
            <a:endParaRPr lang="en-US" sz="3999" spc="39">
              <a:solidFill>
                <a:srgbClr val="000000"/>
              </a:solidFill>
              <a:latin typeface="Montserrat"/>
            </a:endParaRPr>
          </a:p>
          <a:p>
            <a:pPr algn="r">
              <a:lnSpc>
                <a:spcPts val="5999"/>
              </a:lnSpc>
            </a:pPr>
            <a:r>
              <a:rPr lang="en-US" sz="3999" spc="39">
                <a:solidFill>
                  <a:srgbClr val="000000"/>
                </a:solidFill>
                <a:latin typeface="Montserrat Bold"/>
              </a:rPr>
              <a:t>Acts 15:24</a:t>
            </a:r>
          </a:p>
          <a:p>
            <a:pPr algn="ctr">
              <a:lnSpc>
                <a:spcPts val="5999"/>
              </a:lnSpc>
            </a:pPr>
            <a:endParaRPr lang="en-US" sz="3999" spc="39">
              <a:solidFill>
                <a:srgbClr val="000000"/>
              </a:solidFill>
              <a:latin typeface="Montserrat Bold"/>
            </a:endParaRPr>
          </a:p>
          <a:p>
            <a:pPr algn="ctr">
              <a:lnSpc>
                <a:spcPts val="5999"/>
              </a:lnSpc>
              <a:spcBef>
                <a:spcPct val="0"/>
              </a:spcBef>
            </a:pPr>
            <a:endParaRPr lang="en-US" sz="3999" spc="39">
              <a:solidFill>
                <a:srgbClr val="000000"/>
              </a:solidFill>
              <a:latin typeface="Montserrat Bold"/>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3597474" y="3459565"/>
            <a:ext cx="10849347" cy="34123"/>
          </a:xfrm>
          <a:prstGeom prst="rect">
            <a:avLst/>
          </a:prstGeom>
          <a:solidFill>
            <a:srgbClr val="FBFFFF"/>
          </a:solidFill>
        </p:spPr>
      </p:sp>
      <p:sp>
        <p:nvSpPr>
          <p:cNvPr id="3" name="AutoShape 3"/>
          <p:cNvSpPr/>
          <p:nvPr/>
        </p:nvSpPr>
        <p:spPr>
          <a:xfrm>
            <a:off x="-74172" y="-114090"/>
            <a:ext cx="18436343" cy="1270100"/>
          </a:xfrm>
          <a:prstGeom prst="rect">
            <a:avLst/>
          </a:prstGeom>
          <a:solidFill>
            <a:srgbClr val="FBFFFF">
              <a:alpha val="21961"/>
            </a:srgbClr>
          </a:solidFill>
        </p:spPr>
      </p:sp>
      <p:sp>
        <p:nvSpPr>
          <p:cNvPr id="4" name="AutoShape 4"/>
          <p:cNvSpPr/>
          <p:nvPr/>
        </p:nvSpPr>
        <p:spPr>
          <a:xfrm>
            <a:off x="5923325" y="-307502"/>
            <a:ext cx="6685056" cy="3418798"/>
          </a:xfrm>
          <a:prstGeom prst="rect">
            <a:avLst/>
          </a:prstGeom>
          <a:solidFill>
            <a:srgbClr val="FBFFFF"/>
          </a:solidFill>
        </p:spPr>
      </p:sp>
      <p:sp>
        <p:nvSpPr>
          <p:cNvPr id="5" name="TextBox 5"/>
          <p:cNvSpPr txBox="1"/>
          <p:nvPr/>
        </p:nvSpPr>
        <p:spPr>
          <a:xfrm>
            <a:off x="6639461" y="1084394"/>
            <a:ext cx="5252785" cy="981075"/>
          </a:xfrm>
          <a:prstGeom prst="rect">
            <a:avLst/>
          </a:prstGeom>
        </p:spPr>
        <p:txBody>
          <a:bodyPr lIns="0" tIns="0" rIns="0" bIns="0" rtlCol="0" anchor="t">
            <a:spAutoFit/>
          </a:bodyPr>
          <a:lstStyle/>
          <a:p>
            <a:pPr algn="ctr">
              <a:lnSpc>
                <a:spcPts val="7800"/>
              </a:lnSpc>
            </a:pPr>
            <a:r>
              <a:rPr lang="en-US" sz="6000" spc="60">
                <a:solidFill>
                  <a:srgbClr val="BBD9D7"/>
                </a:solidFill>
                <a:latin typeface="Quando"/>
              </a:rPr>
              <a:t>Supporting</a:t>
            </a:r>
          </a:p>
        </p:txBody>
      </p:sp>
      <p:grpSp>
        <p:nvGrpSpPr>
          <p:cNvPr id="6" name="Group 6"/>
          <p:cNvGrpSpPr/>
          <p:nvPr/>
        </p:nvGrpSpPr>
        <p:grpSpPr>
          <a:xfrm>
            <a:off x="3475621" y="3354773"/>
            <a:ext cx="243706" cy="243706"/>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8" name="Group 8"/>
          <p:cNvGrpSpPr/>
          <p:nvPr/>
        </p:nvGrpSpPr>
        <p:grpSpPr>
          <a:xfrm>
            <a:off x="14325600" y="3371835"/>
            <a:ext cx="243706" cy="243706"/>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10" name="Group 10"/>
          <p:cNvGrpSpPr/>
          <p:nvPr/>
        </p:nvGrpSpPr>
        <p:grpSpPr>
          <a:xfrm>
            <a:off x="8900294" y="3354773"/>
            <a:ext cx="243706" cy="243706"/>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sp>
        <p:nvSpPr>
          <p:cNvPr id="12" name="TextBox 12"/>
          <p:cNvSpPr txBox="1"/>
          <p:nvPr/>
        </p:nvSpPr>
        <p:spPr>
          <a:xfrm>
            <a:off x="243706" y="4381964"/>
            <a:ext cx="18044294" cy="3714751"/>
          </a:xfrm>
          <a:prstGeom prst="rect">
            <a:avLst/>
          </a:prstGeom>
        </p:spPr>
        <p:txBody>
          <a:bodyPr lIns="0" tIns="0" rIns="0" bIns="0" rtlCol="0" anchor="t">
            <a:spAutoFit/>
          </a:bodyPr>
          <a:lstStyle/>
          <a:p>
            <a:pPr algn="ctr">
              <a:lnSpc>
                <a:spcPts val="5999"/>
              </a:lnSpc>
            </a:pPr>
            <a:r>
              <a:rPr lang="en-US" sz="3999" spc="39">
                <a:solidFill>
                  <a:srgbClr val="000000"/>
                </a:solidFill>
                <a:latin typeface="Montserrat"/>
              </a:rPr>
              <a:t>The church also has a role to play with regard to supporting its missionaries. In </a:t>
            </a:r>
            <a:r>
              <a:rPr lang="en-US" sz="3999" spc="39">
                <a:solidFill>
                  <a:srgbClr val="000000"/>
                </a:solidFill>
                <a:latin typeface="Montserrat Bold"/>
              </a:rPr>
              <a:t>3 John 5-8 </a:t>
            </a:r>
            <a:r>
              <a:rPr lang="en-US" sz="3999" spc="39">
                <a:solidFill>
                  <a:srgbClr val="000000"/>
                </a:solidFill>
                <a:latin typeface="Montserrat"/>
              </a:rPr>
              <a:t>the Apostle</a:t>
            </a:r>
            <a:r>
              <a:rPr lang="en-US" sz="3999" spc="39">
                <a:solidFill>
                  <a:srgbClr val="000000"/>
                </a:solidFill>
                <a:latin typeface="Montserrat Bold"/>
              </a:rPr>
              <a:t> </a:t>
            </a:r>
            <a:r>
              <a:rPr lang="en-US" sz="3999" spc="39">
                <a:solidFill>
                  <a:srgbClr val="000000"/>
                </a:solidFill>
                <a:latin typeface="Montserrat"/>
              </a:rPr>
              <a:t>John commends Gaius for his hospitality to the men from his church. He further tells them to </a:t>
            </a:r>
            <a:r>
              <a:rPr lang="en-US" sz="3999" u="sng" spc="39">
                <a:solidFill>
                  <a:srgbClr val="000000"/>
                </a:solidFill>
                <a:latin typeface="Montserrat Bold Italics"/>
              </a:rPr>
              <a:t>send them on their journey in a manner worthy of God.</a:t>
            </a:r>
          </a:p>
          <a:p>
            <a:pPr algn="ctr">
              <a:lnSpc>
                <a:spcPts val="5999"/>
              </a:lnSpc>
              <a:spcBef>
                <a:spcPct val="0"/>
              </a:spcBef>
            </a:pPr>
            <a:endParaRPr lang="en-US" sz="3999" u="sng" spc="39">
              <a:solidFill>
                <a:srgbClr val="000000"/>
              </a:solidFill>
              <a:latin typeface="Montserrat Bold Itali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3597474" y="3459565"/>
            <a:ext cx="10849347" cy="34123"/>
          </a:xfrm>
          <a:prstGeom prst="rect">
            <a:avLst/>
          </a:prstGeom>
          <a:solidFill>
            <a:srgbClr val="FBFFFF"/>
          </a:solidFill>
        </p:spPr>
      </p:sp>
      <p:sp>
        <p:nvSpPr>
          <p:cNvPr id="3" name="AutoShape 3"/>
          <p:cNvSpPr/>
          <p:nvPr/>
        </p:nvSpPr>
        <p:spPr>
          <a:xfrm>
            <a:off x="-74172" y="-114090"/>
            <a:ext cx="18436343" cy="1270100"/>
          </a:xfrm>
          <a:prstGeom prst="rect">
            <a:avLst/>
          </a:prstGeom>
          <a:solidFill>
            <a:srgbClr val="FBFFFF">
              <a:alpha val="21961"/>
            </a:srgbClr>
          </a:solidFill>
        </p:spPr>
      </p:sp>
      <p:sp>
        <p:nvSpPr>
          <p:cNvPr id="4" name="AutoShape 4"/>
          <p:cNvSpPr/>
          <p:nvPr/>
        </p:nvSpPr>
        <p:spPr>
          <a:xfrm>
            <a:off x="5923325" y="-307502"/>
            <a:ext cx="6685056" cy="3418798"/>
          </a:xfrm>
          <a:prstGeom prst="rect">
            <a:avLst/>
          </a:prstGeom>
          <a:solidFill>
            <a:srgbClr val="FBFFFF"/>
          </a:solidFill>
        </p:spPr>
      </p:sp>
      <p:sp>
        <p:nvSpPr>
          <p:cNvPr id="5" name="TextBox 5"/>
          <p:cNvSpPr txBox="1"/>
          <p:nvPr/>
        </p:nvSpPr>
        <p:spPr>
          <a:xfrm>
            <a:off x="6639461" y="1084394"/>
            <a:ext cx="5252785" cy="981075"/>
          </a:xfrm>
          <a:prstGeom prst="rect">
            <a:avLst/>
          </a:prstGeom>
        </p:spPr>
        <p:txBody>
          <a:bodyPr lIns="0" tIns="0" rIns="0" bIns="0" rtlCol="0" anchor="t">
            <a:spAutoFit/>
          </a:bodyPr>
          <a:lstStyle/>
          <a:p>
            <a:pPr algn="ctr">
              <a:lnSpc>
                <a:spcPts val="7800"/>
              </a:lnSpc>
            </a:pPr>
            <a:r>
              <a:rPr lang="en-US" sz="6000" spc="60">
                <a:solidFill>
                  <a:srgbClr val="BBD9D7"/>
                </a:solidFill>
                <a:latin typeface="Quando"/>
              </a:rPr>
              <a:t>Praying</a:t>
            </a:r>
          </a:p>
        </p:txBody>
      </p:sp>
      <p:grpSp>
        <p:nvGrpSpPr>
          <p:cNvPr id="6" name="Group 6"/>
          <p:cNvGrpSpPr/>
          <p:nvPr/>
        </p:nvGrpSpPr>
        <p:grpSpPr>
          <a:xfrm>
            <a:off x="3475621" y="3354773"/>
            <a:ext cx="243706" cy="243706"/>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8" name="Group 8"/>
          <p:cNvGrpSpPr/>
          <p:nvPr/>
        </p:nvGrpSpPr>
        <p:grpSpPr>
          <a:xfrm>
            <a:off x="14325600" y="3371835"/>
            <a:ext cx="243706" cy="243706"/>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grpSp>
        <p:nvGrpSpPr>
          <p:cNvPr id="10" name="Group 10"/>
          <p:cNvGrpSpPr/>
          <p:nvPr/>
        </p:nvGrpSpPr>
        <p:grpSpPr>
          <a:xfrm>
            <a:off x="8900294" y="3354773"/>
            <a:ext cx="243706" cy="243706"/>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BFFFF"/>
            </a:solidFill>
          </p:spPr>
        </p:sp>
      </p:grpSp>
      <p:sp>
        <p:nvSpPr>
          <p:cNvPr id="12" name="TextBox 12"/>
          <p:cNvSpPr txBox="1"/>
          <p:nvPr/>
        </p:nvSpPr>
        <p:spPr>
          <a:xfrm>
            <a:off x="0" y="4164515"/>
            <a:ext cx="18288000" cy="5219701"/>
          </a:xfrm>
          <a:prstGeom prst="rect">
            <a:avLst/>
          </a:prstGeom>
        </p:spPr>
        <p:txBody>
          <a:bodyPr lIns="0" tIns="0" rIns="0" bIns="0" rtlCol="0" anchor="t">
            <a:spAutoFit/>
          </a:bodyPr>
          <a:lstStyle/>
          <a:p>
            <a:pPr algn="just">
              <a:lnSpc>
                <a:spcPts val="5999"/>
              </a:lnSpc>
            </a:pPr>
            <a:r>
              <a:rPr lang="en-US" sz="3999" spc="39">
                <a:solidFill>
                  <a:srgbClr val="000000"/>
                </a:solidFill>
                <a:latin typeface="Montserrat"/>
              </a:rPr>
              <a:t>The mission field is a hard place. Therefore the church should pray for:</a:t>
            </a:r>
          </a:p>
          <a:p>
            <a:pPr marL="863595" lvl="1" indent="-431797" algn="just">
              <a:lnSpc>
                <a:spcPts val="5999"/>
              </a:lnSpc>
              <a:buFont typeface="Arial"/>
              <a:buChar char="•"/>
            </a:pPr>
            <a:r>
              <a:rPr lang="en-US" sz="3999" spc="39">
                <a:solidFill>
                  <a:srgbClr val="000000"/>
                </a:solidFill>
                <a:latin typeface="Montserrat"/>
              </a:rPr>
              <a:t>Grace for the missionary to proclaim the gospel boldly (</a:t>
            </a:r>
            <a:r>
              <a:rPr lang="en-US" sz="3999" spc="39">
                <a:solidFill>
                  <a:srgbClr val="000000"/>
                </a:solidFill>
                <a:latin typeface="Montserrat Bold"/>
              </a:rPr>
              <a:t>Ephesians 6:19-20</a:t>
            </a:r>
            <a:r>
              <a:rPr lang="en-US" sz="3999" spc="39">
                <a:solidFill>
                  <a:srgbClr val="000000"/>
                </a:solidFill>
                <a:latin typeface="Montserrat"/>
              </a:rPr>
              <a:t>).</a:t>
            </a:r>
          </a:p>
          <a:p>
            <a:pPr marL="863595" lvl="1" indent="-431797" algn="just">
              <a:lnSpc>
                <a:spcPts val="5999"/>
              </a:lnSpc>
              <a:buFont typeface="Arial"/>
              <a:buChar char="•"/>
            </a:pPr>
            <a:r>
              <a:rPr lang="en-US" sz="3999" spc="39">
                <a:solidFill>
                  <a:srgbClr val="000000"/>
                </a:solidFill>
                <a:latin typeface="Montserrat"/>
              </a:rPr>
              <a:t>The safety of the missionary and his family.</a:t>
            </a:r>
          </a:p>
          <a:p>
            <a:pPr marL="863595" lvl="1" indent="-431797" algn="just">
              <a:lnSpc>
                <a:spcPts val="5999"/>
              </a:lnSpc>
              <a:buFont typeface="Arial"/>
              <a:buChar char="•"/>
            </a:pPr>
            <a:r>
              <a:rPr lang="en-US" sz="3999" spc="39">
                <a:solidFill>
                  <a:srgbClr val="000000"/>
                </a:solidFill>
                <a:latin typeface="Montserrat"/>
              </a:rPr>
              <a:t>More laborers to help out the missionary (</a:t>
            </a:r>
            <a:r>
              <a:rPr lang="en-US" sz="3999" spc="39">
                <a:solidFill>
                  <a:srgbClr val="000000"/>
                </a:solidFill>
                <a:latin typeface="Montserrat Bold"/>
              </a:rPr>
              <a:t>Matthew 9:38</a:t>
            </a:r>
            <a:r>
              <a:rPr lang="en-US" sz="3999" spc="39">
                <a:solidFill>
                  <a:srgbClr val="000000"/>
                </a:solidFill>
                <a:latin typeface="Montserrat"/>
              </a:rPr>
              <a:t>).</a:t>
            </a:r>
          </a:p>
          <a:p>
            <a:pPr marL="863595" lvl="1" indent="-431797" algn="just">
              <a:lnSpc>
                <a:spcPts val="5999"/>
              </a:lnSpc>
              <a:buFont typeface="Arial"/>
              <a:buChar char="•"/>
            </a:pPr>
            <a:r>
              <a:rPr lang="en-US" sz="3999" spc="39">
                <a:solidFill>
                  <a:srgbClr val="000000"/>
                </a:solidFill>
                <a:latin typeface="Montserrat"/>
              </a:rPr>
              <a:t>Conversions where the missionary is serving.</a:t>
            </a:r>
          </a:p>
          <a:p>
            <a:pPr algn="ctr">
              <a:lnSpc>
                <a:spcPts val="5999"/>
              </a:lnSpc>
              <a:spcBef>
                <a:spcPct val="0"/>
              </a:spcBef>
            </a:pPr>
            <a:endParaRPr lang="en-US" sz="3999" spc="39">
              <a:solidFill>
                <a:srgbClr val="000000"/>
              </a:solidFill>
              <a:latin typeface="Montserrat"/>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 name="AutoShape 2"/>
          <p:cNvSpPr/>
          <p:nvPr/>
        </p:nvSpPr>
        <p:spPr>
          <a:xfrm>
            <a:off x="15209808" y="1028700"/>
            <a:ext cx="2049492" cy="8229600"/>
          </a:xfrm>
          <a:prstGeom prst="rect">
            <a:avLst/>
          </a:prstGeom>
          <a:solidFill>
            <a:srgbClr val="BBD9D7">
              <a:alpha val="21961"/>
            </a:srgbClr>
          </a:solidFill>
        </p:spPr>
      </p:sp>
      <p:sp>
        <p:nvSpPr>
          <p:cNvPr id="3" name="AutoShape 3"/>
          <p:cNvSpPr/>
          <p:nvPr/>
        </p:nvSpPr>
        <p:spPr>
          <a:xfrm>
            <a:off x="1012346" y="1028700"/>
            <a:ext cx="6099693" cy="8229600"/>
          </a:xfrm>
          <a:prstGeom prst="rect">
            <a:avLst/>
          </a:prstGeom>
          <a:solidFill>
            <a:srgbClr val="BBD9D7"/>
          </a:solidFill>
        </p:spPr>
      </p:sp>
      <p:pic>
        <p:nvPicPr>
          <p:cNvPr id="4" name="Picture 4"/>
          <p:cNvPicPr>
            <a:picLocks noChangeAspect="1"/>
          </p:cNvPicPr>
          <p:nvPr/>
        </p:nvPicPr>
        <p:blipFill>
          <a:blip r:embed="rId2"/>
          <a:srcRect/>
          <a:stretch>
            <a:fillRect/>
          </a:stretch>
        </p:blipFill>
        <p:spPr>
          <a:xfrm>
            <a:off x="6393145" y="1911820"/>
            <a:ext cx="9537823" cy="6463360"/>
          </a:xfrm>
          <a:prstGeom prst="rect">
            <a:avLst/>
          </a:prstGeom>
        </p:spPr>
      </p:pic>
      <p:sp>
        <p:nvSpPr>
          <p:cNvPr id="5" name="TextBox 5"/>
          <p:cNvSpPr txBox="1"/>
          <p:nvPr/>
        </p:nvSpPr>
        <p:spPr>
          <a:xfrm>
            <a:off x="1863637" y="3983067"/>
            <a:ext cx="4397111" cy="2209801"/>
          </a:xfrm>
          <a:prstGeom prst="rect">
            <a:avLst/>
          </a:prstGeom>
        </p:spPr>
        <p:txBody>
          <a:bodyPr lIns="0" tIns="0" rIns="0" bIns="0" rtlCol="0" anchor="t">
            <a:spAutoFit/>
          </a:bodyPr>
          <a:lstStyle/>
          <a:p>
            <a:pPr>
              <a:lnSpc>
                <a:spcPts val="5999"/>
              </a:lnSpc>
            </a:pPr>
            <a:r>
              <a:rPr lang="en-US" sz="3999" spc="39">
                <a:solidFill>
                  <a:srgbClr val="FBFFFF"/>
                </a:solidFill>
                <a:latin typeface="Montserrat Bold"/>
              </a:rPr>
              <a:t>WHO SHOULD THE LOCAL CHURCH SEND?</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 name="AutoShape 2"/>
          <p:cNvSpPr/>
          <p:nvPr/>
        </p:nvSpPr>
        <p:spPr>
          <a:xfrm>
            <a:off x="10057972" y="-240181"/>
            <a:ext cx="8459312" cy="10747221"/>
          </a:xfrm>
          <a:prstGeom prst="rect">
            <a:avLst/>
          </a:prstGeom>
          <a:solidFill>
            <a:srgbClr val="BBD9D7"/>
          </a:solidFill>
        </p:spPr>
      </p:sp>
      <p:pic>
        <p:nvPicPr>
          <p:cNvPr id="3" name="Picture 3"/>
          <p:cNvPicPr>
            <a:picLocks noChangeAspect="1"/>
          </p:cNvPicPr>
          <p:nvPr/>
        </p:nvPicPr>
        <p:blipFill>
          <a:blip r:embed="rId2"/>
          <a:srcRect/>
          <a:stretch>
            <a:fillRect/>
          </a:stretch>
        </p:blipFill>
        <p:spPr>
          <a:xfrm>
            <a:off x="0" y="1859988"/>
            <a:ext cx="10057972" cy="6705315"/>
          </a:xfrm>
          <a:prstGeom prst="rect">
            <a:avLst/>
          </a:prstGeom>
        </p:spPr>
      </p:pic>
      <p:sp>
        <p:nvSpPr>
          <p:cNvPr id="4" name="TextBox 4"/>
          <p:cNvSpPr txBox="1"/>
          <p:nvPr/>
        </p:nvSpPr>
        <p:spPr>
          <a:xfrm>
            <a:off x="10057972" y="2914418"/>
            <a:ext cx="8230028" cy="4467226"/>
          </a:xfrm>
          <a:prstGeom prst="rect">
            <a:avLst/>
          </a:prstGeom>
        </p:spPr>
        <p:txBody>
          <a:bodyPr lIns="0" tIns="0" rIns="0" bIns="0" rtlCol="0" anchor="t">
            <a:spAutoFit/>
          </a:bodyPr>
          <a:lstStyle/>
          <a:p>
            <a:pPr algn="ctr">
              <a:lnSpc>
                <a:spcPts val="5999"/>
              </a:lnSpc>
              <a:spcBef>
                <a:spcPct val="0"/>
              </a:spcBef>
            </a:pPr>
            <a:r>
              <a:rPr lang="en-US" sz="3999" spc="39">
                <a:solidFill>
                  <a:srgbClr val="000000"/>
                </a:solidFill>
                <a:latin typeface="Montserrat"/>
              </a:rPr>
              <a:t>The local church should send someone whom they have:</a:t>
            </a:r>
          </a:p>
          <a:p>
            <a:pPr algn="ctr">
              <a:lnSpc>
                <a:spcPts val="5999"/>
              </a:lnSpc>
              <a:spcBef>
                <a:spcPct val="0"/>
              </a:spcBef>
            </a:pPr>
            <a:endParaRPr lang="en-US" sz="3999" spc="39">
              <a:solidFill>
                <a:srgbClr val="000000"/>
              </a:solidFill>
              <a:latin typeface="Montserrat"/>
            </a:endParaRPr>
          </a:p>
          <a:p>
            <a:pPr marL="863595" lvl="1" indent="-431797" algn="ctr">
              <a:lnSpc>
                <a:spcPts val="5999"/>
              </a:lnSpc>
              <a:buFont typeface="Arial"/>
              <a:buChar char="•"/>
            </a:pPr>
            <a:r>
              <a:rPr lang="en-US" sz="3999" spc="39">
                <a:solidFill>
                  <a:srgbClr val="000000"/>
                </a:solidFill>
                <a:latin typeface="Montserrat"/>
              </a:rPr>
              <a:t>Assessed/Evaluated</a:t>
            </a:r>
          </a:p>
          <a:p>
            <a:pPr marL="863595" lvl="1" indent="-431797" algn="ctr">
              <a:lnSpc>
                <a:spcPts val="5999"/>
              </a:lnSpc>
              <a:buFont typeface="Arial"/>
              <a:buChar char="•"/>
            </a:pPr>
            <a:r>
              <a:rPr lang="en-US" sz="3999" spc="39">
                <a:solidFill>
                  <a:srgbClr val="000000"/>
                </a:solidFill>
                <a:latin typeface="Montserrat"/>
              </a:rPr>
              <a:t>Affirmed</a:t>
            </a:r>
          </a:p>
          <a:p>
            <a:pPr marL="863595" lvl="1" indent="-431797" algn="ctr">
              <a:lnSpc>
                <a:spcPts val="5999"/>
              </a:lnSpc>
              <a:buFont typeface="Arial"/>
              <a:buChar char="•"/>
            </a:pPr>
            <a:r>
              <a:rPr lang="en-US" sz="3999" spc="39">
                <a:solidFill>
                  <a:srgbClr val="000000"/>
                </a:solidFill>
                <a:latin typeface="Montserrat"/>
              </a:rPr>
              <a:t>Taught/Trained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7755526" y="3101338"/>
            <a:ext cx="10507077" cy="4084324"/>
          </a:xfrm>
          <a:prstGeom prst="rect">
            <a:avLst/>
          </a:prstGeom>
          <a:solidFill>
            <a:srgbClr val="FBFFFF"/>
          </a:solidFill>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7889341" y="3070862"/>
            <a:ext cx="1388474" cy="4114800"/>
          </a:xfrm>
          <a:prstGeom prst="rect">
            <a:avLst/>
          </a:prstGeom>
        </p:spPr>
      </p:pic>
      <p:sp>
        <p:nvSpPr>
          <p:cNvPr id="4" name="TextBox 4"/>
          <p:cNvSpPr txBox="1"/>
          <p:nvPr/>
        </p:nvSpPr>
        <p:spPr>
          <a:xfrm>
            <a:off x="9144000" y="4084520"/>
            <a:ext cx="8884655" cy="1457325"/>
          </a:xfrm>
          <a:prstGeom prst="rect">
            <a:avLst/>
          </a:prstGeom>
        </p:spPr>
        <p:txBody>
          <a:bodyPr lIns="0" tIns="0" rIns="0" bIns="0" rtlCol="0" anchor="t">
            <a:spAutoFit/>
          </a:bodyPr>
          <a:lstStyle/>
          <a:p>
            <a:pPr algn="ctr">
              <a:lnSpc>
                <a:spcPts val="11700"/>
              </a:lnSpc>
            </a:pPr>
            <a:r>
              <a:rPr lang="en-US" sz="9000" spc="89">
                <a:solidFill>
                  <a:srgbClr val="BBD9D7"/>
                </a:solidFill>
                <a:latin typeface="Quando"/>
              </a:rPr>
              <a:t>ASSESSMENT</a:t>
            </a:r>
          </a:p>
        </p:txBody>
      </p:sp>
      <p:sp>
        <p:nvSpPr>
          <p:cNvPr id="5" name="TextBox 5"/>
          <p:cNvSpPr txBox="1"/>
          <p:nvPr/>
        </p:nvSpPr>
        <p:spPr>
          <a:xfrm>
            <a:off x="125451" y="1028699"/>
            <a:ext cx="7496260" cy="8229601"/>
          </a:xfrm>
          <a:prstGeom prst="rect">
            <a:avLst/>
          </a:prstGeom>
        </p:spPr>
        <p:txBody>
          <a:bodyPr lIns="0" tIns="0" rIns="0" bIns="0" rtlCol="0" anchor="t">
            <a:spAutoFit/>
          </a:bodyPr>
          <a:lstStyle/>
          <a:p>
            <a:pPr>
              <a:lnSpc>
                <a:spcPts val="5999"/>
              </a:lnSpc>
              <a:spcBef>
                <a:spcPct val="0"/>
              </a:spcBef>
            </a:pPr>
            <a:r>
              <a:rPr lang="en-US" sz="3999" spc="39">
                <a:solidFill>
                  <a:srgbClr val="000000"/>
                </a:solidFill>
                <a:latin typeface="Montserrat"/>
              </a:rPr>
              <a:t>The local church should first assess the “would be” missionary. They should assess their:</a:t>
            </a:r>
          </a:p>
          <a:p>
            <a:pPr>
              <a:lnSpc>
                <a:spcPts val="5999"/>
              </a:lnSpc>
              <a:spcBef>
                <a:spcPct val="0"/>
              </a:spcBef>
            </a:pPr>
            <a:endParaRPr lang="en-US" sz="3999" spc="39">
              <a:solidFill>
                <a:srgbClr val="000000"/>
              </a:solidFill>
              <a:latin typeface="Montserrat"/>
            </a:endParaRPr>
          </a:p>
          <a:p>
            <a:pPr marL="863595" lvl="1" indent="-431797">
              <a:lnSpc>
                <a:spcPts val="5999"/>
              </a:lnSpc>
              <a:buFont typeface="Arial"/>
              <a:buChar char="•"/>
            </a:pPr>
            <a:r>
              <a:rPr lang="en-US" sz="3999" spc="39">
                <a:solidFill>
                  <a:srgbClr val="000000"/>
                </a:solidFill>
                <a:latin typeface="Montserrat Bold"/>
              </a:rPr>
              <a:t>Character</a:t>
            </a:r>
            <a:r>
              <a:rPr lang="en-US" sz="3999" spc="39">
                <a:solidFill>
                  <a:srgbClr val="000000"/>
                </a:solidFill>
                <a:latin typeface="Montserrat"/>
              </a:rPr>
              <a:t>: Who are they?</a:t>
            </a:r>
          </a:p>
          <a:p>
            <a:pPr marL="863595" lvl="1" indent="-431797">
              <a:lnSpc>
                <a:spcPts val="5999"/>
              </a:lnSpc>
              <a:buFont typeface="Arial"/>
              <a:buChar char="•"/>
            </a:pPr>
            <a:r>
              <a:rPr lang="en-US" sz="3999" spc="39">
                <a:solidFill>
                  <a:srgbClr val="000000"/>
                </a:solidFill>
                <a:latin typeface="Montserrat Bold"/>
              </a:rPr>
              <a:t>Conviction</a:t>
            </a:r>
            <a:r>
              <a:rPr lang="en-US" sz="3999" spc="39">
                <a:solidFill>
                  <a:srgbClr val="000000"/>
                </a:solidFill>
                <a:latin typeface="Montserrat"/>
              </a:rPr>
              <a:t>: What do they believe?</a:t>
            </a:r>
          </a:p>
          <a:p>
            <a:pPr marL="863595" lvl="1" indent="-431797">
              <a:lnSpc>
                <a:spcPts val="5999"/>
              </a:lnSpc>
              <a:buFont typeface="Arial"/>
              <a:buChar char="•"/>
            </a:pPr>
            <a:r>
              <a:rPr lang="en-US" sz="3999" spc="39">
                <a:solidFill>
                  <a:srgbClr val="000000"/>
                </a:solidFill>
                <a:latin typeface="Montserrat Bold"/>
              </a:rPr>
              <a:t>Competence</a:t>
            </a:r>
            <a:r>
              <a:rPr lang="en-US" sz="3999" spc="39">
                <a:solidFill>
                  <a:srgbClr val="000000"/>
                </a:solidFill>
                <a:latin typeface="Montserrat"/>
              </a:rPr>
              <a:t>: Can they do the job?</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 name="AutoShape 2"/>
          <p:cNvSpPr/>
          <p:nvPr/>
        </p:nvSpPr>
        <p:spPr>
          <a:xfrm>
            <a:off x="1028700" y="1028700"/>
            <a:ext cx="1508945" cy="9522622"/>
          </a:xfrm>
          <a:prstGeom prst="rect">
            <a:avLst/>
          </a:prstGeom>
          <a:solidFill>
            <a:srgbClr val="BBD9D7">
              <a:alpha val="16863"/>
            </a:srgbClr>
          </a:solidFill>
        </p:spPr>
      </p:sp>
      <p:sp>
        <p:nvSpPr>
          <p:cNvPr id="3" name="AutoShape 3"/>
          <p:cNvSpPr/>
          <p:nvPr/>
        </p:nvSpPr>
        <p:spPr>
          <a:xfrm>
            <a:off x="2072318" y="1028700"/>
            <a:ext cx="8639581" cy="9522622"/>
          </a:xfrm>
          <a:prstGeom prst="rect">
            <a:avLst/>
          </a:prstGeom>
          <a:solidFill>
            <a:srgbClr val="BBD9D7"/>
          </a:solidFill>
        </p:spPr>
      </p:sp>
      <p:pic>
        <p:nvPicPr>
          <p:cNvPr id="4" name="Picture 4"/>
          <p:cNvPicPr>
            <a:picLocks noChangeAspect="1"/>
          </p:cNvPicPr>
          <p:nvPr/>
        </p:nvPicPr>
        <p:blipFill>
          <a:blip r:embed="rId2"/>
          <a:srcRect/>
          <a:stretch>
            <a:fillRect/>
          </a:stretch>
        </p:blipFill>
        <p:spPr>
          <a:xfrm>
            <a:off x="10711899" y="815364"/>
            <a:ext cx="7576101" cy="8920859"/>
          </a:xfrm>
          <a:prstGeom prst="rect">
            <a:avLst/>
          </a:prstGeom>
        </p:spPr>
      </p:pic>
      <p:sp>
        <p:nvSpPr>
          <p:cNvPr id="5" name="TextBox 5"/>
          <p:cNvSpPr txBox="1"/>
          <p:nvPr/>
        </p:nvSpPr>
        <p:spPr>
          <a:xfrm>
            <a:off x="2072318" y="3504010"/>
            <a:ext cx="8639581" cy="4467226"/>
          </a:xfrm>
          <a:prstGeom prst="rect">
            <a:avLst/>
          </a:prstGeom>
        </p:spPr>
        <p:txBody>
          <a:bodyPr lIns="0" tIns="0" rIns="0" bIns="0" rtlCol="0" anchor="t">
            <a:spAutoFit/>
          </a:bodyPr>
          <a:lstStyle/>
          <a:p>
            <a:pPr algn="ctr">
              <a:lnSpc>
                <a:spcPts val="5999"/>
              </a:lnSpc>
              <a:spcBef>
                <a:spcPct val="0"/>
              </a:spcBef>
            </a:pPr>
            <a:r>
              <a:rPr lang="en-US" sz="3999" spc="39">
                <a:solidFill>
                  <a:srgbClr val="000000"/>
                </a:solidFill>
                <a:latin typeface="Montserrat"/>
              </a:rPr>
              <a:t>“</a:t>
            </a:r>
            <a:r>
              <a:rPr lang="en-US" sz="3999" spc="39">
                <a:solidFill>
                  <a:srgbClr val="000000"/>
                </a:solidFill>
                <a:latin typeface="Montserrat Italics"/>
              </a:rPr>
              <a:t>It is not great talents God blesses so much as likeness to Jesus. A holy minister is an awful weapon in the hand of God.</a:t>
            </a:r>
            <a:r>
              <a:rPr lang="en-US" sz="3999" spc="39">
                <a:solidFill>
                  <a:srgbClr val="000000"/>
                </a:solidFill>
                <a:latin typeface="Montserrat"/>
              </a:rPr>
              <a:t>” </a:t>
            </a:r>
          </a:p>
          <a:p>
            <a:pPr algn="ctr">
              <a:lnSpc>
                <a:spcPts val="5999"/>
              </a:lnSpc>
              <a:spcBef>
                <a:spcPct val="0"/>
              </a:spcBef>
            </a:pPr>
            <a:endParaRPr lang="en-US" sz="3999" spc="39">
              <a:solidFill>
                <a:srgbClr val="000000"/>
              </a:solidFill>
              <a:latin typeface="Montserrat"/>
            </a:endParaRPr>
          </a:p>
          <a:p>
            <a:pPr algn="ctr">
              <a:lnSpc>
                <a:spcPts val="5999"/>
              </a:lnSpc>
              <a:spcBef>
                <a:spcPct val="0"/>
              </a:spcBef>
            </a:pPr>
            <a:r>
              <a:rPr lang="en-US" sz="3999" spc="39">
                <a:solidFill>
                  <a:srgbClr val="000000"/>
                </a:solidFill>
                <a:latin typeface="Montserrat"/>
              </a:rPr>
              <a:t>Robert Murray M’Cheyne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a:stretch>
            <a:fillRect/>
          </a:stretch>
        </p:blipFill>
        <p:spPr>
          <a:xfrm>
            <a:off x="7806498" y="1868157"/>
            <a:ext cx="10481502" cy="5869641"/>
          </a:xfrm>
          <a:prstGeom prst="rect">
            <a:avLst/>
          </a:prstGeom>
        </p:spPr>
      </p:pic>
      <p:sp>
        <p:nvSpPr>
          <p:cNvPr id="3" name="TextBox 3"/>
          <p:cNvSpPr txBox="1"/>
          <p:nvPr/>
        </p:nvSpPr>
        <p:spPr>
          <a:xfrm>
            <a:off x="-133815" y="600075"/>
            <a:ext cx="7940313" cy="8982076"/>
          </a:xfrm>
          <a:prstGeom prst="rect">
            <a:avLst/>
          </a:prstGeom>
        </p:spPr>
        <p:txBody>
          <a:bodyPr lIns="0" tIns="0" rIns="0" bIns="0" rtlCol="0" anchor="t">
            <a:spAutoFit/>
          </a:bodyPr>
          <a:lstStyle/>
          <a:p>
            <a:pPr algn="ctr">
              <a:lnSpc>
                <a:spcPts val="5999"/>
              </a:lnSpc>
              <a:spcBef>
                <a:spcPct val="0"/>
              </a:spcBef>
            </a:pPr>
            <a:r>
              <a:rPr lang="en-US" sz="3999" spc="39">
                <a:solidFill>
                  <a:srgbClr val="000000"/>
                </a:solidFill>
                <a:latin typeface="Montserrat"/>
              </a:rPr>
              <a:t>“</a:t>
            </a:r>
            <a:r>
              <a:rPr lang="en-US" sz="3999" spc="39">
                <a:solidFill>
                  <a:srgbClr val="000000"/>
                </a:solidFill>
                <a:latin typeface="Montserrat Bold Italics"/>
              </a:rPr>
              <a:t>We cannot know what prayer is for until we know life is war.</a:t>
            </a:r>
            <a:r>
              <a:rPr lang="en-US" sz="3999" spc="39">
                <a:solidFill>
                  <a:srgbClr val="000000"/>
                </a:solidFill>
                <a:latin typeface="Montserrat"/>
              </a:rPr>
              <a:t>”</a:t>
            </a:r>
          </a:p>
          <a:p>
            <a:pPr algn="ctr">
              <a:lnSpc>
                <a:spcPts val="5999"/>
              </a:lnSpc>
              <a:spcBef>
                <a:spcPct val="0"/>
              </a:spcBef>
            </a:pPr>
            <a:endParaRPr lang="en-US" sz="3999" spc="39">
              <a:solidFill>
                <a:srgbClr val="000000"/>
              </a:solidFill>
              <a:latin typeface="Montserrat"/>
            </a:endParaRPr>
          </a:p>
          <a:p>
            <a:pPr algn="ctr">
              <a:lnSpc>
                <a:spcPts val="5999"/>
              </a:lnSpc>
              <a:spcBef>
                <a:spcPct val="0"/>
              </a:spcBef>
            </a:pPr>
            <a:r>
              <a:rPr lang="en-US" sz="3999" spc="39">
                <a:solidFill>
                  <a:srgbClr val="000000"/>
                </a:solidFill>
                <a:latin typeface="Montserrat"/>
              </a:rPr>
              <a:t>John Piper, </a:t>
            </a:r>
            <a:r>
              <a:rPr lang="en-US" sz="3999" spc="39">
                <a:solidFill>
                  <a:srgbClr val="000000"/>
                </a:solidFill>
                <a:latin typeface="Montserrat Italics"/>
              </a:rPr>
              <a:t>Let the nations be glad</a:t>
            </a:r>
            <a:r>
              <a:rPr lang="en-US" sz="3999" spc="39">
                <a:solidFill>
                  <a:srgbClr val="000000"/>
                </a:solidFill>
                <a:latin typeface="Montserrat"/>
              </a:rPr>
              <a:t>, 65</a:t>
            </a:r>
          </a:p>
          <a:p>
            <a:pPr algn="ctr">
              <a:lnSpc>
                <a:spcPts val="5999"/>
              </a:lnSpc>
              <a:spcBef>
                <a:spcPct val="0"/>
              </a:spcBef>
            </a:pPr>
            <a:endParaRPr lang="en-US" sz="3999" spc="39">
              <a:solidFill>
                <a:srgbClr val="000000"/>
              </a:solidFill>
              <a:latin typeface="Montserrat"/>
            </a:endParaRPr>
          </a:p>
          <a:p>
            <a:pPr algn="ctr">
              <a:lnSpc>
                <a:spcPts val="5999"/>
              </a:lnSpc>
              <a:spcBef>
                <a:spcPct val="0"/>
              </a:spcBef>
            </a:pPr>
            <a:r>
              <a:rPr lang="en-US" sz="3999" spc="39">
                <a:solidFill>
                  <a:srgbClr val="000000"/>
                </a:solidFill>
                <a:latin typeface="Montserrat"/>
              </a:rPr>
              <a:t>“</a:t>
            </a:r>
            <a:r>
              <a:rPr lang="en-US" sz="3999" spc="39">
                <a:solidFill>
                  <a:srgbClr val="000000"/>
                </a:solidFill>
                <a:latin typeface="Montserrat Bold Italics"/>
              </a:rPr>
              <a:t>Prayers and pains through faith in Christ Jesus will do anything.</a:t>
            </a:r>
            <a:r>
              <a:rPr lang="en-US" sz="3999" spc="39">
                <a:solidFill>
                  <a:srgbClr val="000000"/>
                </a:solidFill>
                <a:latin typeface="Montserrat"/>
              </a:rPr>
              <a:t>”</a:t>
            </a:r>
          </a:p>
          <a:p>
            <a:pPr algn="ctr">
              <a:lnSpc>
                <a:spcPts val="5999"/>
              </a:lnSpc>
              <a:spcBef>
                <a:spcPct val="0"/>
              </a:spcBef>
            </a:pPr>
            <a:endParaRPr lang="en-US" sz="3999" spc="39">
              <a:solidFill>
                <a:srgbClr val="000000"/>
              </a:solidFill>
              <a:latin typeface="Montserrat"/>
            </a:endParaRPr>
          </a:p>
          <a:p>
            <a:pPr algn="ctr">
              <a:lnSpc>
                <a:spcPts val="5999"/>
              </a:lnSpc>
              <a:spcBef>
                <a:spcPct val="0"/>
              </a:spcBef>
            </a:pPr>
            <a:r>
              <a:rPr lang="en-US" sz="3999" spc="39">
                <a:solidFill>
                  <a:srgbClr val="000000"/>
                </a:solidFill>
                <a:latin typeface="Montserrat"/>
              </a:rPr>
              <a:t>John Eliot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10634836" y="-260322"/>
            <a:ext cx="7879456" cy="10754599"/>
          </a:xfrm>
          <a:prstGeom prst="rect">
            <a:avLst/>
          </a:prstGeom>
          <a:solidFill>
            <a:srgbClr val="FBFFFF"/>
          </a:solidFill>
        </p:spPr>
      </p:sp>
      <p:sp>
        <p:nvSpPr>
          <p:cNvPr id="3" name="AutoShape 3"/>
          <p:cNvSpPr/>
          <p:nvPr/>
        </p:nvSpPr>
        <p:spPr>
          <a:xfrm>
            <a:off x="11203628" y="1125664"/>
            <a:ext cx="7084372" cy="9161336"/>
          </a:xfrm>
          <a:prstGeom prst="rect">
            <a:avLst/>
          </a:prstGeom>
          <a:solidFill>
            <a:srgbClr val="BBD9D7">
              <a:alpha val="16863"/>
            </a:srgbClr>
          </a:solidFill>
        </p:spPr>
      </p:sp>
      <p:pic>
        <p:nvPicPr>
          <p:cNvPr id="4" name="Picture 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1426107" y="4951978"/>
            <a:ext cx="1623381" cy="1508708"/>
          </a:xfrm>
          <a:prstGeom prst="rect">
            <a:avLst/>
          </a:prstGeom>
        </p:spPr>
      </p:pic>
      <p:sp>
        <p:nvSpPr>
          <p:cNvPr id="5" name="TextBox 5"/>
          <p:cNvSpPr txBox="1"/>
          <p:nvPr/>
        </p:nvSpPr>
        <p:spPr>
          <a:xfrm>
            <a:off x="12716507" y="5182457"/>
            <a:ext cx="5797785" cy="981075"/>
          </a:xfrm>
          <a:prstGeom prst="rect">
            <a:avLst/>
          </a:prstGeom>
        </p:spPr>
        <p:txBody>
          <a:bodyPr lIns="0" tIns="0" rIns="0" bIns="0" rtlCol="0" anchor="t">
            <a:spAutoFit/>
          </a:bodyPr>
          <a:lstStyle/>
          <a:p>
            <a:pPr algn="ctr">
              <a:lnSpc>
                <a:spcPts val="7800"/>
              </a:lnSpc>
            </a:pPr>
            <a:r>
              <a:rPr lang="en-US" sz="6000" spc="60">
                <a:solidFill>
                  <a:srgbClr val="BBD9D7"/>
                </a:solidFill>
                <a:latin typeface="Quando"/>
              </a:rPr>
              <a:t>Affirmation</a:t>
            </a:r>
          </a:p>
        </p:txBody>
      </p:sp>
      <p:sp>
        <p:nvSpPr>
          <p:cNvPr id="6" name="TextBox 6"/>
          <p:cNvSpPr txBox="1"/>
          <p:nvPr/>
        </p:nvSpPr>
        <p:spPr>
          <a:xfrm>
            <a:off x="0" y="-104775"/>
            <a:ext cx="9965763" cy="3914775"/>
          </a:xfrm>
          <a:prstGeom prst="rect">
            <a:avLst/>
          </a:prstGeom>
        </p:spPr>
        <p:txBody>
          <a:bodyPr lIns="0" tIns="0" rIns="0" bIns="0" rtlCol="0" anchor="t">
            <a:spAutoFit/>
          </a:bodyPr>
          <a:lstStyle/>
          <a:p>
            <a:pPr algn="ctr">
              <a:lnSpc>
                <a:spcPts val="5249"/>
              </a:lnSpc>
              <a:spcBef>
                <a:spcPct val="0"/>
              </a:spcBef>
            </a:pPr>
            <a:r>
              <a:rPr lang="en-US" sz="3499" spc="34">
                <a:solidFill>
                  <a:srgbClr val="000000"/>
                </a:solidFill>
                <a:latin typeface="Montserrat"/>
              </a:rPr>
              <a:t>If a men has passed the test then he should be affirmed (</a:t>
            </a:r>
            <a:r>
              <a:rPr lang="en-US" sz="3499" spc="34">
                <a:solidFill>
                  <a:srgbClr val="000000"/>
                </a:solidFill>
                <a:latin typeface="Montserrat Bold"/>
              </a:rPr>
              <a:t>1 Timothy 3:10</a:t>
            </a:r>
            <a:r>
              <a:rPr lang="en-US" sz="3499" spc="34">
                <a:solidFill>
                  <a:srgbClr val="000000"/>
                </a:solidFill>
                <a:latin typeface="Montserrat"/>
              </a:rPr>
              <a:t>).</a:t>
            </a:r>
          </a:p>
          <a:p>
            <a:pPr algn="ctr">
              <a:lnSpc>
                <a:spcPts val="5249"/>
              </a:lnSpc>
              <a:spcBef>
                <a:spcPct val="0"/>
              </a:spcBef>
            </a:pPr>
            <a:endParaRPr lang="en-US" sz="3499" spc="34">
              <a:solidFill>
                <a:srgbClr val="000000"/>
              </a:solidFill>
              <a:latin typeface="Montserrat"/>
            </a:endParaRPr>
          </a:p>
          <a:p>
            <a:pPr algn="ctr">
              <a:lnSpc>
                <a:spcPts val="5249"/>
              </a:lnSpc>
              <a:spcBef>
                <a:spcPct val="0"/>
              </a:spcBef>
            </a:pPr>
            <a:r>
              <a:rPr lang="en-US" sz="3499" spc="34">
                <a:solidFill>
                  <a:srgbClr val="000000"/>
                </a:solidFill>
                <a:latin typeface="Montserrat"/>
              </a:rPr>
              <a:t>They should be tested first. Where can we test if a man is able to be a missionary? It is in the church. </a:t>
            </a:r>
          </a:p>
        </p:txBody>
      </p:sp>
      <p:sp>
        <p:nvSpPr>
          <p:cNvPr id="7" name="TextBox 7"/>
          <p:cNvSpPr txBox="1"/>
          <p:nvPr/>
        </p:nvSpPr>
        <p:spPr>
          <a:xfrm>
            <a:off x="0" y="4193987"/>
            <a:ext cx="10634836" cy="5886450"/>
          </a:xfrm>
          <a:prstGeom prst="rect">
            <a:avLst/>
          </a:prstGeom>
        </p:spPr>
        <p:txBody>
          <a:bodyPr lIns="0" tIns="0" rIns="0" bIns="0" rtlCol="0" anchor="t">
            <a:spAutoFit/>
          </a:bodyPr>
          <a:lstStyle/>
          <a:p>
            <a:pPr algn="ctr">
              <a:lnSpc>
                <a:spcPts val="5249"/>
              </a:lnSpc>
              <a:spcBef>
                <a:spcPct val="0"/>
              </a:spcBef>
            </a:pPr>
            <a:r>
              <a:rPr lang="en-US" sz="3499" spc="34">
                <a:solidFill>
                  <a:srgbClr val="000000"/>
                </a:solidFill>
                <a:latin typeface="Montserrat"/>
              </a:rPr>
              <a:t>Mission fields should not be a dumping place where we send men whom we cannot trust with our people and our pulpits. If we think they can’t  be elders here, why should we think they can be missionaries elsewhere?</a:t>
            </a:r>
          </a:p>
          <a:p>
            <a:pPr algn="ctr">
              <a:lnSpc>
                <a:spcPts val="5249"/>
              </a:lnSpc>
              <a:spcBef>
                <a:spcPct val="0"/>
              </a:spcBef>
            </a:pPr>
            <a:endParaRPr lang="en-US" sz="3499" spc="34">
              <a:solidFill>
                <a:srgbClr val="000000"/>
              </a:solidFill>
              <a:latin typeface="Montserrat"/>
            </a:endParaRPr>
          </a:p>
          <a:p>
            <a:pPr algn="ctr">
              <a:lnSpc>
                <a:spcPts val="5249"/>
              </a:lnSpc>
              <a:spcBef>
                <a:spcPct val="0"/>
              </a:spcBef>
            </a:pPr>
            <a:r>
              <a:rPr lang="en-US" sz="3499" spc="34">
                <a:solidFill>
                  <a:srgbClr val="000000"/>
                </a:solidFill>
                <a:latin typeface="Montserrat"/>
              </a:rPr>
              <a:t>If we can’t trust them with the pulpit here to proclaim the gospel, why send them elsewhere to do so?</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 name="AutoShape 2"/>
          <p:cNvSpPr/>
          <p:nvPr/>
        </p:nvSpPr>
        <p:spPr>
          <a:xfrm>
            <a:off x="-74172" y="4508450"/>
            <a:ext cx="18436343" cy="1270100"/>
          </a:xfrm>
          <a:prstGeom prst="rect">
            <a:avLst/>
          </a:prstGeom>
          <a:solidFill>
            <a:srgbClr val="BBD9D7">
              <a:alpha val="38824"/>
            </a:srgbClr>
          </a:solidFill>
        </p:spPr>
      </p:sp>
      <p:sp>
        <p:nvSpPr>
          <p:cNvPr id="3" name="TextBox 3"/>
          <p:cNvSpPr txBox="1"/>
          <p:nvPr/>
        </p:nvSpPr>
        <p:spPr>
          <a:xfrm>
            <a:off x="351263" y="553147"/>
            <a:ext cx="17585473" cy="3714751"/>
          </a:xfrm>
          <a:prstGeom prst="rect">
            <a:avLst/>
          </a:prstGeom>
        </p:spPr>
        <p:txBody>
          <a:bodyPr lIns="0" tIns="0" rIns="0" bIns="0" rtlCol="0" anchor="t">
            <a:spAutoFit/>
          </a:bodyPr>
          <a:lstStyle/>
          <a:p>
            <a:pPr algn="ctr">
              <a:lnSpc>
                <a:spcPts val="5999"/>
              </a:lnSpc>
              <a:spcBef>
                <a:spcPct val="0"/>
              </a:spcBef>
            </a:pPr>
            <a:r>
              <a:rPr lang="en-US" sz="3999" spc="39">
                <a:solidFill>
                  <a:srgbClr val="000000"/>
                </a:solidFill>
                <a:latin typeface="Montserrat"/>
              </a:rPr>
              <a:t>Also, when we affirm a man, we not only affirm his desire, calling and gift, we also affirm his humility. When a man submits himself to the local church, he is saying that he needs others to confirm whether he is truly called.</a:t>
            </a:r>
          </a:p>
          <a:p>
            <a:pPr algn="ctr">
              <a:lnSpc>
                <a:spcPts val="5999"/>
              </a:lnSpc>
              <a:spcBef>
                <a:spcPct val="0"/>
              </a:spcBef>
            </a:pPr>
            <a:endParaRPr lang="en-US" sz="3999" spc="39">
              <a:solidFill>
                <a:srgbClr val="000000"/>
              </a:solidFill>
              <a:latin typeface="Montserrat"/>
            </a:endParaRPr>
          </a:p>
        </p:txBody>
      </p:sp>
      <p:sp>
        <p:nvSpPr>
          <p:cNvPr id="4" name="TextBox 4"/>
          <p:cNvSpPr txBox="1"/>
          <p:nvPr/>
        </p:nvSpPr>
        <p:spPr>
          <a:xfrm>
            <a:off x="0" y="6414639"/>
            <a:ext cx="18288000" cy="3714751"/>
          </a:xfrm>
          <a:prstGeom prst="rect">
            <a:avLst/>
          </a:prstGeom>
        </p:spPr>
        <p:txBody>
          <a:bodyPr lIns="0" tIns="0" rIns="0" bIns="0" rtlCol="0" anchor="t">
            <a:spAutoFit/>
          </a:bodyPr>
          <a:lstStyle/>
          <a:p>
            <a:pPr algn="ctr">
              <a:lnSpc>
                <a:spcPts val="5999"/>
              </a:lnSpc>
              <a:spcBef>
                <a:spcPct val="0"/>
              </a:spcBef>
            </a:pPr>
            <a:r>
              <a:rPr lang="en-US" sz="3999" spc="39">
                <a:solidFill>
                  <a:srgbClr val="000000"/>
                </a:solidFill>
                <a:latin typeface="Montserrat"/>
              </a:rPr>
              <a:t>“</a:t>
            </a:r>
            <a:r>
              <a:rPr lang="en-US" sz="3999" spc="39">
                <a:solidFill>
                  <a:srgbClr val="000000"/>
                </a:solidFill>
                <a:latin typeface="Montserrat Italics"/>
              </a:rPr>
              <a:t>For by the grace given to me I say to everyone among you </a:t>
            </a:r>
            <a:r>
              <a:rPr lang="en-US" sz="3999" spc="39">
                <a:solidFill>
                  <a:srgbClr val="000000"/>
                </a:solidFill>
                <a:latin typeface="Montserrat Bold Italics"/>
              </a:rPr>
              <a:t>not to think of himself more highly than he ought to think, but to think with sober judgment</a:t>
            </a:r>
            <a:r>
              <a:rPr lang="en-US" sz="3999" spc="39">
                <a:solidFill>
                  <a:srgbClr val="000000"/>
                </a:solidFill>
                <a:latin typeface="Montserrat Italics"/>
              </a:rPr>
              <a:t>, each according to the measure of faith that God has assigned.</a:t>
            </a:r>
            <a:r>
              <a:rPr lang="en-US" sz="3999" spc="39">
                <a:solidFill>
                  <a:srgbClr val="000000"/>
                </a:solidFill>
                <a:latin typeface="Montserrat"/>
              </a:rPr>
              <a:t>”</a:t>
            </a:r>
          </a:p>
          <a:p>
            <a:pPr algn="r">
              <a:lnSpc>
                <a:spcPts val="5999"/>
              </a:lnSpc>
              <a:spcBef>
                <a:spcPct val="0"/>
              </a:spcBef>
            </a:pPr>
            <a:r>
              <a:rPr lang="en-US" sz="3999" spc="39">
                <a:solidFill>
                  <a:srgbClr val="000000"/>
                </a:solidFill>
                <a:latin typeface="Montserrat"/>
              </a:rPr>
              <a:t>Romans 12:3</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 name="AutoShape 2"/>
          <p:cNvSpPr/>
          <p:nvPr/>
        </p:nvSpPr>
        <p:spPr>
          <a:xfrm>
            <a:off x="10164626" y="3412273"/>
            <a:ext cx="8123374" cy="2091383"/>
          </a:xfrm>
          <a:prstGeom prst="rect">
            <a:avLst/>
          </a:prstGeom>
          <a:solidFill>
            <a:srgbClr val="BBD9D7">
              <a:alpha val="89804"/>
            </a:srgbClr>
          </a:solidFill>
        </p:spPr>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0649704" y="3594180"/>
            <a:ext cx="2074592" cy="1727570"/>
          </a:xfrm>
          <a:prstGeom prst="rect">
            <a:avLst/>
          </a:prstGeom>
        </p:spPr>
      </p:pic>
      <p:sp>
        <p:nvSpPr>
          <p:cNvPr id="4" name="TextBox 4"/>
          <p:cNvSpPr txBox="1"/>
          <p:nvPr/>
        </p:nvSpPr>
        <p:spPr>
          <a:xfrm>
            <a:off x="10649704" y="3845112"/>
            <a:ext cx="9210618" cy="885827"/>
          </a:xfrm>
          <a:prstGeom prst="rect">
            <a:avLst/>
          </a:prstGeom>
        </p:spPr>
        <p:txBody>
          <a:bodyPr lIns="0" tIns="0" rIns="0" bIns="0" rtlCol="0" anchor="t">
            <a:spAutoFit/>
          </a:bodyPr>
          <a:lstStyle/>
          <a:p>
            <a:pPr algn="ctr">
              <a:lnSpc>
                <a:spcPts val="7499"/>
              </a:lnSpc>
              <a:spcBef>
                <a:spcPct val="0"/>
              </a:spcBef>
            </a:pPr>
            <a:r>
              <a:rPr lang="en-US" sz="4999" spc="49">
                <a:solidFill>
                  <a:srgbClr val="FFFFFF"/>
                </a:solidFill>
                <a:latin typeface="Montserrat Bold"/>
              </a:rPr>
              <a:t>TEACHING</a:t>
            </a:r>
          </a:p>
        </p:txBody>
      </p:sp>
      <p:sp>
        <p:nvSpPr>
          <p:cNvPr id="5" name="TextBox 5"/>
          <p:cNvSpPr txBox="1"/>
          <p:nvPr/>
        </p:nvSpPr>
        <p:spPr>
          <a:xfrm>
            <a:off x="0" y="-104775"/>
            <a:ext cx="9077382" cy="10393681"/>
          </a:xfrm>
          <a:prstGeom prst="rect">
            <a:avLst/>
          </a:prstGeom>
        </p:spPr>
        <p:txBody>
          <a:bodyPr lIns="0" tIns="0" rIns="0" bIns="0" rtlCol="0" anchor="t">
            <a:spAutoFit/>
          </a:bodyPr>
          <a:lstStyle/>
          <a:p>
            <a:pPr algn="just">
              <a:lnSpc>
                <a:spcPts val="5549"/>
              </a:lnSpc>
              <a:spcBef>
                <a:spcPct val="0"/>
              </a:spcBef>
            </a:pPr>
            <a:r>
              <a:rPr lang="en-US" sz="3699" spc="36">
                <a:solidFill>
                  <a:srgbClr val="000000"/>
                </a:solidFill>
                <a:latin typeface="Montserrat"/>
              </a:rPr>
              <a:t>“</a:t>
            </a:r>
            <a:r>
              <a:rPr lang="en-US" sz="3699" spc="36">
                <a:solidFill>
                  <a:srgbClr val="000000"/>
                </a:solidFill>
                <a:latin typeface="Montserrat Italics"/>
              </a:rPr>
              <a:t>He began to</a:t>
            </a:r>
            <a:r>
              <a:rPr lang="en-US" sz="3699" spc="36">
                <a:solidFill>
                  <a:srgbClr val="000000"/>
                </a:solidFill>
                <a:latin typeface="Montserrat Bold Italics"/>
              </a:rPr>
              <a:t> speak boldly</a:t>
            </a:r>
            <a:r>
              <a:rPr lang="en-US" sz="3699" spc="36">
                <a:solidFill>
                  <a:srgbClr val="000000"/>
                </a:solidFill>
                <a:latin typeface="Montserrat Italics"/>
              </a:rPr>
              <a:t> in the synagogue, but when Priscilla and Aquila heard him, they took him aside and </a:t>
            </a:r>
            <a:r>
              <a:rPr lang="en-US" sz="3699" spc="36">
                <a:solidFill>
                  <a:srgbClr val="000000"/>
                </a:solidFill>
                <a:latin typeface="Montserrat Bold Italics"/>
              </a:rPr>
              <a:t>explained to him the way of God more accurately.</a:t>
            </a:r>
            <a:r>
              <a:rPr lang="en-US" sz="3699" spc="36">
                <a:solidFill>
                  <a:srgbClr val="000000"/>
                </a:solidFill>
                <a:latin typeface="Montserrat"/>
              </a:rPr>
              <a:t>”</a:t>
            </a:r>
          </a:p>
          <a:p>
            <a:pPr algn="just">
              <a:lnSpc>
                <a:spcPts val="5549"/>
              </a:lnSpc>
              <a:spcBef>
                <a:spcPct val="0"/>
              </a:spcBef>
            </a:pPr>
            <a:r>
              <a:rPr lang="en-US" sz="3699" spc="36">
                <a:solidFill>
                  <a:srgbClr val="000000"/>
                </a:solidFill>
                <a:latin typeface="Montserrat Bold"/>
              </a:rPr>
              <a:t>Acts 18:26</a:t>
            </a:r>
          </a:p>
          <a:p>
            <a:pPr algn="just">
              <a:lnSpc>
                <a:spcPts val="5549"/>
              </a:lnSpc>
              <a:spcBef>
                <a:spcPct val="0"/>
              </a:spcBef>
            </a:pPr>
            <a:endParaRPr lang="en-US" sz="3699" spc="36">
              <a:solidFill>
                <a:srgbClr val="000000"/>
              </a:solidFill>
              <a:latin typeface="Montserrat Bold"/>
            </a:endParaRPr>
          </a:p>
          <a:p>
            <a:pPr algn="just">
              <a:lnSpc>
                <a:spcPts val="5549"/>
              </a:lnSpc>
              <a:spcBef>
                <a:spcPct val="0"/>
              </a:spcBef>
            </a:pPr>
            <a:r>
              <a:rPr lang="en-US" sz="3699" spc="36">
                <a:solidFill>
                  <a:srgbClr val="000000"/>
                </a:solidFill>
                <a:latin typeface="Montserrat"/>
              </a:rPr>
              <a:t>Apollos was an eloquent man, competent in the scriptures (</a:t>
            </a:r>
            <a:r>
              <a:rPr lang="en-US" sz="3699" spc="36">
                <a:solidFill>
                  <a:srgbClr val="000000"/>
                </a:solidFill>
                <a:latin typeface="Montserrat Bold"/>
              </a:rPr>
              <a:t>Acts 18:24</a:t>
            </a:r>
            <a:r>
              <a:rPr lang="en-US" sz="3699" spc="36">
                <a:solidFill>
                  <a:srgbClr val="000000"/>
                </a:solidFill>
                <a:latin typeface="Montserrat"/>
              </a:rPr>
              <a:t>). Yet he needed sharpening and training. What does this tell us?</a:t>
            </a:r>
          </a:p>
          <a:p>
            <a:pPr algn="just">
              <a:lnSpc>
                <a:spcPts val="5549"/>
              </a:lnSpc>
              <a:spcBef>
                <a:spcPct val="0"/>
              </a:spcBef>
            </a:pPr>
            <a:endParaRPr lang="en-US" sz="3699" spc="36">
              <a:solidFill>
                <a:srgbClr val="000000"/>
              </a:solidFill>
              <a:latin typeface="Montserrat"/>
            </a:endParaRPr>
          </a:p>
          <a:p>
            <a:pPr algn="just">
              <a:lnSpc>
                <a:spcPts val="5549"/>
              </a:lnSpc>
              <a:spcBef>
                <a:spcPct val="0"/>
              </a:spcBef>
            </a:pPr>
            <a:r>
              <a:rPr lang="en-US" sz="3699" spc="36">
                <a:solidFill>
                  <a:srgbClr val="000000"/>
                </a:solidFill>
                <a:latin typeface="Montserrat Bold"/>
              </a:rPr>
              <a:t>Missionaries should not only be able to teach but should also be teachable.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 name="AutoShape 2"/>
          <p:cNvSpPr/>
          <p:nvPr/>
        </p:nvSpPr>
        <p:spPr>
          <a:xfrm>
            <a:off x="-559580" y="-369388"/>
            <a:ext cx="2250531" cy="10910719"/>
          </a:xfrm>
          <a:prstGeom prst="rect">
            <a:avLst/>
          </a:prstGeom>
          <a:solidFill>
            <a:srgbClr val="BBD9D7">
              <a:alpha val="16863"/>
            </a:srgbClr>
          </a:solidFill>
        </p:spPr>
      </p:sp>
      <p:sp>
        <p:nvSpPr>
          <p:cNvPr id="3" name="AutoShape 3"/>
          <p:cNvSpPr/>
          <p:nvPr/>
        </p:nvSpPr>
        <p:spPr>
          <a:xfrm>
            <a:off x="8850721" y="883982"/>
            <a:ext cx="9437279" cy="8403979"/>
          </a:xfrm>
          <a:prstGeom prst="rect">
            <a:avLst/>
          </a:prstGeom>
          <a:solidFill>
            <a:srgbClr val="BBD9D7"/>
          </a:solidFill>
        </p:spPr>
      </p:sp>
      <p:pic>
        <p:nvPicPr>
          <p:cNvPr id="4" name="Picture 4"/>
          <p:cNvPicPr>
            <a:picLocks noChangeAspect="1"/>
          </p:cNvPicPr>
          <p:nvPr/>
        </p:nvPicPr>
        <p:blipFill>
          <a:blip r:embed="rId2"/>
          <a:srcRect/>
          <a:stretch>
            <a:fillRect/>
          </a:stretch>
        </p:blipFill>
        <p:spPr>
          <a:xfrm>
            <a:off x="0" y="2773721"/>
            <a:ext cx="8850721" cy="4624502"/>
          </a:xfrm>
          <a:prstGeom prst="rect">
            <a:avLst/>
          </a:prstGeom>
        </p:spPr>
      </p:pic>
      <p:sp>
        <p:nvSpPr>
          <p:cNvPr id="5" name="TextBox 5"/>
          <p:cNvSpPr txBox="1"/>
          <p:nvPr/>
        </p:nvSpPr>
        <p:spPr>
          <a:xfrm>
            <a:off x="8850721" y="888511"/>
            <a:ext cx="9437279" cy="8280620"/>
          </a:xfrm>
          <a:prstGeom prst="rect">
            <a:avLst/>
          </a:prstGeom>
        </p:spPr>
        <p:txBody>
          <a:bodyPr lIns="0" tIns="0" rIns="0" bIns="0" rtlCol="0" anchor="t">
            <a:spAutoFit/>
          </a:bodyPr>
          <a:lstStyle/>
          <a:p>
            <a:pPr algn="ctr">
              <a:lnSpc>
                <a:spcPts val="6030"/>
              </a:lnSpc>
              <a:spcBef>
                <a:spcPct val="0"/>
              </a:spcBef>
            </a:pPr>
            <a:r>
              <a:rPr lang="en-US" sz="4020" spc="40">
                <a:solidFill>
                  <a:srgbClr val="000000"/>
                </a:solidFill>
                <a:latin typeface="Montserrat"/>
              </a:rPr>
              <a:t>So who should the church send? </a:t>
            </a:r>
            <a:r>
              <a:rPr lang="en-US" sz="4020" u="sng" spc="40">
                <a:solidFill>
                  <a:srgbClr val="000000"/>
                </a:solidFill>
                <a:latin typeface="Montserrat Bold"/>
              </a:rPr>
              <a:t>Elder-qualified men</a:t>
            </a:r>
            <a:r>
              <a:rPr lang="en-US" sz="4020" spc="40">
                <a:solidFill>
                  <a:srgbClr val="000000"/>
                </a:solidFill>
                <a:latin typeface="Montserrat"/>
              </a:rPr>
              <a:t>. Men who have been assessed, affirmed and taught. If their calling is genuine, the Lord will make it known to the church. </a:t>
            </a:r>
          </a:p>
          <a:p>
            <a:pPr algn="ctr">
              <a:lnSpc>
                <a:spcPts val="6030"/>
              </a:lnSpc>
              <a:spcBef>
                <a:spcPct val="0"/>
              </a:spcBef>
            </a:pPr>
            <a:endParaRPr lang="en-US" sz="4020" spc="40">
              <a:solidFill>
                <a:srgbClr val="000000"/>
              </a:solidFill>
              <a:latin typeface="Montserrat"/>
            </a:endParaRPr>
          </a:p>
          <a:p>
            <a:pPr algn="ctr">
              <a:lnSpc>
                <a:spcPts val="6030"/>
              </a:lnSpc>
              <a:spcBef>
                <a:spcPct val="0"/>
              </a:spcBef>
            </a:pPr>
            <a:r>
              <a:rPr lang="en-US" sz="4020" spc="40">
                <a:solidFill>
                  <a:srgbClr val="000000"/>
                </a:solidFill>
                <a:latin typeface="Montserrat"/>
              </a:rPr>
              <a:t>“</a:t>
            </a:r>
            <a:r>
              <a:rPr lang="en-US" sz="4020" spc="40">
                <a:solidFill>
                  <a:srgbClr val="000000"/>
                </a:solidFill>
                <a:latin typeface="Montserrat Bold Italics"/>
              </a:rPr>
              <a:t>Set apart</a:t>
            </a:r>
            <a:r>
              <a:rPr lang="en-US" sz="4020" spc="40">
                <a:solidFill>
                  <a:srgbClr val="000000"/>
                </a:solidFill>
                <a:latin typeface="Montserrat Italics"/>
              </a:rPr>
              <a:t> for me Barnabas and Saul, for the work to which </a:t>
            </a:r>
            <a:r>
              <a:rPr lang="en-US" sz="4020" spc="40">
                <a:solidFill>
                  <a:srgbClr val="000000"/>
                </a:solidFill>
                <a:latin typeface="Montserrat Bold Italics"/>
              </a:rPr>
              <a:t>I have called them.</a:t>
            </a:r>
            <a:r>
              <a:rPr lang="en-US" sz="4020" spc="40">
                <a:solidFill>
                  <a:srgbClr val="000000"/>
                </a:solidFill>
                <a:latin typeface="Montserrat"/>
              </a:rPr>
              <a:t>”</a:t>
            </a:r>
          </a:p>
          <a:p>
            <a:pPr algn="ctr">
              <a:lnSpc>
                <a:spcPts val="6030"/>
              </a:lnSpc>
              <a:spcBef>
                <a:spcPct val="0"/>
              </a:spcBef>
            </a:pPr>
            <a:endParaRPr lang="en-US" sz="4020" spc="40">
              <a:solidFill>
                <a:srgbClr val="000000"/>
              </a:solidFill>
              <a:latin typeface="Montserrat"/>
            </a:endParaRPr>
          </a:p>
          <a:p>
            <a:pPr algn="ctr">
              <a:lnSpc>
                <a:spcPts val="6030"/>
              </a:lnSpc>
              <a:spcBef>
                <a:spcPct val="0"/>
              </a:spcBef>
            </a:pPr>
            <a:r>
              <a:rPr lang="en-US" sz="4020" spc="40">
                <a:solidFill>
                  <a:srgbClr val="000000"/>
                </a:solidFill>
                <a:latin typeface="Montserrat Bold"/>
              </a:rPr>
              <a:t>Acts 13:2</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5389163" y="-207277"/>
            <a:ext cx="3139521" cy="10701554"/>
          </a:xfrm>
          <a:prstGeom prst="rect">
            <a:avLst/>
          </a:prstGeom>
          <a:solidFill>
            <a:srgbClr val="FBFFFF"/>
          </a:solidFill>
        </p:spPr>
      </p:sp>
      <p:sp>
        <p:nvSpPr>
          <p:cNvPr id="3" name="TextBox 3"/>
          <p:cNvSpPr txBox="1"/>
          <p:nvPr/>
        </p:nvSpPr>
        <p:spPr>
          <a:xfrm>
            <a:off x="0" y="1728787"/>
            <a:ext cx="18288000" cy="7477126"/>
          </a:xfrm>
          <a:prstGeom prst="rect">
            <a:avLst/>
          </a:prstGeom>
        </p:spPr>
        <p:txBody>
          <a:bodyPr lIns="0" tIns="0" rIns="0" bIns="0" rtlCol="0" anchor="t">
            <a:spAutoFit/>
          </a:bodyPr>
          <a:lstStyle/>
          <a:p>
            <a:pPr algn="just">
              <a:lnSpc>
                <a:spcPts val="5999"/>
              </a:lnSpc>
              <a:spcBef>
                <a:spcPct val="0"/>
              </a:spcBef>
            </a:pPr>
            <a:r>
              <a:rPr lang="en-US" sz="3999" spc="39">
                <a:solidFill>
                  <a:srgbClr val="000000"/>
                </a:solidFill>
                <a:latin typeface="Montserrat"/>
              </a:rPr>
              <a:t>“</a:t>
            </a:r>
            <a:r>
              <a:rPr lang="en-US" sz="3999" spc="39">
                <a:solidFill>
                  <a:srgbClr val="000000"/>
                </a:solidFill>
                <a:latin typeface="Montserrat Bold Italics"/>
              </a:rPr>
              <a:t>Hell is real and God’s wrath is certain for all outside of Christ. Yet God’s mission is not frantic or in danger of failing. The promise that Christ will lose none of those the Father has given him is not standing on a knife’s edge, with failure just a breath away. We can be both urgent and wise. Jesus told us to plead with the Lord of the harvest not for warm bodies but for ‘laborers.’ Those are the people we should send. Sending unqualified people may produce bad consequences that cascade far beyond the individual.</a:t>
            </a:r>
            <a:r>
              <a:rPr lang="en-US" sz="3999" spc="39">
                <a:solidFill>
                  <a:srgbClr val="000000"/>
                </a:solidFill>
                <a:latin typeface="Montserrat"/>
              </a:rPr>
              <a:t>”</a:t>
            </a:r>
          </a:p>
          <a:p>
            <a:pPr algn="ctr">
              <a:lnSpc>
                <a:spcPts val="5999"/>
              </a:lnSpc>
              <a:spcBef>
                <a:spcPct val="0"/>
              </a:spcBef>
            </a:pPr>
            <a:endParaRPr lang="en-US" sz="3999" spc="39">
              <a:solidFill>
                <a:srgbClr val="000000"/>
              </a:solidFill>
              <a:latin typeface="Montserrat"/>
            </a:endParaRPr>
          </a:p>
          <a:p>
            <a:pPr algn="r">
              <a:lnSpc>
                <a:spcPts val="5999"/>
              </a:lnSpc>
              <a:spcBef>
                <a:spcPct val="0"/>
              </a:spcBef>
            </a:pPr>
            <a:r>
              <a:rPr lang="en-US" sz="3999" spc="39">
                <a:solidFill>
                  <a:srgbClr val="000000"/>
                </a:solidFill>
                <a:latin typeface="Montserrat"/>
              </a:rPr>
              <a:t>Andy Johnson, </a:t>
            </a:r>
            <a:r>
              <a:rPr lang="en-US" sz="3999" spc="39">
                <a:solidFill>
                  <a:srgbClr val="000000"/>
                </a:solidFill>
                <a:latin typeface="Montserrat Italics"/>
              </a:rPr>
              <a:t>Missions</a:t>
            </a:r>
            <a:r>
              <a:rPr lang="en-US" sz="3999" spc="39">
                <a:solidFill>
                  <a:srgbClr val="000000"/>
                </a:solidFill>
                <a:latin typeface="Montserrat"/>
              </a:rPr>
              <a:t>, 41-42</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 name="TextBox 2"/>
          <p:cNvSpPr txBox="1"/>
          <p:nvPr/>
        </p:nvSpPr>
        <p:spPr>
          <a:xfrm>
            <a:off x="0" y="-104775"/>
            <a:ext cx="18288000" cy="9698356"/>
          </a:xfrm>
          <a:prstGeom prst="rect">
            <a:avLst/>
          </a:prstGeom>
        </p:spPr>
        <p:txBody>
          <a:bodyPr lIns="0" tIns="0" rIns="0" bIns="0" rtlCol="0" anchor="t">
            <a:spAutoFit/>
          </a:bodyPr>
          <a:lstStyle/>
          <a:p>
            <a:pPr algn="ctr">
              <a:lnSpc>
                <a:spcPts val="5549"/>
              </a:lnSpc>
              <a:spcBef>
                <a:spcPct val="0"/>
              </a:spcBef>
            </a:pPr>
            <a:r>
              <a:rPr lang="en-US" sz="3699" u="sng" spc="36">
                <a:solidFill>
                  <a:srgbClr val="000000"/>
                </a:solidFill>
                <a:latin typeface="Montserrat Bold"/>
              </a:rPr>
              <a:t>What about women? Can they be missionaries?</a:t>
            </a:r>
          </a:p>
          <a:p>
            <a:pPr algn="ctr">
              <a:lnSpc>
                <a:spcPts val="5549"/>
              </a:lnSpc>
              <a:spcBef>
                <a:spcPct val="0"/>
              </a:spcBef>
            </a:pPr>
            <a:endParaRPr lang="en-US" sz="3699" u="sng" spc="36">
              <a:solidFill>
                <a:srgbClr val="000000"/>
              </a:solidFill>
              <a:latin typeface="Montserrat Bold"/>
            </a:endParaRPr>
          </a:p>
          <a:p>
            <a:pPr algn="ctr">
              <a:lnSpc>
                <a:spcPts val="5549"/>
              </a:lnSpc>
              <a:spcBef>
                <a:spcPct val="0"/>
              </a:spcBef>
            </a:pPr>
            <a:r>
              <a:rPr lang="en-US" sz="3699" spc="36">
                <a:solidFill>
                  <a:srgbClr val="000000"/>
                </a:solidFill>
                <a:latin typeface="Montserrat"/>
              </a:rPr>
              <a:t>The simple answer is </a:t>
            </a:r>
            <a:r>
              <a:rPr lang="en-US" sz="3699" spc="36">
                <a:solidFill>
                  <a:srgbClr val="000000"/>
                </a:solidFill>
                <a:latin typeface="Montserrat Bold"/>
              </a:rPr>
              <a:t>yes</a:t>
            </a:r>
            <a:r>
              <a:rPr lang="en-US" sz="3699" spc="36">
                <a:solidFill>
                  <a:srgbClr val="000000"/>
                </a:solidFill>
                <a:latin typeface="Montserrat"/>
              </a:rPr>
              <a:t>. Women can be missionaries. The ones who proclaimed Christ’s resurrection first were women (</a:t>
            </a:r>
            <a:r>
              <a:rPr lang="en-US" sz="3699" spc="36">
                <a:solidFill>
                  <a:srgbClr val="000000"/>
                </a:solidFill>
                <a:latin typeface="Montserrat Bold"/>
              </a:rPr>
              <a:t>Luke 24:24; Luke 24:1-12; Matthew 28:1-8</a:t>
            </a:r>
            <a:r>
              <a:rPr lang="en-US" sz="3699" spc="36">
                <a:solidFill>
                  <a:srgbClr val="000000"/>
                </a:solidFill>
                <a:latin typeface="Montserrat"/>
              </a:rPr>
              <a:t>). There were women when Christ appeared to his disciples (</a:t>
            </a:r>
            <a:r>
              <a:rPr lang="en-US" sz="3699" spc="36">
                <a:solidFill>
                  <a:srgbClr val="000000"/>
                </a:solidFill>
                <a:latin typeface="Montserrat Bold"/>
              </a:rPr>
              <a:t>Acts 1:14</a:t>
            </a:r>
            <a:r>
              <a:rPr lang="en-US" sz="3699" spc="36">
                <a:solidFill>
                  <a:srgbClr val="000000"/>
                </a:solidFill>
                <a:latin typeface="Montserrat"/>
              </a:rPr>
              <a:t>). Women were useful in the work of missions. Some offered their houses to missionaries (</a:t>
            </a:r>
            <a:r>
              <a:rPr lang="en-US" sz="3699" spc="36">
                <a:solidFill>
                  <a:srgbClr val="000000"/>
                </a:solidFill>
                <a:latin typeface="Montserrat Bold"/>
              </a:rPr>
              <a:t>Acts 16:15</a:t>
            </a:r>
            <a:r>
              <a:rPr lang="en-US" sz="3699" spc="36">
                <a:solidFill>
                  <a:srgbClr val="000000"/>
                </a:solidFill>
                <a:latin typeface="Montserrat"/>
              </a:rPr>
              <a:t>) while others were letter-bearers in the mission work, who were worthy of help from the saints (</a:t>
            </a:r>
            <a:r>
              <a:rPr lang="en-US" sz="3699" spc="36">
                <a:solidFill>
                  <a:srgbClr val="000000"/>
                </a:solidFill>
                <a:latin typeface="Montserrat Bold"/>
              </a:rPr>
              <a:t>Romans 16:1-2</a:t>
            </a:r>
            <a:r>
              <a:rPr lang="en-US" sz="3699" spc="36">
                <a:solidFill>
                  <a:srgbClr val="000000"/>
                </a:solidFill>
                <a:latin typeface="Montserrat"/>
              </a:rPr>
              <a:t>).</a:t>
            </a:r>
          </a:p>
          <a:p>
            <a:pPr algn="ctr">
              <a:lnSpc>
                <a:spcPts val="5549"/>
              </a:lnSpc>
              <a:spcBef>
                <a:spcPct val="0"/>
              </a:spcBef>
            </a:pPr>
            <a:endParaRPr lang="en-US" sz="3699" spc="36">
              <a:solidFill>
                <a:srgbClr val="000000"/>
              </a:solidFill>
              <a:latin typeface="Montserrat"/>
            </a:endParaRPr>
          </a:p>
          <a:p>
            <a:pPr algn="ctr">
              <a:lnSpc>
                <a:spcPts val="5549"/>
              </a:lnSpc>
              <a:spcBef>
                <a:spcPct val="0"/>
              </a:spcBef>
            </a:pPr>
            <a:r>
              <a:rPr lang="en-US" sz="3699" spc="36">
                <a:solidFill>
                  <a:srgbClr val="000000"/>
                </a:solidFill>
                <a:latin typeface="Montserrat"/>
              </a:rPr>
              <a:t>“</a:t>
            </a:r>
            <a:r>
              <a:rPr lang="en-US" sz="3699" spc="36">
                <a:solidFill>
                  <a:srgbClr val="000000"/>
                </a:solidFill>
                <a:latin typeface="Montserrat Italics"/>
              </a:rPr>
              <a:t>I </a:t>
            </a:r>
            <a:r>
              <a:rPr lang="en-US" sz="3699" u="sng" spc="36">
                <a:solidFill>
                  <a:srgbClr val="000000"/>
                </a:solidFill>
                <a:latin typeface="Montserrat Bold Italics"/>
              </a:rPr>
              <a:t>commend to you</a:t>
            </a:r>
            <a:r>
              <a:rPr lang="en-US" sz="3699" spc="36">
                <a:solidFill>
                  <a:srgbClr val="000000"/>
                </a:solidFill>
                <a:latin typeface="Montserrat Italics"/>
              </a:rPr>
              <a:t> our sister Phoebe, </a:t>
            </a:r>
            <a:r>
              <a:rPr lang="en-US" sz="3699" u="sng" spc="36">
                <a:solidFill>
                  <a:srgbClr val="000000"/>
                </a:solidFill>
                <a:latin typeface="Montserrat Bold Italics"/>
              </a:rPr>
              <a:t>a servant of the church</a:t>
            </a:r>
            <a:r>
              <a:rPr lang="en-US" sz="3699" spc="36">
                <a:solidFill>
                  <a:srgbClr val="000000"/>
                </a:solidFill>
                <a:latin typeface="Montserrat Italics"/>
              </a:rPr>
              <a:t> at Cenchreae, that you may </a:t>
            </a:r>
            <a:r>
              <a:rPr lang="en-US" sz="3699" u="sng" spc="36">
                <a:solidFill>
                  <a:srgbClr val="000000"/>
                </a:solidFill>
                <a:latin typeface="Montserrat Bold Italics"/>
              </a:rPr>
              <a:t>welcome her in the Lord in a way worthy of the saints</a:t>
            </a:r>
            <a:r>
              <a:rPr lang="en-US" sz="3699" spc="36">
                <a:solidFill>
                  <a:srgbClr val="000000"/>
                </a:solidFill>
                <a:latin typeface="Montserrat Italics"/>
              </a:rPr>
              <a:t>, and </a:t>
            </a:r>
            <a:r>
              <a:rPr lang="en-US" sz="3699" u="sng" spc="36">
                <a:solidFill>
                  <a:srgbClr val="000000"/>
                </a:solidFill>
                <a:latin typeface="Montserrat Bold Italics"/>
              </a:rPr>
              <a:t>help her in whatever she may need</a:t>
            </a:r>
            <a:r>
              <a:rPr lang="en-US" sz="3699" spc="36">
                <a:solidFill>
                  <a:srgbClr val="000000"/>
                </a:solidFill>
                <a:latin typeface="Montserrat Italics"/>
              </a:rPr>
              <a:t> for she </a:t>
            </a:r>
            <a:r>
              <a:rPr lang="en-US" sz="3699" u="sng" spc="36">
                <a:solidFill>
                  <a:srgbClr val="000000"/>
                </a:solidFill>
                <a:latin typeface="Montserrat Bold Italics"/>
              </a:rPr>
              <a:t>has been a patron</a:t>
            </a:r>
            <a:r>
              <a:rPr lang="en-US" sz="3699" spc="36">
                <a:solidFill>
                  <a:srgbClr val="000000"/>
                </a:solidFill>
                <a:latin typeface="Montserrat Italics"/>
              </a:rPr>
              <a:t> of many and of myself as well.</a:t>
            </a:r>
            <a:r>
              <a:rPr lang="en-US" sz="3699" spc="36">
                <a:solidFill>
                  <a:srgbClr val="000000"/>
                </a:solidFill>
                <a:latin typeface="Montserrat"/>
              </a:rPr>
              <a:t>”</a:t>
            </a:r>
          </a:p>
          <a:p>
            <a:pPr algn="r">
              <a:lnSpc>
                <a:spcPts val="5549"/>
              </a:lnSpc>
              <a:spcBef>
                <a:spcPct val="0"/>
              </a:spcBef>
            </a:pPr>
            <a:r>
              <a:rPr lang="en-US" sz="3699" spc="36">
                <a:solidFill>
                  <a:srgbClr val="000000"/>
                </a:solidFill>
                <a:latin typeface="Montserrat Bold"/>
              </a:rPr>
              <a:t>Acts 16:1-2</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7161651" y="-454472"/>
            <a:ext cx="11371656" cy="11005794"/>
          </a:xfrm>
          <a:prstGeom prst="rect">
            <a:avLst/>
          </a:prstGeom>
          <a:solidFill>
            <a:srgbClr val="FBFFFF"/>
          </a:solidFill>
        </p:spPr>
      </p:sp>
      <p:sp>
        <p:nvSpPr>
          <p:cNvPr id="3" name="AutoShape 3"/>
          <p:cNvSpPr/>
          <p:nvPr/>
        </p:nvSpPr>
        <p:spPr>
          <a:xfrm>
            <a:off x="13010720" y="-345327"/>
            <a:ext cx="1990935" cy="10787503"/>
          </a:xfrm>
          <a:prstGeom prst="rect">
            <a:avLst/>
          </a:prstGeom>
          <a:solidFill>
            <a:srgbClr val="BBD9D7">
              <a:alpha val="16863"/>
            </a:srgbClr>
          </a:solidFill>
        </p:spPr>
      </p:sp>
      <p:pic>
        <p:nvPicPr>
          <p:cNvPr id="4" name="Picture 4"/>
          <p:cNvPicPr>
            <a:picLocks noChangeAspect="1"/>
          </p:cNvPicPr>
          <p:nvPr/>
        </p:nvPicPr>
        <p:blipFill>
          <a:blip r:embed="rId2"/>
          <a:srcRect/>
          <a:stretch>
            <a:fillRect/>
          </a:stretch>
        </p:blipFill>
        <p:spPr>
          <a:xfrm>
            <a:off x="7161651" y="2367670"/>
            <a:ext cx="11126349" cy="5361509"/>
          </a:xfrm>
          <a:prstGeom prst="rect">
            <a:avLst/>
          </a:prstGeom>
        </p:spPr>
      </p:pic>
      <p:sp>
        <p:nvSpPr>
          <p:cNvPr id="5" name="TextBox 5"/>
          <p:cNvSpPr txBox="1"/>
          <p:nvPr/>
        </p:nvSpPr>
        <p:spPr>
          <a:xfrm>
            <a:off x="0" y="3533950"/>
            <a:ext cx="7420498" cy="2962275"/>
          </a:xfrm>
          <a:prstGeom prst="rect">
            <a:avLst/>
          </a:prstGeom>
        </p:spPr>
        <p:txBody>
          <a:bodyPr lIns="0" tIns="0" rIns="0" bIns="0" rtlCol="0" anchor="t">
            <a:spAutoFit/>
          </a:bodyPr>
          <a:lstStyle/>
          <a:p>
            <a:pPr>
              <a:lnSpc>
                <a:spcPts val="7800"/>
              </a:lnSpc>
            </a:pPr>
            <a:r>
              <a:rPr lang="en-US" sz="6000" spc="60">
                <a:solidFill>
                  <a:srgbClr val="FBFFFF"/>
                </a:solidFill>
                <a:latin typeface="Quando"/>
              </a:rPr>
              <a:t>HOW SHOULD WE SUPPORT MISSIONARIES?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847" b="847"/>
          <a:stretch>
            <a:fillRect/>
          </a:stretch>
        </p:blipFill>
        <p:spPr>
          <a:xfrm>
            <a:off x="7823536" y="0"/>
            <a:ext cx="10464464" cy="10287000"/>
          </a:xfrm>
          <a:prstGeom prst="rect">
            <a:avLst/>
          </a:prstGeom>
        </p:spPr>
      </p:pic>
      <p:sp>
        <p:nvSpPr>
          <p:cNvPr id="3" name="TextBox 3"/>
          <p:cNvSpPr txBox="1"/>
          <p:nvPr/>
        </p:nvSpPr>
        <p:spPr>
          <a:xfrm>
            <a:off x="610529" y="1576409"/>
            <a:ext cx="6997391" cy="7400925"/>
          </a:xfrm>
          <a:prstGeom prst="rect">
            <a:avLst/>
          </a:prstGeom>
        </p:spPr>
        <p:txBody>
          <a:bodyPr lIns="0" tIns="0" rIns="0" bIns="0" rtlCol="0" anchor="t">
            <a:spAutoFit/>
          </a:bodyPr>
          <a:lstStyle/>
          <a:p>
            <a:pPr algn="ctr">
              <a:lnSpc>
                <a:spcPts val="4500"/>
              </a:lnSpc>
              <a:spcBef>
                <a:spcPct val="0"/>
              </a:spcBef>
            </a:pPr>
            <a:r>
              <a:rPr lang="en-US" sz="3000" spc="30">
                <a:solidFill>
                  <a:srgbClr val="000000"/>
                </a:solidFill>
                <a:latin typeface="Montserrat"/>
              </a:rPr>
              <a:t>Support for missionaries should be abundant. John tells us in </a:t>
            </a:r>
            <a:r>
              <a:rPr lang="en-US" sz="3000" spc="30">
                <a:solidFill>
                  <a:srgbClr val="000000"/>
                </a:solidFill>
                <a:latin typeface="Montserrat Bold"/>
              </a:rPr>
              <a:t>3 John 5-8</a:t>
            </a:r>
            <a:r>
              <a:rPr lang="en-US" sz="3000" spc="30">
                <a:solidFill>
                  <a:srgbClr val="000000"/>
                </a:solidFill>
                <a:latin typeface="Montserrat"/>
              </a:rPr>
              <a:t> that Gaius and his church were to </a:t>
            </a:r>
            <a:r>
              <a:rPr lang="en-US" sz="3000" u="sng" spc="30">
                <a:solidFill>
                  <a:srgbClr val="000000"/>
                </a:solidFill>
                <a:latin typeface="Montserrat Bold"/>
              </a:rPr>
              <a:t>send them on their journey in a manner worthy of God.</a:t>
            </a:r>
            <a:r>
              <a:rPr lang="en-US" sz="3000" spc="30">
                <a:solidFill>
                  <a:srgbClr val="000000"/>
                </a:solidFill>
                <a:latin typeface="Montserrat"/>
              </a:rPr>
              <a:t> </a:t>
            </a:r>
          </a:p>
          <a:p>
            <a:pPr algn="ctr">
              <a:lnSpc>
                <a:spcPts val="4500"/>
              </a:lnSpc>
              <a:spcBef>
                <a:spcPct val="0"/>
              </a:spcBef>
            </a:pPr>
            <a:endParaRPr lang="en-US" sz="3000" spc="30">
              <a:solidFill>
                <a:srgbClr val="000000"/>
              </a:solidFill>
              <a:latin typeface="Montserrat"/>
            </a:endParaRPr>
          </a:p>
          <a:p>
            <a:pPr algn="ctr">
              <a:lnSpc>
                <a:spcPts val="4500"/>
              </a:lnSpc>
              <a:spcBef>
                <a:spcPct val="0"/>
              </a:spcBef>
            </a:pPr>
            <a:r>
              <a:rPr lang="en-US" sz="3000" spc="30">
                <a:solidFill>
                  <a:srgbClr val="000000"/>
                </a:solidFill>
                <a:latin typeface="Montserrat"/>
              </a:rPr>
              <a:t>“</a:t>
            </a:r>
            <a:r>
              <a:rPr lang="en-US" sz="3000" spc="30">
                <a:solidFill>
                  <a:srgbClr val="000000"/>
                </a:solidFill>
                <a:latin typeface="Montserrat Bold Italics"/>
              </a:rPr>
              <a:t>Do your best to speed Zenas the lawyer and Apollos on their way; </a:t>
            </a:r>
            <a:r>
              <a:rPr lang="en-US" sz="3000" u="sng" spc="30">
                <a:solidFill>
                  <a:srgbClr val="000000"/>
                </a:solidFill>
                <a:latin typeface="Montserrat Bold Italics"/>
              </a:rPr>
              <a:t>see that they lack nothing.</a:t>
            </a:r>
            <a:r>
              <a:rPr lang="en-US" sz="3000" spc="30">
                <a:solidFill>
                  <a:srgbClr val="000000"/>
                </a:solidFill>
                <a:latin typeface="Montserrat"/>
              </a:rPr>
              <a:t>”</a:t>
            </a:r>
          </a:p>
          <a:p>
            <a:pPr algn="ctr">
              <a:lnSpc>
                <a:spcPts val="4500"/>
              </a:lnSpc>
              <a:spcBef>
                <a:spcPct val="0"/>
              </a:spcBef>
            </a:pPr>
            <a:endParaRPr lang="en-US" sz="3000" spc="30">
              <a:solidFill>
                <a:srgbClr val="000000"/>
              </a:solidFill>
              <a:latin typeface="Montserrat"/>
            </a:endParaRPr>
          </a:p>
          <a:p>
            <a:pPr algn="r">
              <a:lnSpc>
                <a:spcPts val="4500"/>
              </a:lnSpc>
              <a:spcBef>
                <a:spcPct val="0"/>
              </a:spcBef>
            </a:pPr>
            <a:r>
              <a:rPr lang="en-US" sz="3000" spc="30">
                <a:solidFill>
                  <a:srgbClr val="000000"/>
                </a:solidFill>
                <a:latin typeface="Montserrat Bold"/>
              </a:rPr>
              <a:t>Titus 3:13</a:t>
            </a:r>
          </a:p>
          <a:p>
            <a:pPr algn="ctr">
              <a:lnSpc>
                <a:spcPts val="4500"/>
              </a:lnSpc>
              <a:spcBef>
                <a:spcPct val="0"/>
              </a:spcBef>
            </a:pPr>
            <a:endParaRPr lang="en-US" sz="3000" spc="30">
              <a:solidFill>
                <a:srgbClr val="000000"/>
              </a:solidFill>
              <a:latin typeface="Montserrat Bold"/>
            </a:endParaRPr>
          </a:p>
          <a:p>
            <a:pPr algn="ctr">
              <a:lnSpc>
                <a:spcPts val="4500"/>
              </a:lnSpc>
              <a:spcBef>
                <a:spcPct val="0"/>
              </a:spcBef>
            </a:pPr>
            <a:endParaRPr lang="en-US" sz="3000" spc="30">
              <a:solidFill>
                <a:srgbClr val="000000"/>
              </a:solidFill>
              <a:latin typeface="Montserrat Bold"/>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8504" r="10832"/>
          <a:stretch>
            <a:fillRect/>
          </a:stretch>
        </p:blipFill>
        <p:spPr>
          <a:xfrm>
            <a:off x="7858135" y="833439"/>
            <a:ext cx="10429865" cy="8620122"/>
          </a:xfrm>
          <a:prstGeom prst="rect">
            <a:avLst/>
          </a:prstGeom>
        </p:spPr>
      </p:pic>
      <p:sp>
        <p:nvSpPr>
          <p:cNvPr id="3" name="TextBox 3"/>
          <p:cNvSpPr txBox="1"/>
          <p:nvPr/>
        </p:nvSpPr>
        <p:spPr>
          <a:xfrm>
            <a:off x="0" y="1028699"/>
            <a:ext cx="7683191" cy="8229601"/>
          </a:xfrm>
          <a:prstGeom prst="rect">
            <a:avLst/>
          </a:prstGeom>
        </p:spPr>
        <p:txBody>
          <a:bodyPr lIns="0" tIns="0" rIns="0" bIns="0" rtlCol="0" anchor="t">
            <a:spAutoFit/>
          </a:bodyPr>
          <a:lstStyle/>
          <a:p>
            <a:pPr algn="ctr">
              <a:lnSpc>
                <a:spcPts val="5999"/>
              </a:lnSpc>
              <a:spcBef>
                <a:spcPct val="0"/>
              </a:spcBef>
            </a:pPr>
            <a:r>
              <a:rPr lang="en-US" sz="3999" spc="39">
                <a:solidFill>
                  <a:srgbClr val="000000"/>
                </a:solidFill>
                <a:latin typeface="Montserrat"/>
              </a:rPr>
              <a:t>Since these men teach and preach in new lands, they are worthy of double honor (</a:t>
            </a:r>
            <a:r>
              <a:rPr lang="en-US" sz="3999" spc="39">
                <a:solidFill>
                  <a:srgbClr val="000000"/>
                </a:solidFill>
                <a:latin typeface="Montserrat Bold"/>
              </a:rPr>
              <a:t>1 Timothy 5:17-18</a:t>
            </a:r>
            <a:r>
              <a:rPr lang="en-US" sz="3999" spc="39">
                <a:solidFill>
                  <a:srgbClr val="000000"/>
                </a:solidFill>
                <a:latin typeface="Montserrat"/>
              </a:rPr>
              <a:t>). Since they have families, then they should be supported well that the gospel may suffer no hindrance and that they may be free to serve and to proclaim Christ in the mission field.</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sp>
        <p:nvSpPr>
          <p:cNvPr id="2" name="AutoShape 2"/>
          <p:cNvSpPr/>
          <p:nvPr/>
        </p:nvSpPr>
        <p:spPr>
          <a:xfrm>
            <a:off x="-220040" y="-159617"/>
            <a:ext cx="2531741" cy="10686798"/>
          </a:xfrm>
          <a:prstGeom prst="rect">
            <a:avLst/>
          </a:prstGeom>
          <a:solidFill>
            <a:srgbClr val="FBFFFF"/>
          </a:solidFill>
        </p:spPr>
      </p:sp>
      <p:sp>
        <p:nvSpPr>
          <p:cNvPr id="3" name="AutoShape 3"/>
          <p:cNvSpPr/>
          <p:nvPr/>
        </p:nvSpPr>
        <p:spPr>
          <a:xfrm>
            <a:off x="1852598" y="-159617"/>
            <a:ext cx="1428869" cy="10686798"/>
          </a:xfrm>
          <a:prstGeom prst="rect">
            <a:avLst/>
          </a:prstGeom>
          <a:solidFill>
            <a:srgbClr val="FBFFFF">
              <a:alpha val="21961"/>
            </a:srgbClr>
          </a:solidFill>
        </p:spPr>
      </p:sp>
      <p:pic>
        <p:nvPicPr>
          <p:cNvPr id="4" name="Picture 4"/>
          <p:cNvPicPr>
            <a:picLocks noChangeAspect="1"/>
          </p:cNvPicPr>
          <p:nvPr/>
        </p:nvPicPr>
        <p:blipFill>
          <a:blip r:embed="rId2"/>
          <a:srcRect/>
          <a:stretch>
            <a:fillRect/>
          </a:stretch>
        </p:blipFill>
        <p:spPr>
          <a:xfrm>
            <a:off x="7428754" y="3354310"/>
            <a:ext cx="7045240" cy="6138166"/>
          </a:xfrm>
          <a:prstGeom prst="rect">
            <a:avLst/>
          </a:prstGeom>
        </p:spPr>
      </p:pic>
      <p:sp>
        <p:nvSpPr>
          <p:cNvPr id="5" name="TextBox 5"/>
          <p:cNvSpPr txBox="1"/>
          <p:nvPr/>
        </p:nvSpPr>
        <p:spPr>
          <a:xfrm>
            <a:off x="4643448" y="1148459"/>
            <a:ext cx="12615852" cy="1971675"/>
          </a:xfrm>
          <a:prstGeom prst="rect">
            <a:avLst/>
          </a:prstGeom>
        </p:spPr>
        <p:txBody>
          <a:bodyPr lIns="0" tIns="0" rIns="0" bIns="0" rtlCol="0" anchor="t">
            <a:spAutoFit/>
          </a:bodyPr>
          <a:lstStyle/>
          <a:p>
            <a:pPr algn="r">
              <a:lnSpc>
                <a:spcPts val="7800"/>
              </a:lnSpc>
            </a:pPr>
            <a:r>
              <a:rPr lang="en-US" sz="6000" spc="60">
                <a:solidFill>
                  <a:srgbClr val="FBFFFF"/>
                </a:solidFill>
                <a:latin typeface="Quando"/>
              </a:rPr>
              <a:t>WHAT ABOUT PARACHURCH MISSION AGENCIES?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 name="TextBox 2"/>
          <p:cNvSpPr txBox="1"/>
          <p:nvPr/>
        </p:nvSpPr>
        <p:spPr>
          <a:xfrm>
            <a:off x="1028700" y="2207012"/>
            <a:ext cx="7496561" cy="897255"/>
          </a:xfrm>
          <a:prstGeom prst="rect">
            <a:avLst/>
          </a:prstGeom>
        </p:spPr>
        <p:txBody>
          <a:bodyPr lIns="0" tIns="0" rIns="0" bIns="0" rtlCol="0" anchor="t">
            <a:spAutoFit/>
          </a:bodyPr>
          <a:lstStyle/>
          <a:p>
            <a:pPr>
              <a:lnSpc>
                <a:spcPts val="7290"/>
              </a:lnSpc>
            </a:pPr>
            <a:r>
              <a:rPr lang="en-US" sz="5400" spc="108">
                <a:solidFill>
                  <a:srgbClr val="BBD9D7"/>
                </a:solidFill>
                <a:latin typeface="Quando Italics"/>
              </a:rPr>
              <a:t>WHAT ARE THEY?</a:t>
            </a:r>
          </a:p>
        </p:txBody>
      </p:sp>
      <p:sp>
        <p:nvSpPr>
          <p:cNvPr id="3" name="AutoShape 3"/>
          <p:cNvSpPr/>
          <p:nvPr/>
        </p:nvSpPr>
        <p:spPr>
          <a:xfrm>
            <a:off x="1202870" y="4134401"/>
            <a:ext cx="7706954" cy="5123899"/>
          </a:xfrm>
          <a:prstGeom prst="rect">
            <a:avLst/>
          </a:prstGeom>
          <a:solidFill>
            <a:srgbClr val="BBD9D7"/>
          </a:solidFill>
        </p:spPr>
      </p:sp>
      <p:sp>
        <p:nvSpPr>
          <p:cNvPr id="4" name="AutoShape 4"/>
          <p:cNvSpPr/>
          <p:nvPr/>
        </p:nvSpPr>
        <p:spPr>
          <a:xfrm>
            <a:off x="8792737" y="589280"/>
            <a:ext cx="9495263" cy="8669020"/>
          </a:xfrm>
          <a:prstGeom prst="rect">
            <a:avLst/>
          </a:prstGeom>
          <a:solidFill>
            <a:srgbClr val="BBD9D7"/>
          </a:solidFill>
        </p:spPr>
      </p:sp>
      <p:sp>
        <p:nvSpPr>
          <p:cNvPr id="5" name="TextBox 5"/>
          <p:cNvSpPr txBox="1"/>
          <p:nvPr/>
        </p:nvSpPr>
        <p:spPr>
          <a:xfrm>
            <a:off x="1925993" y="5038725"/>
            <a:ext cx="6599267" cy="2962276"/>
          </a:xfrm>
          <a:prstGeom prst="rect">
            <a:avLst/>
          </a:prstGeom>
        </p:spPr>
        <p:txBody>
          <a:bodyPr lIns="0" tIns="0" rIns="0" bIns="0" rtlCol="0" anchor="t">
            <a:spAutoFit/>
          </a:bodyPr>
          <a:lstStyle/>
          <a:p>
            <a:pPr>
              <a:lnSpc>
                <a:spcPts val="5999"/>
              </a:lnSpc>
              <a:spcBef>
                <a:spcPct val="0"/>
              </a:spcBef>
            </a:pPr>
            <a:r>
              <a:rPr lang="en-US" sz="3999" spc="39">
                <a:solidFill>
                  <a:srgbClr val="000000"/>
                </a:solidFill>
                <a:latin typeface="Montserrat Bold Italics"/>
              </a:rPr>
              <a:t>An optional, but permissible, means of organized cooperation among churches. </a:t>
            </a:r>
          </a:p>
        </p:txBody>
      </p:sp>
      <p:sp>
        <p:nvSpPr>
          <p:cNvPr id="6" name="TextBox 6"/>
          <p:cNvSpPr txBox="1"/>
          <p:nvPr/>
        </p:nvSpPr>
        <p:spPr>
          <a:xfrm>
            <a:off x="8968368" y="756602"/>
            <a:ext cx="9144000" cy="8229601"/>
          </a:xfrm>
          <a:prstGeom prst="rect">
            <a:avLst/>
          </a:prstGeom>
        </p:spPr>
        <p:txBody>
          <a:bodyPr lIns="0" tIns="0" rIns="0" bIns="0" rtlCol="0" anchor="t">
            <a:spAutoFit/>
          </a:bodyPr>
          <a:lstStyle/>
          <a:p>
            <a:pPr algn="just">
              <a:lnSpc>
                <a:spcPts val="5999"/>
              </a:lnSpc>
              <a:spcBef>
                <a:spcPct val="0"/>
              </a:spcBef>
            </a:pPr>
            <a:r>
              <a:rPr lang="en-US" sz="3999" spc="39">
                <a:solidFill>
                  <a:srgbClr val="000000"/>
                </a:solidFill>
                <a:latin typeface="Montserrat"/>
              </a:rPr>
              <a:t> "Yet it was kind of you </a:t>
            </a:r>
            <a:r>
              <a:rPr lang="en-US" sz="3999" spc="39">
                <a:solidFill>
                  <a:srgbClr val="000000"/>
                </a:solidFill>
                <a:latin typeface="Montserrat Bold Italics"/>
              </a:rPr>
              <a:t>to share</a:t>
            </a:r>
            <a:r>
              <a:rPr lang="en-US" sz="3999" spc="39">
                <a:solidFill>
                  <a:srgbClr val="000000"/>
                </a:solidFill>
                <a:latin typeface="Montserrat"/>
              </a:rPr>
              <a:t> my trouble. And you Philippians yourselves know that in the beginning of the gospel, when I left Macedonia, no church </a:t>
            </a:r>
            <a:r>
              <a:rPr lang="en-US" sz="3999" spc="39">
                <a:solidFill>
                  <a:srgbClr val="000000"/>
                </a:solidFill>
                <a:latin typeface="Montserrat Bold Italics"/>
              </a:rPr>
              <a:t>entered into partnership</a:t>
            </a:r>
            <a:r>
              <a:rPr lang="en-US" sz="3999" spc="39">
                <a:solidFill>
                  <a:srgbClr val="000000"/>
                </a:solidFill>
                <a:latin typeface="Montserrat"/>
              </a:rPr>
              <a:t> with me in giving and receiving, except you only. Even in Thessalonica you sent me help for my needs once and again."</a:t>
            </a:r>
          </a:p>
          <a:p>
            <a:pPr algn="just">
              <a:lnSpc>
                <a:spcPts val="5999"/>
              </a:lnSpc>
              <a:spcBef>
                <a:spcPct val="0"/>
              </a:spcBef>
            </a:pPr>
            <a:endParaRPr lang="en-US" sz="3999" spc="39">
              <a:solidFill>
                <a:srgbClr val="000000"/>
              </a:solidFill>
              <a:latin typeface="Montserrat"/>
            </a:endParaRPr>
          </a:p>
          <a:p>
            <a:pPr algn="just">
              <a:lnSpc>
                <a:spcPts val="5999"/>
              </a:lnSpc>
              <a:spcBef>
                <a:spcPct val="0"/>
              </a:spcBef>
            </a:pPr>
            <a:r>
              <a:rPr lang="en-US" sz="3999" spc="39">
                <a:solidFill>
                  <a:srgbClr val="000000"/>
                </a:solidFill>
                <a:latin typeface="Montserrat Bold"/>
              </a:rPr>
              <a:t>Philippians 4:14-16: 14</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BBD9D7"/>
        </a:solidFill>
        <a:effectLst/>
      </p:bgPr>
    </p:bg>
    <p:spTree>
      <p:nvGrpSpPr>
        <p:cNvPr id="1" name=""/>
        <p:cNvGrpSpPr/>
        <p:nvPr/>
      </p:nvGrpSpPr>
      <p:grpSpPr>
        <a:xfrm>
          <a:off x="0" y="0"/>
          <a:ext cx="0" cy="0"/>
          <a:chOff x="0" y="0"/>
          <a:chExt cx="0" cy="0"/>
        </a:xfrm>
      </p:grpSpPr>
      <p:grpSp>
        <p:nvGrpSpPr>
          <p:cNvPr id="2" name="Group 2"/>
          <p:cNvGrpSpPr/>
          <p:nvPr/>
        </p:nvGrpSpPr>
        <p:grpSpPr>
          <a:xfrm>
            <a:off x="4078587" y="1897320"/>
            <a:ext cx="6108464" cy="3463536"/>
            <a:chOff x="0" y="0"/>
            <a:chExt cx="8144618" cy="4618049"/>
          </a:xfrm>
        </p:grpSpPr>
        <p:sp>
          <p:nvSpPr>
            <p:cNvPr id="3" name="TextBox 3"/>
            <p:cNvSpPr txBox="1"/>
            <p:nvPr/>
          </p:nvSpPr>
          <p:spPr>
            <a:xfrm>
              <a:off x="0" y="-38100"/>
              <a:ext cx="8144618" cy="3663527"/>
            </a:xfrm>
            <a:prstGeom prst="rect">
              <a:avLst/>
            </a:prstGeom>
          </p:spPr>
          <p:txBody>
            <a:bodyPr lIns="0" tIns="0" rIns="0" bIns="0" rtlCol="0" anchor="t">
              <a:spAutoFit/>
            </a:bodyPr>
            <a:lstStyle/>
            <a:p>
              <a:pPr>
                <a:lnSpc>
                  <a:spcPts val="4419"/>
                </a:lnSpc>
              </a:pPr>
              <a:r>
                <a:rPr lang="en-US" sz="3399" spc="101">
                  <a:solidFill>
                    <a:srgbClr val="FBFFFF"/>
                  </a:solidFill>
                  <a:latin typeface="Montserrat Bold Italics"/>
                </a:rPr>
                <a:t>Only authority is that delegated to them by local churches (Acts 15:23-25).</a:t>
              </a:r>
            </a:p>
            <a:p>
              <a:pPr>
                <a:lnSpc>
                  <a:spcPts val="4420"/>
                </a:lnSpc>
              </a:pPr>
              <a:endParaRPr lang="en-US" sz="3399" spc="101">
                <a:solidFill>
                  <a:srgbClr val="FBFFFF"/>
                </a:solidFill>
                <a:latin typeface="Montserrat Bold Italics"/>
              </a:endParaRPr>
            </a:p>
          </p:txBody>
        </p:sp>
        <p:sp>
          <p:nvSpPr>
            <p:cNvPr id="4" name="TextBox 4"/>
            <p:cNvSpPr txBox="1"/>
            <p:nvPr/>
          </p:nvSpPr>
          <p:spPr>
            <a:xfrm>
              <a:off x="0" y="4013529"/>
              <a:ext cx="8144618" cy="604520"/>
            </a:xfrm>
            <a:prstGeom prst="rect">
              <a:avLst/>
            </a:prstGeom>
          </p:spPr>
          <p:txBody>
            <a:bodyPr lIns="0" tIns="0" rIns="0" bIns="0" rtlCol="0" anchor="t">
              <a:spAutoFit/>
            </a:bodyPr>
            <a:lstStyle/>
            <a:p>
              <a:pPr>
                <a:lnSpc>
                  <a:spcPts val="3900"/>
                </a:lnSpc>
              </a:pPr>
              <a:endParaRPr/>
            </a:p>
          </p:txBody>
        </p:sp>
      </p:grpSp>
      <p:grpSp>
        <p:nvGrpSpPr>
          <p:cNvPr id="5" name="Group 5"/>
          <p:cNvGrpSpPr/>
          <p:nvPr/>
        </p:nvGrpSpPr>
        <p:grpSpPr>
          <a:xfrm>
            <a:off x="12179536" y="1897320"/>
            <a:ext cx="6108464" cy="3463536"/>
            <a:chOff x="0" y="0"/>
            <a:chExt cx="8144618" cy="4618049"/>
          </a:xfrm>
        </p:grpSpPr>
        <p:sp>
          <p:nvSpPr>
            <p:cNvPr id="6" name="TextBox 6"/>
            <p:cNvSpPr txBox="1"/>
            <p:nvPr/>
          </p:nvSpPr>
          <p:spPr>
            <a:xfrm>
              <a:off x="0" y="-38100"/>
              <a:ext cx="8144618" cy="3663527"/>
            </a:xfrm>
            <a:prstGeom prst="rect">
              <a:avLst/>
            </a:prstGeom>
          </p:spPr>
          <p:txBody>
            <a:bodyPr lIns="0" tIns="0" rIns="0" bIns="0" rtlCol="0" anchor="t">
              <a:spAutoFit/>
            </a:bodyPr>
            <a:lstStyle/>
            <a:p>
              <a:pPr>
                <a:lnSpc>
                  <a:spcPts val="4419"/>
                </a:lnSpc>
              </a:pPr>
              <a:r>
                <a:rPr lang="en-US" sz="3399" spc="101">
                  <a:solidFill>
                    <a:srgbClr val="FBFFFF"/>
                  </a:solidFill>
                  <a:latin typeface="Montserrat Bold Italics"/>
                </a:rPr>
                <a:t>Useful for strategic coordination, humility, and field oversight.</a:t>
              </a:r>
            </a:p>
            <a:p>
              <a:pPr>
                <a:lnSpc>
                  <a:spcPts val="4419"/>
                </a:lnSpc>
              </a:pPr>
              <a:endParaRPr lang="en-US" sz="3399" spc="101">
                <a:solidFill>
                  <a:srgbClr val="FBFFFF"/>
                </a:solidFill>
                <a:latin typeface="Montserrat Bold Italics"/>
              </a:endParaRPr>
            </a:p>
            <a:p>
              <a:pPr>
                <a:lnSpc>
                  <a:spcPts val="4420"/>
                </a:lnSpc>
              </a:pPr>
              <a:endParaRPr lang="en-US" sz="3399" spc="101">
                <a:solidFill>
                  <a:srgbClr val="FBFFFF"/>
                </a:solidFill>
                <a:latin typeface="Montserrat Bold Italics"/>
              </a:endParaRPr>
            </a:p>
          </p:txBody>
        </p:sp>
        <p:sp>
          <p:nvSpPr>
            <p:cNvPr id="7" name="TextBox 7"/>
            <p:cNvSpPr txBox="1"/>
            <p:nvPr/>
          </p:nvSpPr>
          <p:spPr>
            <a:xfrm>
              <a:off x="0" y="4013529"/>
              <a:ext cx="8144618" cy="604520"/>
            </a:xfrm>
            <a:prstGeom prst="rect">
              <a:avLst/>
            </a:prstGeom>
          </p:spPr>
          <p:txBody>
            <a:bodyPr lIns="0" tIns="0" rIns="0" bIns="0" rtlCol="0" anchor="t">
              <a:spAutoFit/>
            </a:bodyPr>
            <a:lstStyle/>
            <a:p>
              <a:pPr>
                <a:lnSpc>
                  <a:spcPts val="3900"/>
                </a:lnSpc>
              </a:pPr>
              <a:endParaRPr/>
            </a:p>
          </p:txBody>
        </p:sp>
      </p:grpSp>
      <p:grpSp>
        <p:nvGrpSpPr>
          <p:cNvPr id="8" name="Group 8"/>
          <p:cNvGrpSpPr/>
          <p:nvPr/>
        </p:nvGrpSpPr>
        <p:grpSpPr>
          <a:xfrm>
            <a:off x="6509012" y="6112851"/>
            <a:ext cx="7809383" cy="1614170"/>
            <a:chOff x="0" y="0"/>
            <a:chExt cx="10412511" cy="2152227"/>
          </a:xfrm>
        </p:grpSpPr>
        <p:pic>
          <p:nvPicPr>
            <p:cNvPr id="9" name="Picture 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0" y="177340"/>
              <a:ext cx="1965689" cy="1189242"/>
            </a:xfrm>
            <a:prstGeom prst="rect">
              <a:avLst/>
            </a:prstGeom>
          </p:spPr>
        </p:pic>
        <p:sp>
          <p:nvSpPr>
            <p:cNvPr id="10" name="TextBox 10"/>
            <p:cNvSpPr txBox="1"/>
            <p:nvPr/>
          </p:nvSpPr>
          <p:spPr>
            <a:xfrm>
              <a:off x="2267893" y="-38100"/>
              <a:ext cx="8144618" cy="2190327"/>
            </a:xfrm>
            <a:prstGeom prst="rect">
              <a:avLst/>
            </a:prstGeom>
          </p:spPr>
          <p:txBody>
            <a:bodyPr lIns="0" tIns="0" rIns="0" bIns="0" rtlCol="0" anchor="t">
              <a:spAutoFit/>
            </a:bodyPr>
            <a:lstStyle/>
            <a:p>
              <a:pPr>
                <a:lnSpc>
                  <a:spcPts val="4419"/>
                </a:lnSpc>
              </a:pPr>
              <a:r>
                <a:rPr lang="en-US" sz="3399" spc="101">
                  <a:solidFill>
                    <a:srgbClr val="FBFFFF"/>
                  </a:solidFill>
                  <a:latin typeface="Montserrat Bold Italics"/>
                </a:rPr>
                <a:t>Servants of the local churches.</a:t>
              </a:r>
            </a:p>
            <a:p>
              <a:pPr>
                <a:lnSpc>
                  <a:spcPts val="4420"/>
                </a:lnSpc>
              </a:pPr>
              <a:endParaRPr lang="en-US" sz="3399" spc="101">
                <a:solidFill>
                  <a:srgbClr val="FBFFFF"/>
                </a:solidFill>
                <a:latin typeface="Montserrat Bold Italics"/>
              </a:endParaRPr>
            </a:p>
          </p:txBody>
        </p:sp>
      </p:grpSp>
      <p:sp>
        <p:nvSpPr>
          <p:cNvPr id="11" name="TextBox 11"/>
          <p:cNvSpPr txBox="1"/>
          <p:nvPr/>
        </p:nvSpPr>
        <p:spPr>
          <a:xfrm rot="-5400000">
            <a:off x="-3383388" y="4433890"/>
            <a:ext cx="8979733" cy="1419220"/>
          </a:xfrm>
          <a:prstGeom prst="rect">
            <a:avLst/>
          </a:prstGeom>
        </p:spPr>
        <p:txBody>
          <a:bodyPr lIns="0" tIns="0" rIns="0" bIns="0" rtlCol="0" anchor="t">
            <a:spAutoFit/>
          </a:bodyPr>
          <a:lstStyle/>
          <a:p>
            <a:pPr algn="ctr">
              <a:lnSpc>
                <a:spcPts val="11475"/>
              </a:lnSpc>
            </a:pPr>
            <a:r>
              <a:rPr lang="en-US" sz="8500" spc="170">
                <a:solidFill>
                  <a:srgbClr val="FBFFFF">
                    <a:alpha val="29804"/>
                  </a:srgbClr>
                </a:solidFill>
                <a:latin typeface="Quando Italics"/>
              </a:rPr>
              <a:t>PARACHURCH</a:t>
            </a:r>
          </a:p>
        </p:txBody>
      </p:sp>
      <p:pic>
        <p:nvPicPr>
          <p:cNvPr id="12" name="Picture 1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2210204" y="2333637"/>
            <a:ext cx="1474267" cy="891931"/>
          </a:xfrm>
          <a:prstGeom prst="rect">
            <a:avLst/>
          </a:prstGeom>
        </p:spPr>
      </p:pic>
      <p:pic>
        <p:nvPicPr>
          <p:cNvPr id="13" name="Picture 1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rcRect/>
          <a:stretch>
            <a:fillRect/>
          </a:stretch>
        </p:blipFill>
        <p:spPr>
          <a:xfrm>
            <a:off x="10413703" y="2333637"/>
            <a:ext cx="1474267" cy="891931"/>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3610" r="568"/>
          <a:stretch>
            <a:fillRect/>
          </a:stretch>
        </p:blipFill>
        <p:spPr>
          <a:xfrm>
            <a:off x="12702039" y="-136901"/>
            <a:ext cx="5721242" cy="10560802"/>
          </a:xfrm>
          <a:prstGeom prst="rect">
            <a:avLst/>
          </a:prstGeom>
        </p:spPr>
      </p:pic>
      <p:sp>
        <p:nvSpPr>
          <p:cNvPr id="3" name="AutoShape 3"/>
          <p:cNvSpPr/>
          <p:nvPr/>
        </p:nvSpPr>
        <p:spPr>
          <a:xfrm>
            <a:off x="2070789" y="1028700"/>
            <a:ext cx="13249737" cy="8229600"/>
          </a:xfrm>
          <a:prstGeom prst="rect">
            <a:avLst/>
          </a:prstGeom>
          <a:solidFill>
            <a:srgbClr val="BBD9D7"/>
          </a:solidFill>
        </p:spPr>
      </p:sp>
      <p:sp>
        <p:nvSpPr>
          <p:cNvPr id="4" name="AutoShape 4"/>
          <p:cNvSpPr/>
          <p:nvPr/>
        </p:nvSpPr>
        <p:spPr>
          <a:xfrm>
            <a:off x="1028700" y="1028700"/>
            <a:ext cx="1042089" cy="8229600"/>
          </a:xfrm>
          <a:prstGeom prst="rect">
            <a:avLst/>
          </a:prstGeom>
          <a:solidFill>
            <a:srgbClr val="BBD9D7">
              <a:alpha val="16863"/>
            </a:srgbClr>
          </a:solidFill>
        </p:spPr>
      </p:sp>
      <p:grpSp>
        <p:nvGrpSpPr>
          <p:cNvPr id="5" name="Group 5"/>
          <p:cNvGrpSpPr/>
          <p:nvPr/>
        </p:nvGrpSpPr>
        <p:grpSpPr>
          <a:xfrm>
            <a:off x="2760474" y="3217794"/>
            <a:ext cx="5595058" cy="3851413"/>
            <a:chOff x="0" y="0"/>
            <a:chExt cx="7460077" cy="5135217"/>
          </a:xfrm>
        </p:grpSpPr>
        <p:sp>
          <p:nvSpPr>
            <p:cNvPr id="6" name="TextBox 6"/>
            <p:cNvSpPr txBox="1"/>
            <p:nvPr/>
          </p:nvSpPr>
          <p:spPr>
            <a:xfrm>
              <a:off x="0" y="-76200"/>
              <a:ext cx="7460077" cy="673100"/>
            </a:xfrm>
            <a:prstGeom prst="rect">
              <a:avLst/>
            </a:prstGeom>
          </p:spPr>
          <p:txBody>
            <a:bodyPr lIns="0" tIns="0" rIns="0" bIns="0" rtlCol="0" anchor="t">
              <a:spAutoFit/>
            </a:bodyPr>
            <a:lstStyle/>
            <a:p>
              <a:pPr marL="647698" lvl="1" indent="-323849">
                <a:lnSpc>
                  <a:spcPts val="4499"/>
                </a:lnSpc>
                <a:buFont typeface="Arial"/>
                <a:buChar char="•"/>
              </a:pPr>
              <a:r>
                <a:rPr lang="en-US" sz="2999" spc="29">
                  <a:solidFill>
                    <a:srgbClr val="FBFFFF"/>
                  </a:solidFill>
                  <a:latin typeface="Montserrat"/>
                </a:rPr>
                <a:t>Regular communication</a:t>
              </a:r>
            </a:p>
          </p:txBody>
        </p:sp>
        <p:sp>
          <p:nvSpPr>
            <p:cNvPr id="7" name="TextBox 7"/>
            <p:cNvSpPr txBox="1"/>
            <p:nvPr/>
          </p:nvSpPr>
          <p:spPr>
            <a:xfrm>
              <a:off x="0" y="1744937"/>
              <a:ext cx="7460077" cy="673100"/>
            </a:xfrm>
            <a:prstGeom prst="rect">
              <a:avLst/>
            </a:prstGeom>
          </p:spPr>
          <p:txBody>
            <a:bodyPr lIns="0" tIns="0" rIns="0" bIns="0" rtlCol="0" anchor="t">
              <a:spAutoFit/>
            </a:bodyPr>
            <a:lstStyle/>
            <a:p>
              <a:pPr marL="647698" lvl="1" indent="-323849">
                <a:lnSpc>
                  <a:spcPts val="4499"/>
                </a:lnSpc>
                <a:buFont typeface="Arial"/>
                <a:buChar char="•"/>
              </a:pPr>
              <a:r>
                <a:rPr lang="en-US" sz="2999" spc="29">
                  <a:solidFill>
                    <a:srgbClr val="FBFFFF"/>
                  </a:solidFill>
                  <a:latin typeface="Montserrat"/>
                </a:rPr>
                <a:t>Sending short-term help</a:t>
              </a:r>
            </a:p>
          </p:txBody>
        </p:sp>
        <p:sp>
          <p:nvSpPr>
            <p:cNvPr id="8" name="TextBox 8"/>
            <p:cNvSpPr txBox="1"/>
            <p:nvPr/>
          </p:nvSpPr>
          <p:spPr>
            <a:xfrm>
              <a:off x="0" y="944836"/>
              <a:ext cx="7460077" cy="673100"/>
            </a:xfrm>
            <a:prstGeom prst="rect">
              <a:avLst/>
            </a:prstGeom>
          </p:spPr>
          <p:txBody>
            <a:bodyPr lIns="0" tIns="0" rIns="0" bIns="0" rtlCol="0" anchor="t">
              <a:spAutoFit/>
            </a:bodyPr>
            <a:lstStyle/>
            <a:p>
              <a:pPr marL="647698" lvl="1" indent="-323849">
                <a:lnSpc>
                  <a:spcPts val="4499"/>
                </a:lnSpc>
                <a:buFont typeface="Arial"/>
                <a:buChar char="•"/>
              </a:pPr>
              <a:r>
                <a:rPr lang="en-US" sz="2999" spc="29">
                  <a:solidFill>
                    <a:srgbClr val="FBFFFF"/>
                  </a:solidFill>
                  <a:latin typeface="Montserrat"/>
                </a:rPr>
                <a:t>Pastoral visits</a:t>
              </a:r>
            </a:p>
          </p:txBody>
        </p:sp>
        <p:sp>
          <p:nvSpPr>
            <p:cNvPr id="9" name="TextBox 9"/>
            <p:cNvSpPr txBox="1"/>
            <p:nvPr/>
          </p:nvSpPr>
          <p:spPr>
            <a:xfrm>
              <a:off x="0" y="2760937"/>
              <a:ext cx="7460077" cy="673100"/>
            </a:xfrm>
            <a:prstGeom prst="rect">
              <a:avLst/>
            </a:prstGeom>
          </p:spPr>
          <p:txBody>
            <a:bodyPr lIns="0" tIns="0" rIns="0" bIns="0" rtlCol="0" anchor="t">
              <a:spAutoFit/>
            </a:bodyPr>
            <a:lstStyle/>
            <a:p>
              <a:pPr marL="647698" lvl="1" indent="-323849">
                <a:lnSpc>
                  <a:spcPts val="4499"/>
                </a:lnSpc>
                <a:buFont typeface="Arial"/>
                <a:buChar char="•"/>
              </a:pPr>
              <a:r>
                <a:rPr lang="en-US" sz="2999" spc="29">
                  <a:solidFill>
                    <a:srgbClr val="FBFFFF"/>
                  </a:solidFill>
                  <a:latin typeface="Montserrat"/>
                </a:rPr>
                <a:t>Extending hospitality</a:t>
              </a:r>
            </a:p>
          </p:txBody>
        </p:sp>
        <p:sp>
          <p:nvSpPr>
            <p:cNvPr id="10" name="TextBox 10"/>
            <p:cNvSpPr txBox="1"/>
            <p:nvPr/>
          </p:nvSpPr>
          <p:spPr>
            <a:xfrm>
              <a:off x="0" y="3712817"/>
              <a:ext cx="7460077" cy="1422400"/>
            </a:xfrm>
            <a:prstGeom prst="rect">
              <a:avLst/>
            </a:prstGeom>
          </p:spPr>
          <p:txBody>
            <a:bodyPr lIns="0" tIns="0" rIns="0" bIns="0" rtlCol="0" anchor="t">
              <a:spAutoFit/>
            </a:bodyPr>
            <a:lstStyle/>
            <a:p>
              <a:pPr marL="647698" lvl="1" indent="-323849">
                <a:lnSpc>
                  <a:spcPts val="4499"/>
                </a:lnSpc>
                <a:buFont typeface="Arial"/>
                <a:buChar char="•"/>
              </a:pPr>
              <a:r>
                <a:rPr lang="en-US" sz="2999" spc="29">
                  <a:solidFill>
                    <a:srgbClr val="FBFFFF"/>
                  </a:solidFill>
                  <a:latin typeface="Montserrat"/>
                </a:rPr>
                <a:t>Providing additional teammates</a:t>
              </a:r>
            </a:p>
          </p:txBody>
        </p:sp>
      </p:grpSp>
      <p:sp>
        <p:nvSpPr>
          <p:cNvPr id="11" name="TextBox 11"/>
          <p:cNvSpPr txBox="1"/>
          <p:nvPr/>
        </p:nvSpPr>
        <p:spPr>
          <a:xfrm>
            <a:off x="2945690" y="1065081"/>
            <a:ext cx="10819684" cy="1668769"/>
          </a:xfrm>
          <a:prstGeom prst="rect">
            <a:avLst/>
          </a:prstGeom>
        </p:spPr>
        <p:txBody>
          <a:bodyPr lIns="0" tIns="0" rIns="0" bIns="0" rtlCol="0" anchor="t">
            <a:spAutoFit/>
          </a:bodyPr>
          <a:lstStyle/>
          <a:p>
            <a:pPr algn="ctr">
              <a:lnSpc>
                <a:spcPts val="6615"/>
              </a:lnSpc>
            </a:pPr>
            <a:r>
              <a:rPr lang="en-US" sz="4900" spc="98">
                <a:solidFill>
                  <a:srgbClr val="FBFFFF">
                    <a:alpha val="29804"/>
                  </a:srgbClr>
                </a:solidFill>
                <a:latin typeface="Bantayog Regular"/>
              </a:rPr>
              <a:t>MAINTAINING LOCAL CHURCH RESPONSIBILITY</a:t>
            </a:r>
          </a:p>
        </p:txBody>
      </p:sp>
      <p:sp>
        <p:nvSpPr>
          <p:cNvPr id="12" name="TextBox 12"/>
          <p:cNvSpPr txBox="1"/>
          <p:nvPr/>
        </p:nvSpPr>
        <p:spPr>
          <a:xfrm>
            <a:off x="9144000" y="3029812"/>
            <a:ext cx="5595058" cy="3895725"/>
          </a:xfrm>
          <a:prstGeom prst="rect">
            <a:avLst/>
          </a:prstGeom>
        </p:spPr>
        <p:txBody>
          <a:bodyPr lIns="0" tIns="0" rIns="0" bIns="0" rtlCol="0" anchor="t">
            <a:spAutoFit/>
          </a:bodyPr>
          <a:lstStyle/>
          <a:p>
            <a:pPr algn="just">
              <a:lnSpc>
                <a:spcPts val="4499"/>
              </a:lnSpc>
            </a:pPr>
            <a:r>
              <a:rPr lang="en-US" sz="2999" spc="29">
                <a:solidFill>
                  <a:srgbClr val="FBFFFF"/>
                </a:solidFill>
                <a:latin typeface="Montserrat"/>
              </a:rPr>
              <a:t>"</a:t>
            </a:r>
            <a:r>
              <a:rPr lang="en-US" sz="2999" spc="29">
                <a:solidFill>
                  <a:srgbClr val="FBFFFF"/>
                </a:solidFill>
                <a:latin typeface="Montserrat Bold Italics"/>
              </a:rPr>
              <a:t>Let us return and visit the brothers in every city where we proclaimed the word of the Lord, and see how they are.</a:t>
            </a:r>
            <a:r>
              <a:rPr lang="en-US" sz="2999" spc="29">
                <a:solidFill>
                  <a:srgbClr val="FBFFFF"/>
                </a:solidFill>
                <a:latin typeface="Montserrat"/>
              </a:rPr>
              <a:t>"</a:t>
            </a:r>
          </a:p>
          <a:p>
            <a:pPr>
              <a:lnSpc>
                <a:spcPts val="4499"/>
              </a:lnSpc>
            </a:pPr>
            <a:endParaRPr lang="en-US" sz="2999" spc="29">
              <a:solidFill>
                <a:srgbClr val="FBFFFF"/>
              </a:solidFill>
              <a:latin typeface="Montserrat"/>
            </a:endParaRPr>
          </a:p>
          <a:p>
            <a:pPr algn="r">
              <a:lnSpc>
                <a:spcPts val="4499"/>
              </a:lnSpc>
            </a:pPr>
            <a:r>
              <a:rPr lang="en-US" sz="2999" spc="29">
                <a:solidFill>
                  <a:srgbClr val="FBFFFF"/>
                </a:solidFill>
                <a:latin typeface="Montserrat"/>
              </a:rPr>
              <a:t>Acts 15:36</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BFFFF"/>
        </a:solidFill>
        <a:effectLst/>
      </p:bgPr>
    </p:bg>
    <p:spTree>
      <p:nvGrpSpPr>
        <p:cNvPr id="1" name=""/>
        <p:cNvGrpSpPr/>
        <p:nvPr/>
      </p:nvGrpSpPr>
      <p:grpSpPr>
        <a:xfrm>
          <a:off x="0" y="0"/>
          <a:ext cx="0" cy="0"/>
          <a:chOff x="0" y="0"/>
          <a:chExt cx="0" cy="0"/>
        </a:xfrm>
      </p:grpSpPr>
      <p:sp>
        <p:nvSpPr>
          <p:cNvPr id="2" name="TextBox 2"/>
          <p:cNvSpPr txBox="1"/>
          <p:nvPr/>
        </p:nvSpPr>
        <p:spPr>
          <a:xfrm>
            <a:off x="1899146" y="800100"/>
            <a:ext cx="14489709" cy="2026196"/>
          </a:xfrm>
          <a:prstGeom prst="rect">
            <a:avLst/>
          </a:prstGeom>
        </p:spPr>
        <p:txBody>
          <a:bodyPr lIns="0" tIns="0" rIns="0" bIns="0" rtlCol="0" anchor="t">
            <a:spAutoFit/>
          </a:bodyPr>
          <a:lstStyle/>
          <a:p>
            <a:pPr algn="ctr">
              <a:lnSpc>
                <a:spcPts val="7945"/>
              </a:lnSpc>
            </a:pPr>
            <a:r>
              <a:rPr lang="en-US" sz="8025" dirty="0" smtClean="0">
                <a:latin typeface="Bantayog Regular"/>
              </a:rPr>
              <a:t>SUPREMACY OF GOD IN MISSIONS</a:t>
            </a:r>
            <a:r>
              <a:rPr lang="en-US" sz="8025" dirty="0" smtClean="0">
                <a:solidFill>
                  <a:srgbClr val="FFFFFF"/>
                </a:solidFill>
                <a:latin typeface="Bantayog Regular"/>
              </a:rPr>
              <a:t> </a:t>
            </a:r>
            <a:r>
              <a:rPr lang="en-US" sz="8025" dirty="0">
                <a:solidFill>
                  <a:srgbClr val="FFFFFF"/>
                </a:solidFill>
                <a:latin typeface="Bantayog Regular"/>
              </a:rPr>
              <a:t>GOD IN MISSIONS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472070"/>
            <a:ext cx="18288000" cy="781493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1549</Words>
  <Application>Microsoft Office PowerPoint</Application>
  <PresentationFormat>Custom</PresentationFormat>
  <Paragraphs>128</Paragraphs>
  <Slides>30</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30</vt:i4>
      </vt:variant>
    </vt:vector>
  </HeadingPairs>
  <TitlesOfParts>
    <vt:vector size="41" baseType="lpstr">
      <vt:lpstr>Montserrat Bold</vt:lpstr>
      <vt:lpstr>Montserrat Bold Italics</vt:lpstr>
      <vt:lpstr>Montserrat</vt:lpstr>
      <vt:lpstr>Quando</vt:lpstr>
      <vt:lpstr>Bantayog Regular</vt:lpstr>
      <vt:lpstr>Montserrat Italics</vt:lpstr>
      <vt:lpstr>Calibri</vt:lpstr>
      <vt:lpstr>Quando Italics</vt:lpstr>
      <vt:lpstr>Montserrat Semi-Bold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Church History</dc:title>
  <cp:lastModifiedBy>Windows User</cp:lastModifiedBy>
  <cp:revision>3</cp:revision>
  <dcterms:created xsi:type="dcterms:W3CDTF">2006-08-16T00:00:00Z</dcterms:created>
  <dcterms:modified xsi:type="dcterms:W3CDTF">2023-01-21T18:26:17Z</dcterms:modified>
  <dc:identifier>DAFJen48pL8</dc:identifier>
</cp:coreProperties>
</file>