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2"/>
    <p:sldId id="257" r:id="rId13"/>
    <p:sldId id="258" r:id="rId14"/>
    <p:sldId id="259" r:id="rId15"/>
    <p:sldId id="260" r:id="rId16"/>
    <p:sldId id="261" r:id="rId17"/>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Now" charset="1" panose="00000500000000000000"/>
      <p:regular r:id="rId10"/>
    </p:embeddedFont>
    <p:embeddedFont>
      <p:font typeface="Now Bold" charset="1" panose="0000060000000000000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slides/slide1.xml" Type="http://schemas.openxmlformats.org/officeDocument/2006/relationships/slide"/><Relationship Id="rId13" Target="slides/slide2.xml" Type="http://schemas.openxmlformats.org/officeDocument/2006/relationships/slide"/><Relationship Id="rId14" Target="slides/slide3.xml" Type="http://schemas.openxmlformats.org/officeDocument/2006/relationships/slide"/><Relationship Id="rId15" Target="slides/slide4.xml" Type="http://schemas.openxmlformats.org/officeDocument/2006/relationships/slide"/><Relationship Id="rId16" Target="slides/slide5.xml" Type="http://schemas.openxmlformats.org/officeDocument/2006/relationships/slide"/><Relationship Id="rId17" Target="slides/slide6.xml" Type="http://schemas.openxmlformats.org/officeDocument/2006/relationship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7.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9.jpe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0.jpe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491" r="0" b="8080"/>
          <a:stretch>
            <a:fillRect/>
          </a:stretch>
        </p:blipFill>
        <p:spPr>
          <a:xfrm>
            <a:off x="0" y="0"/>
            <a:ext cx="18288000" cy="10287000"/>
          </a:xfrm>
          <a:prstGeom prst="rect">
            <a:avLst/>
          </a:prstGeom>
        </p:spPr>
      </p:pic>
      <p:pic>
        <p:nvPicPr>
          <p:cNvPr name="Picture 3" id="3"/>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6034993" y="1028700"/>
            <a:ext cx="1224307" cy="850337"/>
          </a:xfrm>
          <a:prstGeom prst="rect">
            <a:avLst/>
          </a:prstGeom>
        </p:spPr>
      </p:pic>
      <p:sp>
        <p:nvSpPr>
          <p:cNvPr name="TextBox 4" id="4"/>
          <p:cNvSpPr txBox="true"/>
          <p:nvPr/>
        </p:nvSpPr>
        <p:spPr>
          <a:xfrm rot="0">
            <a:off x="1028700" y="3679394"/>
            <a:ext cx="13879026" cy="2261334"/>
          </a:xfrm>
          <a:prstGeom prst="rect">
            <a:avLst/>
          </a:prstGeom>
        </p:spPr>
        <p:txBody>
          <a:bodyPr anchor="t" rtlCol="false" tIns="0" lIns="0" bIns="0" rIns="0">
            <a:spAutoFit/>
          </a:bodyPr>
          <a:lstStyle/>
          <a:p>
            <a:pPr>
              <a:lnSpc>
                <a:spcPts val="18334"/>
              </a:lnSpc>
            </a:pPr>
            <a:r>
              <a:rPr lang="en-US" sz="13096" spc="602">
                <a:solidFill>
                  <a:srgbClr val="000000"/>
                </a:solidFill>
                <a:latin typeface="Now Bold"/>
              </a:rPr>
              <a:t>NEIGHBORING</a:t>
            </a:r>
          </a:p>
        </p:txBody>
      </p:sp>
      <p:sp>
        <p:nvSpPr>
          <p:cNvPr name="TextBox 5" id="5"/>
          <p:cNvSpPr txBox="true"/>
          <p:nvPr/>
        </p:nvSpPr>
        <p:spPr>
          <a:xfrm rot="0">
            <a:off x="1060872" y="5576066"/>
            <a:ext cx="9386000" cy="780960"/>
          </a:xfrm>
          <a:prstGeom prst="rect">
            <a:avLst/>
          </a:prstGeom>
        </p:spPr>
        <p:txBody>
          <a:bodyPr anchor="t" rtlCol="false" tIns="0" lIns="0" bIns="0" rIns="0">
            <a:spAutoFit/>
          </a:bodyPr>
          <a:lstStyle/>
          <a:p>
            <a:pPr>
              <a:lnSpc>
                <a:spcPts val="6304"/>
              </a:lnSpc>
            </a:pPr>
            <a:r>
              <a:rPr lang="en-US" sz="4503" spc="1486">
                <a:solidFill>
                  <a:srgbClr val="000000"/>
                </a:solidFill>
                <a:latin typeface="Now Bold"/>
              </a:rPr>
              <a:t>WITH VICTOR ODURU</a:t>
            </a:r>
          </a:p>
        </p:txBody>
      </p:sp>
      <p:sp>
        <p:nvSpPr>
          <p:cNvPr name="TextBox 6" id="6"/>
          <p:cNvSpPr txBox="true"/>
          <p:nvPr/>
        </p:nvSpPr>
        <p:spPr>
          <a:xfrm rot="0">
            <a:off x="8922742" y="8267898"/>
            <a:ext cx="8336558" cy="533400"/>
          </a:xfrm>
          <a:prstGeom prst="rect">
            <a:avLst/>
          </a:prstGeom>
        </p:spPr>
        <p:txBody>
          <a:bodyPr anchor="t" rtlCol="false" tIns="0" lIns="0" bIns="0" rIns="0">
            <a:spAutoFit/>
          </a:bodyPr>
          <a:lstStyle/>
          <a:p>
            <a:pPr algn="r">
              <a:lnSpc>
                <a:spcPts val="4200"/>
              </a:lnSpc>
            </a:pPr>
            <a:r>
              <a:rPr lang="en-US" sz="3000" spc="312">
                <a:solidFill>
                  <a:srgbClr val="000000"/>
                </a:solidFill>
                <a:latin typeface="Now Bold"/>
              </a:rPr>
              <a:t>12TH MARCH 2023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15359" t="0" r="15359" b="0"/>
            <a:stretch>
              <a:fillRect/>
            </a:stretch>
          </p:blipFill>
          <p:spPr>
            <a:xfrm>
              <a:off x="0" y="0"/>
              <a:ext cx="24384000" cy="13716000"/>
            </a:xfrm>
            <a:prstGeom prst="rect">
              <a:avLst/>
            </a:prstGeom>
          </p:spPr>
        </p:pic>
      </p:grpSp>
      <p:grpSp>
        <p:nvGrpSpPr>
          <p:cNvPr name="Group 4" id="4"/>
          <p:cNvGrpSpPr/>
          <p:nvPr/>
        </p:nvGrpSpPr>
        <p:grpSpPr>
          <a:xfrm rot="0">
            <a:off x="0" y="4751291"/>
            <a:ext cx="18288000" cy="5535709"/>
            <a:chOff x="0" y="0"/>
            <a:chExt cx="6671512" cy="2019442"/>
          </a:xfrm>
        </p:grpSpPr>
        <p:sp>
          <p:nvSpPr>
            <p:cNvPr name="Freeform 5" id="5"/>
            <p:cNvSpPr/>
            <p:nvPr/>
          </p:nvSpPr>
          <p:spPr>
            <a:xfrm>
              <a:off x="0" y="0"/>
              <a:ext cx="6671512" cy="2019441"/>
            </a:xfrm>
            <a:custGeom>
              <a:avLst/>
              <a:gdLst/>
              <a:ahLst/>
              <a:cxnLst/>
              <a:rect r="r" b="b" t="t" l="l"/>
              <a:pathLst>
                <a:path h="2019441" w="6671512">
                  <a:moveTo>
                    <a:pt x="0" y="0"/>
                  </a:moveTo>
                  <a:lnTo>
                    <a:pt x="6671512" y="0"/>
                  </a:lnTo>
                  <a:lnTo>
                    <a:pt x="6671512" y="2019441"/>
                  </a:lnTo>
                  <a:lnTo>
                    <a:pt x="0" y="2019441"/>
                  </a:lnTo>
                  <a:close/>
                </a:path>
              </a:pathLst>
            </a:custGeom>
            <a:solidFill>
              <a:srgbClr val="D9D9D9">
                <a:alpha val="77647"/>
              </a:srgbClr>
            </a:solidFill>
          </p:spPr>
        </p:sp>
      </p:gr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5381772" y="1028700"/>
            <a:ext cx="1224307" cy="850337"/>
          </a:xfrm>
          <a:prstGeom prst="rect">
            <a:avLst/>
          </a:prstGeom>
        </p:spPr>
      </p:pic>
      <p:pic>
        <p:nvPicPr>
          <p:cNvPr name="Picture 7" id="7"/>
          <p:cNvPicPr>
            <a:picLocks noChangeAspect="true"/>
          </p:cNvPicPr>
          <p:nvPr/>
        </p:nvPicPr>
        <p:blipFill>
          <a:blip r:embed="rId5"/>
          <a:srcRect l="0" t="12590" r="0" b="2981"/>
          <a:stretch>
            <a:fillRect/>
          </a:stretch>
        </p:blipFill>
        <p:spPr>
          <a:xfrm flipH="false" flipV="false" rot="0">
            <a:off x="0" y="0"/>
            <a:ext cx="18288000" cy="10287000"/>
          </a:xfrm>
          <a:prstGeom prst="rect">
            <a:avLst/>
          </a:prstGeom>
        </p:spPr>
      </p:pic>
      <p:sp>
        <p:nvSpPr>
          <p:cNvPr name="TextBox 8" id="8"/>
          <p:cNvSpPr txBox="true"/>
          <p:nvPr/>
        </p:nvSpPr>
        <p:spPr>
          <a:xfrm rot="0">
            <a:off x="9946888" y="507437"/>
            <a:ext cx="8115300" cy="1249041"/>
          </a:xfrm>
          <a:prstGeom prst="rect">
            <a:avLst/>
          </a:prstGeom>
        </p:spPr>
        <p:txBody>
          <a:bodyPr anchor="t" rtlCol="false" tIns="0" lIns="0" bIns="0" rIns="0">
            <a:spAutoFit/>
          </a:bodyPr>
          <a:lstStyle/>
          <a:p>
            <a:pPr>
              <a:lnSpc>
                <a:spcPts val="10080"/>
              </a:lnSpc>
            </a:pPr>
            <a:r>
              <a:rPr lang="en-US" sz="7200" spc="331">
                <a:solidFill>
                  <a:srgbClr val="FFFFFF"/>
                </a:solidFill>
                <a:latin typeface="Now Bold"/>
              </a:rPr>
              <a:t>The Golden Rule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8E4E4"/>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1539" b="0"/>
          <a:stretch>
            <a:fillRect/>
          </a:stretch>
        </p:blipFill>
        <p:spPr>
          <a:xfrm flipH="false" flipV="false" rot="0">
            <a:off x="7264806" y="1404938"/>
            <a:ext cx="9816019" cy="7477124"/>
          </a:xfrm>
          <a:prstGeom prst="rect">
            <a:avLst/>
          </a:prstGeom>
        </p:spPr>
      </p:pic>
      <p:grpSp>
        <p:nvGrpSpPr>
          <p:cNvPr name="Group 3" id="3"/>
          <p:cNvGrpSpPr/>
          <p:nvPr/>
        </p:nvGrpSpPr>
        <p:grpSpPr>
          <a:xfrm rot="0">
            <a:off x="0" y="1028700"/>
            <a:ext cx="7264806" cy="8600797"/>
            <a:chOff x="0" y="0"/>
            <a:chExt cx="3033535" cy="3591399"/>
          </a:xfrm>
        </p:grpSpPr>
        <p:sp>
          <p:nvSpPr>
            <p:cNvPr name="Freeform 4" id="4"/>
            <p:cNvSpPr/>
            <p:nvPr/>
          </p:nvSpPr>
          <p:spPr>
            <a:xfrm>
              <a:off x="0" y="0"/>
              <a:ext cx="3033535" cy="3591399"/>
            </a:xfrm>
            <a:custGeom>
              <a:avLst/>
              <a:gdLst/>
              <a:ahLst/>
              <a:cxnLst/>
              <a:rect r="r" b="b" t="t" l="l"/>
              <a:pathLst>
                <a:path h="3591399" w="3033535">
                  <a:moveTo>
                    <a:pt x="0" y="0"/>
                  </a:moveTo>
                  <a:lnTo>
                    <a:pt x="3033535" y="0"/>
                  </a:lnTo>
                  <a:lnTo>
                    <a:pt x="3033535" y="3591399"/>
                  </a:lnTo>
                  <a:lnTo>
                    <a:pt x="0" y="3591399"/>
                  </a:lnTo>
                  <a:close/>
                </a:path>
              </a:pathLst>
            </a:custGeom>
            <a:solidFill>
              <a:srgbClr val="D9D9D9"/>
            </a:solidFill>
          </p:spPr>
        </p:sp>
      </p:grpSp>
      <p:pic>
        <p:nvPicPr>
          <p:cNvPr name="Picture 5" id="5"/>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6322810" y="178363"/>
            <a:ext cx="1224307" cy="850337"/>
          </a:xfrm>
          <a:prstGeom prst="rect">
            <a:avLst/>
          </a:prstGeom>
        </p:spPr>
      </p:pic>
      <p:sp>
        <p:nvSpPr>
          <p:cNvPr name="TextBox 6" id="6"/>
          <p:cNvSpPr txBox="true"/>
          <p:nvPr/>
        </p:nvSpPr>
        <p:spPr>
          <a:xfrm rot="0">
            <a:off x="311727" y="978640"/>
            <a:ext cx="6641352" cy="1400174"/>
          </a:xfrm>
          <a:prstGeom prst="rect">
            <a:avLst/>
          </a:prstGeom>
        </p:spPr>
        <p:txBody>
          <a:bodyPr anchor="t" rtlCol="false" tIns="0" lIns="0" bIns="0" rIns="0">
            <a:spAutoFit/>
          </a:bodyPr>
          <a:lstStyle/>
          <a:p>
            <a:pPr algn="ctr">
              <a:lnSpc>
                <a:spcPts val="11200"/>
              </a:lnSpc>
            </a:pPr>
            <a:r>
              <a:rPr lang="en-US" sz="8000" spc="368">
                <a:solidFill>
                  <a:srgbClr val="161817"/>
                </a:solidFill>
                <a:latin typeface="Now Bold"/>
              </a:rPr>
              <a:t>Key Verses</a:t>
            </a:r>
          </a:p>
        </p:txBody>
      </p:sp>
      <p:sp>
        <p:nvSpPr>
          <p:cNvPr name="TextBox 7" id="7"/>
          <p:cNvSpPr txBox="true"/>
          <p:nvPr/>
        </p:nvSpPr>
        <p:spPr>
          <a:xfrm rot="0">
            <a:off x="311727" y="2302614"/>
            <a:ext cx="6641352" cy="5334000"/>
          </a:xfrm>
          <a:prstGeom prst="rect">
            <a:avLst/>
          </a:prstGeom>
        </p:spPr>
        <p:txBody>
          <a:bodyPr anchor="t" rtlCol="false" tIns="0" lIns="0" bIns="0" rIns="0">
            <a:spAutoFit/>
          </a:bodyPr>
          <a:lstStyle/>
          <a:p>
            <a:pPr algn="just">
              <a:lnSpc>
                <a:spcPts val="4200"/>
              </a:lnSpc>
            </a:pPr>
            <a:r>
              <a:rPr lang="en-US" sz="3000" spc="225">
                <a:solidFill>
                  <a:srgbClr val="161817"/>
                </a:solidFill>
                <a:latin typeface="Now"/>
              </a:rPr>
              <a:t>Proverbs 12:26 – “The righteous person is a guide to his neighbor, but the way of the wicked leads them astray.”</a:t>
            </a:r>
          </a:p>
          <a:p>
            <a:pPr algn="just">
              <a:lnSpc>
                <a:spcPts val="4200"/>
              </a:lnSpc>
            </a:pPr>
          </a:p>
          <a:p>
            <a:pPr algn="just">
              <a:lnSpc>
                <a:spcPts val="4200"/>
              </a:lnSpc>
            </a:pPr>
            <a:r>
              <a:rPr lang="en-US" sz="3000" spc="225">
                <a:solidFill>
                  <a:srgbClr val="161817"/>
                </a:solidFill>
                <a:latin typeface="Now"/>
              </a:rPr>
              <a:t> 1 Corinthians 10:24 – “No one is to seek his own advantage, but rather that of his neighbor.”</a:t>
            </a:r>
          </a:p>
          <a:p>
            <a:pPr algn="just">
              <a:lnSpc>
                <a:spcPts val="4200"/>
              </a:lnSpc>
            </a:pPr>
          </a:p>
        </p:txBody>
      </p:sp>
      <p:sp>
        <p:nvSpPr>
          <p:cNvPr name="TextBox 8" id="8"/>
          <p:cNvSpPr txBox="true"/>
          <p:nvPr/>
        </p:nvSpPr>
        <p:spPr>
          <a:xfrm rot="0">
            <a:off x="315235" y="7560414"/>
            <a:ext cx="6641352" cy="1066800"/>
          </a:xfrm>
          <a:prstGeom prst="rect">
            <a:avLst/>
          </a:prstGeom>
        </p:spPr>
        <p:txBody>
          <a:bodyPr anchor="t" rtlCol="false" tIns="0" lIns="0" bIns="0" rIns="0">
            <a:spAutoFit/>
          </a:bodyPr>
          <a:lstStyle/>
          <a:p>
            <a:pPr algn="just">
              <a:lnSpc>
                <a:spcPts val="4200"/>
              </a:lnSpc>
            </a:pPr>
            <a:r>
              <a:rPr lang="en-US" sz="3000" spc="225">
                <a:solidFill>
                  <a:srgbClr val="161817"/>
                </a:solidFill>
                <a:latin typeface="Now"/>
              </a:rPr>
              <a:t>1 John 4:7–12; Colossians 4:5–6; 1 Peter 3:15–16</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8E4E4"/>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753372" y="178363"/>
            <a:ext cx="1224307" cy="850337"/>
          </a:xfrm>
          <a:prstGeom prst="rect">
            <a:avLst/>
          </a:prstGeom>
        </p:spPr>
      </p:pic>
      <p:pic>
        <p:nvPicPr>
          <p:cNvPr name="Picture 3" id="3"/>
          <p:cNvPicPr>
            <a:picLocks noChangeAspect="true"/>
          </p:cNvPicPr>
          <p:nvPr/>
        </p:nvPicPr>
        <p:blipFill>
          <a:blip r:embed="rId4"/>
          <a:srcRect l="0" t="0" r="0" b="6393"/>
          <a:stretch>
            <a:fillRect/>
          </a:stretch>
        </p:blipFill>
        <p:spPr>
          <a:xfrm flipH="false" flipV="false" rot="0">
            <a:off x="0" y="0"/>
            <a:ext cx="9787661" cy="5143500"/>
          </a:xfrm>
          <a:prstGeom prst="rect">
            <a:avLst/>
          </a:prstGeom>
        </p:spPr>
      </p:pic>
      <p:sp>
        <p:nvSpPr>
          <p:cNvPr name="TextBox 4" id="4"/>
          <p:cNvSpPr txBox="true"/>
          <p:nvPr/>
        </p:nvSpPr>
        <p:spPr>
          <a:xfrm rot="0">
            <a:off x="10619852" y="1257300"/>
            <a:ext cx="7357826" cy="8001000"/>
          </a:xfrm>
          <a:prstGeom prst="rect">
            <a:avLst/>
          </a:prstGeom>
        </p:spPr>
        <p:txBody>
          <a:bodyPr anchor="t" rtlCol="false" tIns="0" lIns="0" bIns="0" rIns="0">
            <a:spAutoFit/>
          </a:bodyPr>
          <a:lstStyle/>
          <a:p>
            <a:pPr algn="just">
              <a:lnSpc>
                <a:spcPts val="4200"/>
              </a:lnSpc>
              <a:spcBef>
                <a:spcPct val="0"/>
              </a:spcBef>
            </a:pPr>
            <a:r>
              <a:rPr lang="en-US" sz="3000" spc="225">
                <a:solidFill>
                  <a:srgbClr val="000000"/>
                </a:solidFill>
                <a:latin typeface="Now"/>
              </a:rPr>
              <a:t>To love others well we have to be filled with the love of God first. Our hearts, souls, and minds must be transformed and focused on the Lord before we can ever love our neighbors selflessly and intentionally. It delights the Lord when we strive to love our neighbors, His children. It is in mimicking God’s character that our own godly character is developed. If we love others as we love ourselves, we are displaying the Lord’s work of sanctification in our lives.</a:t>
            </a:r>
          </a:p>
        </p:txBody>
      </p:sp>
      <p:sp>
        <p:nvSpPr>
          <p:cNvPr name="TextBox 5" id="5"/>
          <p:cNvSpPr txBox="true"/>
          <p:nvPr/>
        </p:nvSpPr>
        <p:spPr>
          <a:xfrm rot="0">
            <a:off x="117088" y="5486400"/>
            <a:ext cx="9670573" cy="4800600"/>
          </a:xfrm>
          <a:prstGeom prst="rect">
            <a:avLst/>
          </a:prstGeom>
        </p:spPr>
        <p:txBody>
          <a:bodyPr anchor="t" rtlCol="false" tIns="0" lIns="0" bIns="0" rIns="0">
            <a:spAutoFit/>
          </a:bodyPr>
          <a:lstStyle/>
          <a:p>
            <a:pPr algn="just">
              <a:lnSpc>
                <a:spcPts val="4200"/>
              </a:lnSpc>
              <a:spcBef>
                <a:spcPct val="0"/>
              </a:spcBef>
            </a:pPr>
            <a:r>
              <a:rPr lang="en-US" sz="3000" spc="138">
                <a:solidFill>
                  <a:srgbClr val="000000"/>
                </a:solidFill>
                <a:latin typeface="Now"/>
              </a:rPr>
              <a:t>God commands us to love Him with all of our heart, soul, mind, and strength. In other words, we are to love Him with everything we are – body (physical), soul (mind, will, emotions), and spirit (our inner man that connects with the Spirit of God). This gives us a good foundation for how we love other people, recognizing them as individuals in need of the overflowing, abundance of our love for God.</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178363"/>
            <a:ext cx="1224307" cy="850337"/>
          </a:xfrm>
          <a:prstGeom prst="rect">
            <a:avLst/>
          </a:prstGeom>
        </p:spPr>
      </p:pic>
      <p:pic>
        <p:nvPicPr>
          <p:cNvPr name="Picture 3" id="3"/>
          <p:cNvPicPr>
            <a:picLocks noChangeAspect="true"/>
          </p:cNvPicPr>
          <p:nvPr/>
        </p:nvPicPr>
        <p:blipFill>
          <a:blip r:embed="rId4"/>
          <a:srcRect l="0" t="1536" r="0" b="1536"/>
          <a:stretch>
            <a:fillRect/>
          </a:stretch>
        </p:blipFill>
        <p:spPr>
          <a:xfrm flipH="false" flipV="false" rot="0">
            <a:off x="0" y="1928171"/>
            <a:ext cx="6634572" cy="6430659"/>
          </a:xfrm>
          <a:prstGeom prst="rect">
            <a:avLst/>
          </a:prstGeom>
        </p:spPr>
      </p:pic>
      <p:sp>
        <p:nvSpPr>
          <p:cNvPr name="TextBox 4" id="4"/>
          <p:cNvSpPr txBox="true"/>
          <p:nvPr/>
        </p:nvSpPr>
        <p:spPr>
          <a:xfrm rot="0">
            <a:off x="6931681" y="-76200"/>
            <a:ext cx="11230868" cy="6934200"/>
          </a:xfrm>
          <a:prstGeom prst="rect">
            <a:avLst/>
          </a:prstGeom>
        </p:spPr>
        <p:txBody>
          <a:bodyPr anchor="t" rtlCol="false" tIns="0" lIns="0" bIns="0" rIns="0">
            <a:spAutoFit/>
          </a:bodyPr>
          <a:lstStyle/>
          <a:p>
            <a:pPr algn="just">
              <a:lnSpc>
                <a:spcPts val="4200"/>
              </a:lnSpc>
              <a:spcBef>
                <a:spcPct val="0"/>
              </a:spcBef>
            </a:pPr>
            <a:r>
              <a:rPr lang="en-US" sz="3000" spc="225">
                <a:solidFill>
                  <a:srgbClr val="000000"/>
                </a:solidFill>
                <a:latin typeface="Now"/>
              </a:rPr>
              <a:t>It is important to understand what true love is. We love people by genuinely seeking what is best for them. Loving others does not mean agreeing with everything they say or do, nor does it mean acting in ways that always gain their approval. Loving our neighbors means attending to their needs—both physical and spiritual. We love our neighbors when we, like the Samaritan in Jesus’ parable, have compassion for them and help meet their needs as we are able. We love our neighbors best when we share God’s truth with them. Jesus alone can save (John 14:6; Acts 4:12), and He alone can meet people’s every need.</a:t>
            </a:r>
          </a:p>
        </p:txBody>
      </p:sp>
      <p:sp>
        <p:nvSpPr>
          <p:cNvPr name="TextBox 5" id="5"/>
          <p:cNvSpPr txBox="true"/>
          <p:nvPr/>
        </p:nvSpPr>
        <p:spPr>
          <a:xfrm rot="0">
            <a:off x="6931681" y="7088459"/>
            <a:ext cx="11356319" cy="2667000"/>
          </a:xfrm>
          <a:prstGeom prst="rect">
            <a:avLst/>
          </a:prstGeom>
        </p:spPr>
        <p:txBody>
          <a:bodyPr anchor="t" rtlCol="false" tIns="0" lIns="0" bIns="0" rIns="0">
            <a:spAutoFit/>
          </a:bodyPr>
          <a:lstStyle/>
          <a:p>
            <a:pPr algn="just">
              <a:lnSpc>
                <a:spcPts val="4200"/>
              </a:lnSpc>
              <a:spcBef>
                <a:spcPct val="0"/>
              </a:spcBef>
            </a:pPr>
            <a:r>
              <a:rPr lang="en-US" sz="3000" spc="225">
                <a:solidFill>
                  <a:srgbClr val="161817"/>
                </a:solidFill>
                <a:latin typeface="Now"/>
              </a:rPr>
              <a:t>We love our neighbors, including our neighbors who seem like enemies to us, when we act toward them with a heart that first loves God. We love our neighbors out of an overflow of God’s love for us and as a way of demonstrating our love toward God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8E4E4"/>
        </a:solidFill>
      </p:bgPr>
    </p:bg>
    <p:spTree>
      <p:nvGrpSpPr>
        <p:cNvPr id="1" name=""/>
        <p:cNvGrpSpPr/>
        <p:nvPr/>
      </p:nvGrpSpPr>
      <p:grpSpPr>
        <a:xfrm>
          <a:off x="0" y="0"/>
          <a:ext cx="0" cy="0"/>
          <a:chOff x="0" y="0"/>
          <a:chExt cx="0" cy="0"/>
        </a:xfrm>
      </p:grpSpPr>
      <p:grpSp>
        <p:nvGrpSpPr>
          <p:cNvPr name="Group 2" id="2"/>
          <p:cNvGrpSpPr/>
          <p:nvPr/>
        </p:nvGrpSpPr>
        <p:grpSpPr>
          <a:xfrm rot="0">
            <a:off x="14835499" y="0"/>
            <a:ext cx="3452501" cy="10713759"/>
            <a:chOff x="0" y="0"/>
            <a:chExt cx="1441646" cy="4473700"/>
          </a:xfrm>
        </p:grpSpPr>
        <p:sp>
          <p:nvSpPr>
            <p:cNvPr name="Freeform 3" id="3"/>
            <p:cNvSpPr/>
            <p:nvPr/>
          </p:nvSpPr>
          <p:spPr>
            <a:xfrm>
              <a:off x="0" y="0"/>
              <a:ext cx="1441646" cy="4473700"/>
            </a:xfrm>
            <a:custGeom>
              <a:avLst/>
              <a:gdLst/>
              <a:ahLst/>
              <a:cxnLst/>
              <a:rect r="r" b="b" t="t" l="l"/>
              <a:pathLst>
                <a:path h="4473700" w="1441646">
                  <a:moveTo>
                    <a:pt x="0" y="0"/>
                  </a:moveTo>
                  <a:lnTo>
                    <a:pt x="1441646" y="0"/>
                  </a:lnTo>
                  <a:lnTo>
                    <a:pt x="1441646" y="4473700"/>
                  </a:lnTo>
                  <a:lnTo>
                    <a:pt x="0" y="4473700"/>
                  </a:lnTo>
                  <a:close/>
                </a:path>
              </a:pathLst>
            </a:custGeom>
            <a:solidFill>
              <a:srgbClr val="1B1B1B"/>
            </a:solidFill>
          </p:spPr>
        </p:sp>
      </p:gr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5860025" y="1028700"/>
            <a:ext cx="1224307" cy="850337"/>
          </a:xfrm>
          <a:prstGeom prst="rect">
            <a:avLst/>
          </a:prstGeom>
        </p:spPr>
      </p:pic>
      <p:sp>
        <p:nvSpPr>
          <p:cNvPr name="TextBox 5" id="5"/>
          <p:cNvSpPr txBox="true"/>
          <p:nvPr/>
        </p:nvSpPr>
        <p:spPr>
          <a:xfrm rot="-5400000">
            <a:off x="13610962" y="5740521"/>
            <a:ext cx="5563749" cy="1400174"/>
          </a:xfrm>
          <a:prstGeom prst="rect">
            <a:avLst/>
          </a:prstGeom>
        </p:spPr>
        <p:txBody>
          <a:bodyPr anchor="t" rtlCol="false" tIns="0" lIns="0" bIns="0" rIns="0">
            <a:spAutoFit/>
          </a:bodyPr>
          <a:lstStyle/>
          <a:p>
            <a:pPr>
              <a:lnSpc>
                <a:spcPts val="11200"/>
              </a:lnSpc>
            </a:pPr>
            <a:r>
              <a:rPr lang="en-US" sz="8000" spc="368">
                <a:solidFill>
                  <a:srgbClr val="D9D9D9"/>
                </a:solidFill>
                <a:latin typeface="Now Bold"/>
              </a:rPr>
              <a:t>PRAYER</a:t>
            </a:r>
          </a:p>
        </p:txBody>
      </p:sp>
      <p:sp>
        <p:nvSpPr>
          <p:cNvPr name="TextBox 6" id="6"/>
          <p:cNvSpPr txBox="true"/>
          <p:nvPr/>
        </p:nvSpPr>
        <p:spPr>
          <a:xfrm rot="0">
            <a:off x="464887" y="669362"/>
            <a:ext cx="13670001" cy="8001000"/>
          </a:xfrm>
          <a:prstGeom prst="rect">
            <a:avLst/>
          </a:prstGeom>
        </p:spPr>
        <p:txBody>
          <a:bodyPr anchor="t" rtlCol="false" tIns="0" lIns="0" bIns="0" rIns="0">
            <a:spAutoFit/>
          </a:bodyPr>
          <a:lstStyle/>
          <a:p>
            <a:pPr algn="just">
              <a:lnSpc>
                <a:spcPts val="4200"/>
              </a:lnSpc>
              <a:spcBef>
                <a:spcPct val="0"/>
              </a:spcBef>
            </a:pPr>
            <a:r>
              <a:rPr lang="en-US" sz="3000" spc="225">
                <a:solidFill>
                  <a:srgbClr val="1B1B1B"/>
                </a:solidFill>
                <a:latin typeface="Now"/>
              </a:rPr>
              <a:t>With thanks Lord, we ask You to fill our hearts with immense gratitude for the wonderful privilege of the Holy Spirit convicting us of sin, righteousness, judgment that led us to see our own bankruptcy and hopelessness before You.  It’s so much harder for religious people to see their spiritual bankruptcy.  And so we ask that you save us from such self-righteousness! Thank You for leading us to that conviction so that the gospel came as good news, great news, glorious news of forgiveness and righteousness through faith in Christ. And would we also seek that first for our un-believing neighbours, as we seek to meet their physical needs!</a:t>
            </a:r>
          </a:p>
          <a:p>
            <a:pPr algn="just">
              <a:lnSpc>
                <a:spcPts val="4200"/>
              </a:lnSpc>
              <a:spcBef>
                <a:spcPct val="0"/>
              </a:spcBef>
            </a:pPr>
          </a:p>
          <a:p>
            <a:pPr algn="just">
              <a:lnSpc>
                <a:spcPts val="4200"/>
              </a:lnSpc>
              <a:spcBef>
                <a:spcPct val="0"/>
              </a:spcBef>
            </a:pPr>
            <a:r>
              <a:rPr lang="en-US" sz="3000" spc="225">
                <a:solidFill>
                  <a:srgbClr val="1B1B1B"/>
                </a:solidFill>
                <a:latin typeface="Now"/>
              </a:rPr>
              <a:t>Indeed Father, we ask that you would draw to Yourself, sinners and give them the gift of eternal life.  We pray in Christ’s great name.  Amen.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DAFJen48pL8</dc:identifier>
  <dcterms:modified xsi:type="dcterms:W3CDTF">2011-08-01T06:04:30Z</dcterms:modified>
  <cp:revision>1</cp:revision>
  <dc:title>Church History</dc:title>
</cp:coreProperties>
</file>